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73" r:id="rId3"/>
    <p:sldId id="287" r:id="rId4"/>
    <p:sldId id="288" r:id="rId5"/>
    <p:sldId id="284" r:id="rId6"/>
    <p:sldId id="289" r:id="rId7"/>
    <p:sldId id="291" r:id="rId8"/>
    <p:sldId id="285" r:id="rId9"/>
    <p:sldId id="292" r:id="rId10"/>
    <p:sldId id="278" r:id="rId11"/>
    <p:sldId id="293" r:id="rId12"/>
  </p:sldIdLst>
  <p:sldSz cx="12192000" cy="68580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Tamni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Umereni stil 3 – Naglašavanj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Umereni stil 3 – Naglašavanj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Umereni stil 3 – Naglašavanj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Bez stila, bez koordinatne mrež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tski stil 1 – Naglašavanj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Svetli stil 3 – Naglašavanj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Svetli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Svetli stil 1 – Naglašavanj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ABFCF23-3B69-468F-B69F-88F6DE6A72F2}" styleName="Umereni stil 1 – Naglašavanj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25E5076-3810-47DD-B79F-674D7AD40C01}" styleName="Tamni stil 1 – Naglašavanj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Tamni stil 2 – Naglašavanje 3/naglašavanje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Umereni stil 4 – Naglašavanj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Umereni stil 4 – Naglašavanj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4"/>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Čuvar mesta za zaglavlje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GB"/>
          </a:p>
        </p:txBody>
      </p:sp>
      <p:sp>
        <p:nvSpPr>
          <p:cNvPr id="3" name="Čuvar mesta za datum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FC1A7EA8-2EA3-47EE-9584-57E68E8BF302}" type="datetimeFigureOut">
              <a:rPr lang="en-GB" smtClean="0"/>
              <a:t>14/02/2025</a:t>
            </a:fld>
            <a:endParaRPr lang="en-GB"/>
          </a:p>
        </p:txBody>
      </p:sp>
      <p:sp>
        <p:nvSpPr>
          <p:cNvPr id="4" name="Čuvar mesta za sliku na slajdu 3"/>
          <p:cNvSpPr>
            <a:spLocks noGrp="1" noRot="1" noChangeAspect="1"/>
          </p:cNvSpPr>
          <p:nvPr>
            <p:ph type="sldImg" idx="2"/>
          </p:nvPr>
        </p:nvSpPr>
        <p:spPr>
          <a:xfrm>
            <a:off x="869950" y="1257300"/>
            <a:ext cx="6032500" cy="3394075"/>
          </a:xfrm>
          <a:prstGeom prst="rect">
            <a:avLst/>
          </a:prstGeom>
          <a:noFill/>
          <a:ln w="12700">
            <a:solidFill>
              <a:prstClr val="black"/>
            </a:solidFill>
          </a:ln>
        </p:spPr>
        <p:txBody>
          <a:bodyPr vert="horz" lIns="91440" tIns="45720" rIns="91440" bIns="45720" rtlCol="0" anchor="ctr"/>
          <a:lstStyle/>
          <a:p>
            <a:endParaRPr lang="en-GB"/>
          </a:p>
        </p:txBody>
      </p:sp>
      <p:sp>
        <p:nvSpPr>
          <p:cNvPr id="5" name="Čuvar mesta za napomene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endParaRPr lang="en-GB"/>
          </a:p>
        </p:txBody>
      </p:sp>
      <p:sp>
        <p:nvSpPr>
          <p:cNvPr id="6" name="Čuvar mesta za podnožje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GB"/>
          </a:p>
        </p:txBody>
      </p:sp>
      <p:sp>
        <p:nvSpPr>
          <p:cNvPr id="7" name="Čuvar mesta za broj slajda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774F2704-DE18-4CEC-AC04-3CFC3596CF59}" type="slidenum">
              <a:rPr lang="en-GB" smtClean="0"/>
              <a:t>‹#›</a:t>
            </a:fld>
            <a:endParaRPr lang="en-GB"/>
          </a:p>
        </p:txBody>
      </p:sp>
    </p:spTree>
    <p:extLst>
      <p:ext uri="{BB962C8B-B14F-4D97-AF65-F5344CB8AC3E}">
        <p14:creationId xmlns:p14="http://schemas.microsoft.com/office/powerpoint/2010/main" val="93279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5E42BBBA-1A6A-4DC8-B14F-78DB6BAA45E5}"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7" name="PlaceHolder 2"/>
          <p:cNvSpPr>
            <a:spLocks noGrp="1"/>
          </p:cNvSpPr>
          <p:nvPr>
            <p:ph/>
          </p:nvPr>
        </p:nvSpPr>
        <p:spPr>
          <a:xfrm>
            <a:off x="609480" y="1604520"/>
            <a:ext cx="109720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8" name="PlaceHolder 3"/>
          <p:cNvSpPr>
            <a:spLocks noGrp="1"/>
          </p:cNvSpPr>
          <p:nvPr>
            <p:ph/>
          </p:nvPr>
        </p:nvSpPr>
        <p:spPr>
          <a:xfrm>
            <a:off x="609480" y="3682080"/>
            <a:ext cx="109720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98A6179A-DB25-4946-8790-24AF089B4DE4}"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7DFAC006-6B24-4747-85C1-27F7167620B9}"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5" name="PlaceHolder 2"/>
          <p:cNvSpPr>
            <a:spLocks noGrp="1"/>
          </p:cNvSpPr>
          <p:nvPr>
            <p:ph/>
          </p:nvPr>
        </p:nvSpPr>
        <p:spPr>
          <a:xfrm>
            <a:off x="609480" y="160452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3"/>
          <p:cNvSpPr>
            <a:spLocks noGrp="1"/>
          </p:cNvSpPr>
          <p:nvPr>
            <p:ph/>
          </p:nvPr>
        </p:nvSpPr>
        <p:spPr>
          <a:xfrm>
            <a:off x="4319280" y="160452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4"/>
          <p:cNvSpPr>
            <a:spLocks noGrp="1"/>
          </p:cNvSpPr>
          <p:nvPr>
            <p:ph/>
          </p:nvPr>
        </p:nvSpPr>
        <p:spPr>
          <a:xfrm>
            <a:off x="8028720" y="160452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5"/>
          <p:cNvSpPr>
            <a:spLocks noGrp="1"/>
          </p:cNvSpPr>
          <p:nvPr>
            <p:ph/>
          </p:nvPr>
        </p:nvSpPr>
        <p:spPr>
          <a:xfrm>
            <a:off x="609480" y="368208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9" name="PlaceHolder 6"/>
          <p:cNvSpPr>
            <a:spLocks noGrp="1"/>
          </p:cNvSpPr>
          <p:nvPr>
            <p:ph/>
          </p:nvPr>
        </p:nvSpPr>
        <p:spPr>
          <a:xfrm>
            <a:off x="4319280" y="368208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0" name="PlaceHolder 7"/>
          <p:cNvSpPr>
            <a:spLocks noGrp="1"/>
          </p:cNvSpPr>
          <p:nvPr>
            <p:ph/>
          </p:nvPr>
        </p:nvSpPr>
        <p:spPr>
          <a:xfrm>
            <a:off x="8028720" y="368208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00CBE2D5-6D79-4167-ADA9-525EBA212A29}"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 name="PlaceHolder 2"/>
          <p:cNvSpPr>
            <a:spLocks noGrp="1"/>
          </p:cNvSpPr>
          <p:nvPr>
            <p:ph type="subTitle"/>
          </p:nvPr>
        </p:nvSpPr>
        <p:spPr>
          <a:xfrm>
            <a:off x="609480" y="1604520"/>
            <a:ext cx="10972080" cy="39769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01C401C0-7BE8-4793-91D5-F4201F04E6F5}" type="slidenum">
              <a:t>‹#›</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 name="PlaceHolder 2"/>
          <p:cNvSpPr>
            <a:spLocks noGrp="1"/>
          </p:cNvSpPr>
          <p:nvPr>
            <p:ph/>
          </p:nvPr>
        </p:nvSpPr>
        <p:spPr>
          <a:xfrm>
            <a:off x="609480" y="1604520"/>
            <a:ext cx="109720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BBD3C2E3-AA7A-435F-9483-F0534CE19651}"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0" name="PlaceHolder 2"/>
          <p:cNvSpPr>
            <a:spLocks noGrp="1"/>
          </p:cNvSpPr>
          <p:nvPr>
            <p:ph/>
          </p:nvPr>
        </p:nvSpPr>
        <p:spPr>
          <a:xfrm>
            <a:off x="609480" y="1604520"/>
            <a:ext cx="53542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 name="PlaceHolder 3"/>
          <p:cNvSpPr>
            <a:spLocks noGrp="1"/>
          </p:cNvSpPr>
          <p:nvPr>
            <p:ph/>
          </p:nvPr>
        </p:nvSpPr>
        <p:spPr>
          <a:xfrm>
            <a:off x="6231960" y="1604520"/>
            <a:ext cx="53542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4B631651-FD04-41FC-BA12-A8208140F417}"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B8BF5083-DD90-42E0-B895-FC307F85A059}"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523880" y="1122480"/>
            <a:ext cx="9142920" cy="110635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A137D94C-F3A7-4D9B-9F0E-8A1B69898DAE}"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 name="PlaceHolder 3"/>
          <p:cNvSpPr>
            <a:spLocks noGrp="1"/>
          </p:cNvSpPr>
          <p:nvPr>
            <p:ph/>
          </p:nvPr>
        </p:nvSpPr>
        <p:spPr>
          <a:xfrm>
            <a:off x="6231960" y="1604520"/>
            <a:ext cx="53542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FC417302-FA69-4FDB-A651-606A7568410D}"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9" name="PlaceHolder 2"/>
          <p:cNvSpPr>
            <a:spLocks noGrp="1"/>
          </p:cNvSpPr>
          <p:nvPr>
            <p:ph/>
          </p:nvPr>
        </p:nvSpPr>
        <p:spPr>
          <a:xfrm>
            <a:off x="609480" y="1604520"/>
            <a:ext cx="53542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338FD28C-DFF6-424F-85B5-49D214E84826}"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5" name="PlaceHolder 4"/>
          <p:cNvSpPr>
            <a:spLocks noGrp="1"/>
          </p:cNvSpPr>
          <p:nvPr>
            <p:ph/>
          </p:nvPr>
        </p:nvSpPr>
        <p:spPr>
          <a:xfrm>
            <a:off x="609480" y="3682080"/>
            <a:ext cx="109720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960D24AB-AD72-4512-9D9C-7F5132886FA4}"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r>
              <a:rPr lang="en-US" sz="1800" b="0" strike="noStrike" spc="-1">
                <a:latin typeface="Arial"/>
              </a:rPr>
              <a:t>Click to edit the title text format</a:t>
            </a:r>
          </a:p>
        </p:txBody>
      </p:sp>
      <p:sp>
        <p:nvSpPr>
          <p:cNvPr id="6" name="PlaceHolder 2"/>
          <p:cNvSpPr>
            <a:spLocks noGrp="1"/>
          </p:cNvSpPr>
          <p:nvPr>
            <p:ph type="body"/>
          </p:nvPr>
        </p:nvSpPr>
        <p:spPr>
          <a:xfrm>
            <a:off x="609480" y="1604520"/>
            <a:ext cx="1097208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latin typeface="Arial"/>
              </a:rPr>
              <a:t>Second Outline Level</a:t>
            </a:r>
          </a:p>
          <a:p>
            <a:pPr marL="1296000" lvl="2" indent="-288000">
              <a:spcBef>
                <a:spcPts val="850"/>
              </a:spcBef>
              <a:buClr>
                <a:srgbClr val="000000"/>
              </a:buClr>
              <a:buSzPct val="45000"/>
              <a:buFont typeface="Wingdings" charset="2"/>
              <a:buChar char=""/>
            </a:pPr>
            <a:r>
              <a:rPr lang="en-US" sz="1800" b="0" strike="noStrike" spc="-1">
                <a:latin typeface="Arial"/>
              </a:rPr>
              <a:t>Third Outline Level</a:t>
            </a:r>
          </a:p>
          <a:p>
            <a:pPr marL="1728000" lvl="3" indent="-216000">
              <a:spcBef>
                <a:spcPts val="567"/>
              </a:spcBef>
              <a:buClr>
                <a:srgbClr val="000000"/>
              </a:buClr>
              <a:buSzPct val="75000"/>
              <a:buFont typeface="Symbol" charset="2"/>
              <a:buChar char=""/>
            </a:pPr>
            <a:r>
              <a:rPr lang="en-US" sz="1800" b="0" strike="noStrike" spc="-1">
                <a:latin typeface="Arial"/>
              </a:rPr>
              <a:t>Fourth Outline Level</a:t>
            </a:r>
          </a:p>
          <a:p>
            <a:pPr marL="2160000" lvl="4" indent="-216000">
              <a:spcBef>
                <a:spcPts val="283"/>
              </a:spcBef>
              <a:buClr>
                <a:srgbClr val="000000"/>
              </a:buClr>
              <a:buSzPct val="45000"/>
              <a:buFont typeface="Wingdings" charset="2"/>
              <a:buChar char=""/>
            </a:pPr>
            <a:r>
              <a:rPr lang="en-US" sz="1800" b="0" strike="noStrike" spc="-1">
                <a:latin typeface="Arial"/>
              </a:rPr>
              <a:t>Fifth Outline Level</a:t>
            </a:r>
          </a:p>
          <a:p>
            <a:pPr marL="2592000" lvl="5" indent="-216000">
              <a:spcBef>
                <a:spcPts val="283"/>
              </a:spcBef>
              <a:buClr>
                <a:srgbClr val="000000"/>
              </a:buClr>
              <a:buSzPct val="45000"/>
              <a:buFont typeface="Wingdings" charset="2"/>
              <a:buChar char=""/>
            </a:pPr>
            <a:r>
              <a:rPr lang="en-US" sz="1800" b="0" strike="noStrike" spc="-1">
                <a:latin typeface="Arial"/>
              </a:rPr>
              <a:t>Sixth Outline Level</a:t>
            </a:r>
          </a:p>
          <a:p>
            <a:pPr marL="3024000" lvl="6" indent="-216000">
              <a:spcBef>
                <a:spcPts val="283"/>
              </a:spcBef>
              <a:buClr>
                <a:srgbClr val="000000"/>
              </a:buClr>
              <a:buSzPct val="45000"/>
              <a:buFont typeface="Wingdings" charset="2"/>
              <a:buChar char=""/>
            </a:pPr>
            <a:r>
              <a:rPr lang="en-US" sz="1800" b="0" strike="noStrike" spc="-1">
                <a:latin typeface="Arial"/>
              </a:rPr>
              <a:t>Seventh Outline Level</a:t>
            </a:r>
          </a:p>
        </p:txBody>
      </p:sp>
      <p:sp>
        <p:nvSpPr>
          <p:cNvPr id="2" name="PlaceHolder 3"/>
          <p:cNvSpPr>
            <a:spLocks noGrp="1"/>
          </p:cNvSpPr>
          <p:nvPr>
            <p:ph type="ftr" idx="1"/>
          </p:nvPr>
        </p:nvSpPr>
        <p:spPr>
          <a:xfrm>
            <a:off x="4038480" y="6356520"/>
            <a:ext cx="4113720" cy="363960"/>
          </a:xfrm>
          <a:prstGeom prst="rect">
            <a:avLst/>
          </a:prstGeom>
          <a:noFill/>
          <a:ln w="0">
            <a:noFill/>
          </a:ln>
        </p:spPr>
        <p:txBody>
          <a:bodyPr lIns="90000" tIns="45000" rIns="90000" bIns="45000" anchor="ctr">
            <a:noAutofit/>
          </a:bodyPr>
          <a:lstStyle>
            <a:lvl1pPr algn="ctr">
              <a:lnSpc>
                <a:spcPct val="100000"/>
              </a:lnSpc>
              <a:buNone/>
              <a:defRPr lang="en-US" sz="1400" b="0" strike="noStrike" spc="-1">
                <a:latin typeface="Times New Roman"/>
              </a:defRPr>
            </a:lvl1pPr>
          </a:lstStyle>
          <a:p>
            <a:pPr algn="ctr">
              <a:lnSpc>
                <a:spcPct val="100000"/>
              </a:lnSpc>
              <a:buNone/>
            </a:pPr>
            <a:r>
              <a:rPr lang="en-US" sz="1400" b="0" strike="noStrike" spc="-1">
                <a:latin typeface="Times New Roman"/>
              </a:rPr>
              <a:t>&lt;footer&gt;</a:t>
            </a:r>
          </a:p>
        </p:txBody>
      </p:sp>
      <p:sp>
        <p:nvSpPr>
          <p:cNvPr id="3" name="PlaceHolder 4"/>
          <p:cNvSpPr>
            <a:spLocks noGrp="1"/>
          </p:cNvSpPr>
          <p:nvPr>
            <p:ph type="sldNum" idx="2"/>
          </p:nvPr>
        </p:nvSpPr>
        <p:spPr>
          <a:xfrm>
            <a:off x="8610480" y="6356520"/>
            <a:ext cx="2742120" cy="363960"/>
          </a:xfrm>
          <a:prstGeom prst="rect">
            <a:avLst/>
          </a:prstGeom>
          <a:noFill/>
          <a:ln w="0">
            <a:noFill/>
          </a:ln>
        </p:spPr>
        <p:txBody>
          <a:bodyPr lIns="90000" tIns="45000" rIns="90000" bIns="45000" anchor="ctr">
            <a:noAutofit/>
          </a:bodyPr>
          <a:lstStyle>
            <a:lvl1pPr algn="r">
              <a:lnSpc>
                <a:spcPct val="100000"/>
              </a:lnSpc>
              <a:buNone/>
              <a:defRPr lang="sr-Latn-RS" sz="1200" b="0" strike="noStrike" spc="-1">
                <a:solidFill>
                  <a:srgbClr val="8B8B8B"/>
                </a:solidFill>
                <a:latin typeface="Calibri"/>
              </a:defRPr>
            </a:lvl1pPr>
          </a:lstStyle>
          <a:p>
            <a:pPr algn="r">
              <a:lnSpc>
                <a:spcPct val="100000"/>
              </a:lnSpc>
              <a:buNone/>
            </a:pPr>
            <a:fld id="{0BEBB093-2832-4A4B-B5B8-FBC1EFEFB977}" type="slidenum">
              <a:rPr lang="sr-Latn-RS" sz="1200" b="0" strike="noStrike" spc="-1">
                <a:solidFill>
                  <a:srgbClr val="8B8B8B"/>
                </a:solidFill>
                <a:latin typeface="Calibri"/>
              </a:rPr>
              <a:t>‹#›</a:t>
            </a:fld>
            <a:endParaRPr lang="en-US" sz="1200" b="0" strike="noStrike" spc="-1">
              <a:latin typeface="Times New Roman"/>
            </a:endParaRPr>
          </a:p>
        </p:txBody>
      </p:sp>
      <p:sp>
        <p:nvSpPr>
          <p:cNvPr id="4" name="PlaceHolder 5"/>
          <p:cNvSpPr>
            <a:spLocks noGrp="1"/>
          </p:cNvSpPr>
          <p:nvPr>
            <p:ph type="dt" idx="3"/>
          </p:nvPr>
        </p:nvSpPr>
        <p:spPr>
          <a:xfrm>
            <a:off x="838080" y="6356520"/>
            <a:ext cx="2742120" cy="363960"/>
          </a:xfrm>
          <a:prstGeom prst="rect">
            <a:avLst/>
          </a:prstGeom>
          <a:noFill/>
          <a:ln w="0">
            <a:noFill/>
          </a:ln>
        </p:spPr>
        <p:txBody>
          <a:bodyPr lIns="90000" tIns="45000" rIns="90000" bIns="45000" anchor="ctr">
            <a:noAutofit/>
          </a:bodyPr>
          <a:lstStyle>
            <a:lvl1pPr>
              <a:defRPr lang="en-US" sz="1400" b="0" strike="noStrike" spc="-1">
                <a:latin typeface="Times New Roman"/>
              </a:defRPr>
            </a:lvl1pPr>
          </a:lstStyle>
          <a:p>
            <a:r>
              <a:rPr lang="en-US" sz="1400" b="0" strike="noStrike" spc="-1">
                <a:latin typeface="Times New Roman"/>
              </a:rPr>
              <a:t>&lt;date/time&gt;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p:cNvSpPr>
          <p:nvPr>
            <p:ph type="title"/>
          </p:nvPr>
        </p:nvSpPr>
        <p:spPr>
          <a:xfrm>
            <a:off x="1523880" y="1122480"/>
            <a:ext cx="9142920" cy="2386440"/>
          </a:xfrm>
          <a:prstGeom prst="rect">
            <a:avLst/>
          </a:prstGeom>
          <a:noFill/>
          <a:ln w="0">
            <a:noFill/>
          </a:ln>
        </p:spPr>
        <p:txBody>
          <a:bodyPr lIns="0" tIns="0" rIns="0" bIns="0" anchor="b">
            <a:noAutofit/>
          </a:bodyPr>
          <a:lstStyle/>
          <a:p>
            <a:pPr algn="ctr">
              <a:buNone/>
            </a:pPr>
            <a:endParaRPr lang="en-US" sz="4400" b="0" strike="noStrike" spc="-1" dirty="0">
              <a:latin typeface="Arial"/>
            </a:endParaRPr>
          </a:p>
        </p:txBody>
      </p:sp>
      <p:sp>
        <p:nvSpPr>
          <p:cNvPr id="42" name="PlaceHolder 2"/>
          <p:cNvSpPr>
            <a:spLocks noGrp="1"/>
          </p:cNvSpPr>
          <p:nvPr>
            <p:ph type="subTitle"/>
          </p:nvPr>
        </p:nvSpPr>
        <p:spPr>
          <a:xfrm>
            <a:off x="1523880" y="3602160"/>
            <a:ext cx="9142920" cy="1654560"/>
          </a:xfrm>
          <a:prstGeom prst="rect">
            <a:avLst/>
          </a:prstGeom>
          <a:noFill/>
          <a:ln w="0">
            <a:noFill/>
          </a:ln>
        </p:spPr>
        <p:txBody>
          <a:bodyPr lIns="0" tIns="0" rIns="0" bIns="0" anchor="t">
            <a:noAutofit/>
          </a:bodyPr>
          <a:lstStyle/>
          <a:p>
            <a:pPr algn="ctr">
              <a:buNone/>
            </a:pPr>
            <a:endParaRPr lang="en-US" sz="3200" b="0" strike="noStrike" spc="-1" dirty="0">
              <a:latin typeface="Arial"/>
            </a:endParaRPr>
          </a:p>
        </p:txBody>
      </p:sp>
      <p:pic>
        <p:nvPicPr>
          <p:cNvPr id="3" name="Picture 2">
            <a:extLst>
              <a:ext uri="{FF2B5EF4-FFF2-40B4-BE49-F238E27FC236}">
                <a16:creationId xmlns:a16="http://schemas.microsoft.com/office/drawing/2014/main" id="{A10C2971-2EB5-4519-8253-9FFBB0B183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4C563FB-D844-A704-5E8F-5B2B82CA76ED}"/>
              </a:ext>
            </a:extLst>
          </p:cNvPr>
          <p:cNvSpPr txBox="1"/>
          <p:nvPr/>
        </p:nvSpPr>
        <p:spPr>
          <a:xfrm>
            <a:off x="766349" y="2240663"/>
            <a:ext cx="10657980" cy="954107"/>
          </a:xfrm>
          <a:prstGeom prst="rect">
            <a:avLst/>
          </a:prstGeom>
          <a:noFill/>
        </p:spPr>
        <p:txBody>
          <a:bodyPr wrap="square">
            <a:spAutoFit/>
          </a:bodyPr>
          <a:lstStyle/>
          <a:p>
            <a:pPr algn="ctr"/>
            <a:r>
              <a:rPr lang="en-US" sz="2800" b="1" dirty="0">
                <a:solidFill>
                  <a:schemeClr val="bg1"/>
                </a:solidFill>
              </a:rPr>
              <a:t>Exploring Regenerative Urban Development in Europe:</a:t>
            </a:r>
          </a:p>
          <a:p>
            <a:pPr algn="ctr"/>
            <a:r>
              <a:rPr lang="en-US" sz="2800" b="1" dirty="0">
                <a:solidFill>
                  <a:schemeClr val="bg1"/>
                </a:solidFill>
              </a:rPr>
              <a:t>Data Envelopment Analysis of City Smartness</a:t>
            </a:r>
            <a:endParaRPr lang="sr-Cyrl-RS" sz="2800" b="1" dirty="0">
              <a:solidFill>
                <a:schemeClr val="bg1"/>
              </a:solidFill>
            </a:endParaRPr>
          </a:p>
        </p:txBody>
      </p:sp>
      <p:sp>
        <p:nvSpPr>
          <p:cNvPr id="6" name="TextBox 5">
            <a:extLst>
              <a:ext uri="{FF2B5EF4-FFF2-40B4-BE49-F238E27FC236}">
                <a16:creationId xmlns:a16="http://schemas.microsoft.com/office/drawing/2014/main" id="{A42ECE70-47B3-953F-7D75-AAA33C115EFD}"/>
              </a:ext>
            </a:extLst>
          </p:cNvPr>
          <p:cNvSpPr txBox="1"/>
          <p:nvPr/>
        </p:nvSpPr>
        <p:spPr>
          <a:xfrm>
            <a:off x="3013554" y="224335"/>
            <a:ext cx="6163572" cy="1077218"/>
          </a:xfrm>
          <a:prstGeom prst="rect">
            <a:avLst/>
          </a:prstGeom>
          <a:noFill/>
        </p:spPr>
        <p:txBody>
          <a:bodyPr wrap="square">
            <a:spAutoFit/>
          </a:bodyPr>
          <a:lstStyle/>
          <a:p>
            <a:pPr algn="ctr"/>
            <a:r>
              <a:rPr lang="en-US" sz="1600" b="0" i="0" dirty="0" smtClean="0">
                <a:solidFill>
                  <a:srgbClr val="FFFFFF"/>
                </a:solidFill>
                <a:effectLst/>
                <a:latin typeface="-apple-system"/>
              </a:rPr>
              <a:t>Western Regional Science Association</a:t>
            </a:r>
          </a:p>
          <a:p>
            <a:pPr algn="ctr"/>
            <a:r>
              <a:rPr lang="en-US" sz="1600" dirty="0" smtClean="0">
                <a:solidFill>
                  <a:srgbClr val="FFFFFF"/>
                </a:solidFill>
                <a:latin typeface="-apple-system"/>
              </a:rPr>
              <a:t>64</a:t>
            </a:r>
            <a:r>
              <a:rPr lang="en-US" sz="1600" baseline="30000" dirty="0" smtClean="0">
                <a:solidFill>
                  <a:srgbClr val="FFFFFF"/>
                </a:solidFill>
                <a:latin typeface="-apple-system"/>
              </a:rPr>
              <a:t>th</a:t>
            </a:r>
            <a:r>
              <a:rPr lang="en-US" sz="1600" dirty="0" smtClean="0">
                <a:solidFill>
                  <a:srgbClr val="FFFFFF"/>
                </a:solidFill>
                <a:latin typeface="-apple-system"/>
              </a:rPr>
              <a:t> Annual Meeting</a:t>
            </a:r>
          </a:p>
          <a:p>
            <a:pPr algn="ctr"/>
            <a:r>
              <a:rPr lang="en-US" sz="1600" b="0" i="0" dirty="0" smtClean="0">
                <a:solidFill>
                  <a:srgbClr val="FFFFFF"/>
                </a:solidFill>
                <a:effectLst/>
                <a:latin typeface="-apple-system"/>
              </a:rPr>
              <a:t>Hilton Lake Las Vegas</a:t>
            </a:r>
          </a:p>
          <a:p>
            <a:pPr algn="ctr"/>
            <a:r>
              <a:rPr lang="en-US" sz="1600" dirty="0" smtClean="0">
                <a:solidFill>
                  <a:srgbClr val="FFFFFF"/>
                </a:solidFill>
                <a:latin typeface="-apple-system"/>
              </a:rPr>
              <a:t>Feb 12</a:t>
            </a:r>
            <a:r>
              <a:rPr lang="en-US" sz="1600" baseline="30000" dirty="0" smtClean="0">
                <a:solidFill>
                  <a:srgbClr val="FFFFFF"/>
                </a:solidFill>
                <a:latin typeface="-apple-system"/>
              </a:rPr>
              <a:t>th</a:t>
            </a:r>
            <a:r>
              <a:rPr lang="en-US" sz="1600" dirty="0" smtClean="0">
                <a:solidFill>
                  <a:srgbClr val="FFFFFF"/>
                </a:solidFill>
                <a:latin typeface="-apple-system"/>
              </a:rPr>
              <a:t> – 15</a:t>
            </a:r>
            <a:r>
              <a:rPr lang="en-US" sz="1600" baseline="30000" dirty="0" smtClean="0">
                <a:solidFill>
                  <a:srgbClr val="FFFFFF"/>
                </a:solidFill>
                <a:latin typeface="-apple-system"/>
              </a:rPr>
              <a:t>th</a:t>
            </a:r>
            <a:r>
              <a:rPr lang="en-US" sz="1600" dirty="0" smtClean="0">
                <a:solidFill>
                  <a:srgbClr val="FFFFFF"/>
                </a:solidFill>
                <a:latin typeface="-apple-system"/>
              </a:rPr>
              <a:t>, 2025</a:t>
            </a:r>
            <a:endParaRPr lang="en-GB" sz="1600" b="0" i="0" dirty="0">
              <a:solidFill>
                <a:srgbClr val="FFFFFF"/>
              </a:solidFill>
              <a:effectLst/>
              <a:latin typeface="-apple-system"/>
            </a:endParaRPr>
          </a:p>
        </p:txBody>
      </p:sp>
      <p:sp>
        <p:nvSpPr>
          <p:cNvPr id="8" name="TextBox 7">
            <a:extLst>
              <a:ext uri="{FF2B5EF4-FFF2-40B4-BE49-F238E27FC236}">
                <a16:creationId xmlns:a16="http://schemas.microsoft.com/office/drawing/2014/main" id="{78D46591-44C9-89CC-6713-85E916A56C3D}"/>
              </a:ext>
            </a:extLst>
          </p:cNvPr>
          <p:cNvSpPr txBox="1"/>
          <p:nvPr/>
        </p:nvSpPr>
        <p:spPr>
          <a:xfrm>
            <a:off x="1578651" y="3924839"/>
            <a:ext cx="9033377" cy="553998"/>
          </a:xfrm>
          <a:prstGeom prst="rect">
            <a:avLst/>
          </a:prstGeom>
          <a:noFill/>
        </p:spPr>
        <p:txBody>
          <a:bodyPr wrap="square">
            <a:spAutoFit/>
          </a:bodyPr>
          <a:lstStyle/>
          <a:p>
            <a:pPr algn="ctr"/>
            <a:r>
              <a:rPr lang="en-US" sz="1600" dirty="0">
                <a:solidFill>
                  <a:schemeClr val="bg1"/>
                </a:solidFill>
                <a:effectLst/>
                <a:ea typeface="Times New Roman" panose="02020603050405020304" pitchFamily="18" charset="0"/>
              </a:rPr>
              <a:t>Authors: </a:t>
            </a:r>
            <a:r>
              <a:rPr lang="en-US" sz="1600" b="1" dirty="0" smtClean="0">
                <a:solidFill>
                  <a:schemeClr val="bg1"/>
                </a:solidFill>
                <a:effectLst/>
                <a:ea typeface="Times New Roman" panose="02020603050405020304" pitchFamily="18" charset="0"/>
              </a:rPr>
              <a:t>Ivana </a:t>
            </a:r>
            <a:r>
              <a:rPr lang="en-US" sz="1600" b="1" dirty="0" err="1">
                <a:solidFill>
                  <a:schemeClr val="bg1"/>
                </a:solidFill>
                <a:effectLst/>
                <a:ea typeface="Times New Roman" panose="02020603050405020304" pitchFamily="18" charset="0"/>
              </a:rPr>
              <a:t>Marjanović</a:t>
            </a:r>
            <a:r>
              <a:rPr lang="en-US" sz="1600" b="1" dirty="0" smtClean="0">
                <a:solidFill>
                  <a:schemeClr val="bg1"/>
                </a:solidFill>
                <a:effectLst/>
                <a:ea typeface="Times New Roman" panose="02020603050405020304" pitchFamily="18" charset="0"/>
              </a:rPr>
              <a:t>*</a:t>
            </a:r>
            <a:r>
              <a:rPr lang="en-US" sz="1600" dirty="0" smtClean="0">
                <a:solidFill>
                  <a:schemeClr val="bg1"/>
                </a:solidFill>
                <a:effectLst/>
                <a:ea typeface="Times New Roman" panose="02020603050405020304" pitchFamily="18" charset="0"/>
              </a:rPr>
              <a:t>, </a:t>
            </a:r>
            <a:r>
              <a:rPr lang="en-US" sz="1600" dirty="0" err="1" smtClean="0">
                <a:solidFill>
                  <a:schemeClr val="bg1"/>
                </a:solidFill>
                <a:effectLst/>
                <a:ea typeface="Times New Roman" panose="02020603050405020304" pitchFamily="18" charset="0"/>
              </a:rPr>
              <a:t>Jelena</a:t>
            </a:r>
            <a:r>
              <a:rPr lang="en-US" sz="1600" dirty="0" smtClean="0">
                <a:solidFill>
                  <a:schemeClr val="bg1"/>
                </a:solidFill>
                <a:effectLst/>
                <a:ea typeface="Times New Roman" panose="02020603050405020304" pitchFamily="18" charset="0"/>
              </a:rPr>
              <a:t> </a:t>
            </a:r>
            <a:r>
              <a:rPr lang="en-US" sz="1600" dirty="0" err="1" smtClean="0">
                <a:solidFill>
                  <a:schemeClr val="bg1"/>
                </a:solidFill>
                <a:effectLst/>
                <a:ea typeface="Times New Roman" panose="02020603050405020304" pitchFamily="18" charset="0"/>
              </a:rPr>
              <a:t>Stanković</a:t>
            </a:r>
            <a:r>
              <a:rPr lang="en-US" sz="1600" dirty="0" smtClean="0">
                <a:solidFill>
                  <a:schemeClr val="bg1"/>
                </a:solidFill>
                <a:effectLst/>
                <a:ea typeface="Times New Roman" panose="02020603050405020304" pitchFamily="18" charset="0"/>
              </a:rPr>
              <a:t>, </a:t>
            </a:r>
            <a:r>
              <a:rPr lang="en-US" sz="1600" dirty="0" err="1" smtClean="0">
                <a:solidFill>
                  <a:schemeClr val="bg1"/>
                </a:solidFill>
                <a:effectLst/>
                <a:ea typeface="Times New Roman" panose="02020603050405020304" pitchFamily="18" charset="0"/>
              </a:rPr>
              <a:t>Marija</a:t>
            </a:r>
            <a:r>
              <a:rPr lang="en-US" sz="1600" dirty="0" smtClean="0">
                <a:solidFill>
                  <a:schemeClr val="bg1"/>
                </a:solidFill>
                <a:effectLst/>
                <a:ea typeface="Times New Roman" panose="02020603050405020304" pitchFamily="18" charset="0"/>
              </a:rPr>
              <a:t> </a:t>
            </a:r>
            <a:r>
              <a:rPr lang="en-US" sz="1600" dirty="0" err="1" smtClean="0">
                <a:solidFill>
                  <a:schemeClr val="bg1"/>
                </a:solidFill>
                <a:effectLst/>
                <a:ea typeface="Times New Roman" panose="02020603050405020304" pitchFamily="18" charset="0"/>
              </a:rPr>
              <a:t>Džunić</a:t>
            </a:r>
            <a:r>
              <a:rPr lang="en-US" sz="1600" dirty="0" smtClean="0">
                <a:solidFill>
                  <a:schemeClr val="bg1"/>
                </a:solidFill>
                <a:effectLst/>
                <a:ea typeface="Times New Roman" panose="02020603050405020304" pitchFamily="18" charset="0"/>
              </a:rPr>
              <a:t>, Marina </a:t>
            </a:r>
            <a:r>
              <a:rPr lang="en-US" sz="1600" dirty="0" err="1" smtClean="0">
                <a:solidFill>
                  <a:schemeClr val="bg1"/>
                </a:solidFill>
                <a:effectLst/>
                <a:ea typeface="Times New Roman" panose="02020603050405020304" pitchFamily="18" charset="0"/>
              </a:rPr>
              <a:t>Stanojević</a:t>
            </a:r>
            <a:r>
              <a:rPr lang="en-US" sz="1600" dirty="0" smtClean="0">
                <a:solidFill>
                  <a:schemeClr val="bg1"/>
                </a:solidFill>
                <a:effectLst/>
                <a:ea typeface="Times New Roman" panose="02020603050405020304" pitchFamily="18" charset="0"/>
              </a:rPr>
              <a:t>, </a:t>
            </a:r>
            <a:r>
              <a:rPr lang="en-US" sz="1600" dirty="0" err="1" smtClean="0">
                <a:solidFill>
                  <a:schemeClr val="bg1"/>
                </a:solidFill>
                <a:effectLst/>
                <a:ea typeface="Times New Roman" panose="02020603050405020304" pitchFamily="18" charset="0"/>
              </a:rPr>
              <a:t>Saša</a:t>
            </a:r>
            <a:r>
              <a:rPr lang="en-US" sz="1600" dirty="0" smtClean="0">
                <a:solidFill>
                  <a:schemeClr val="bg1"/>
                </a:solidFill>
                <a:effectLst/>
                <a:ea typeface="Times New Roman" panose="02020603050405020304" pitchFamily="18" charset="0"/>
              </a:rPr>
              <a:t> </a:t>
            </a:r>
            <a:r>
              <a:rPr lang="en-US" sz="1600" dirty="0" err="1" smtClean="0">
                <a:solidFill>
                  <a:schemeClr val="bg1"/>
                </a:solidFill>
                <a:effectLst/>
                <a:ea typeface="Times New Roman" panose="02020603050405020304" pitchFamily="18" charset="0"/>
              </a:rPr>
              <a:t>Čegar</a:t>
            </a:r>
            <a:r>
              <a:rPr lang="en-US" sz="1600" baseline="30000" dirty="0" smtClean="0">
                <a:solidFill>
                  <a:schemeClr val="bg1"/>
                </a:solidFill>
                <a:effectLst/>
                <a:ea typeface="Times New Roman" panose="02020603050405020304" pitchFamily="18" charset="0"/>
              </a:rPr>
              <a:t> </a:t>
            </a:r>
            <a:endParaRPr lang="sr-Latn-RS" sz="1400" dirty="0">
              <a:solidFill>
                <a:schemeClr val="bg1"/>
              </a:solidFill>
              <a:ea typeface="Times New Roman" panose="02020603050405020304" pitchFamily="18" charset="0"/>
            </a:endParaRPr>
          </a:p>
          <a:p>
            <a:pPr algn="ctr"/>
            <a:r>
              <a:rPr lang="en-US" sz="1400" dirty="0">
                <a:solidFill>
                  <a:schemeClr val="bg1"/>
                </a:solidFill>
              </a:rPr>
              <a:t>*</a:t>
            </a:r>
            <a:r>
              <a:rPr lang="sr-Latn-RS" sz="1400" dirty="0">
                <a:solidFill>
                  <a:schemeClr val="bg1"/>
                </a:solidFill>
              </a:rPr>
              <a:t>ivana.veselinovic</a:t>
            </a:r>
            <a:r>
              <a:rPr lang="en-US" sz="1400" dirty="0">
                <a:solidFill>
                  <a:schemeClr val="bg1"/>
                </a:solidFill>
              </a:rPr>
              <a:t>@eknfak.ni.ac.rs</a:t>
            </a:r>
            <a:endParaRPr lang="sr-Cyrl-RS" sz="1400" dirty="0">
              <a:solidFill>
                <a:schemeClr val="bg1"/>
              </a:solidFill>
            </a:endParaRPr>
          </a:p>
        </p:txBody>
      </p:sp>
      <p:sp>
        <p:nvSpPr>
          <p:cNvPr id="9" name="Okvir za tekst 8">
            <a:extLst>
              <a:ext uri="{FF2B5EF4-FFF2-40B4-BE49-F238E27FC236}">
                <a16:creationId xmlns:a16="http://schemas.microsoft.com/office/drawing/2014/main" id="{810238BE-2CCA-4619-F668-DF37E6067982}"/>
              </a:ext>
            </a:extLst>
          </p:cNvPr>
          <p:cNvSpPr txBox="1"/>
          <p:nvPr/>
        </p:nvSpPr>
        <p:spPr>
          <a:xfrm>
            <a:off x="76469" y="5866321"/>
            <a:ext cx="11953461" cy="600164"/>
          </a:xfrm>
          <a:prstGeom prst="rect">
            <a:avLst/>
          </a:prstGeom>
          <a:noFill/>
        </p:spPr>
        <p:txBody>
          <a:bodyPr wrap="square">
            <a:spAutoFit/>
          </a:bodyPr>
          <a:lstStyle/>
          <a:p>
            <a:r>
              <a:rPr lang="en-GB" sz="1100">
                <a:solidFill>
                  <a:schemeClr val="bg1"/>
                </a:solidFill>
              </a:rPr>
              <a:t>This research is part of the 101059994 – UR-DATA - HORIZON-WIDERA-2021-ACCESS-02 project, funded by the European Union. Views and opinions expressed are however those of the authors only and do not necessarily reflect those of the European Union or the European Research Executive Agency. Neither the European Union nor the European Research Executive Agency can be held responsible for them.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AEFF128-F77F-C39E-9F2A-503DF521B9AF}"/>
              </a:ext>
            </a:extLst>
          </p:cNvPr>
          <p:cNvSpPr>
            <a:spLocks noGrp="1"/>
          </p:cNvSpPr>
          <p:nvPr>
            <p:ph type="title"/>
          </p:nvPr>
        </p:nvSpPr>
        <p:spPr>
          <a:xfrm>
            <a:off x="4724399" y="598602"/>
            <a:ext cx="4914879" cy="602625"/>
          </a:xfrm>
        </p:spPr>
        <p:txBody>
          <a:bodyPr/>
          <a:lstStyle/>
          <a:p>
            <a:r>
              <a:rPr lang="sr-Latn-RS" dirty="0"/>
              <a:t>Conclusion</a:t>
            </a:r>
            <a:endParaRPr lang="en-GB" dirty="0"/>
          </a:p>
        </p:txBody>
      </p:sp>
      <p:sp>
        <p:nvSpPr>
          <p:cNvPr id="3" name="Čuvar mesta za sadržaj 2">
            <a:extLst>
              <a:ext uri="{FF2B5EF4-FFF2-40B4-BE49-F238E27FC236}">
                <a16:creationId xmlns:a16="http://schemas.microsoft.com/office/drawing/2014/main" id="{65BF4C9B-2218-9090-777E-92199BA78E47}"/>
              </a:ext>
            </a:extLst>
          </p:cNvPr>
          <p:cNvSpPr>
            <a:spLocks noGrp="1"/>
          </p:cNvSpPr>
          <p:nvPr>
            <p:ph/>
          </p:nvPr>
        </p:nvSpPr>
        <p:spPr>
          <a:xfrm>
            <a:off x="1065142" y="1740783"/>
            <a:ext cx="10469092" cy="3577666"/>
          </a:xfrm>
        </p:spPr>
        <p:txBody>
          <a:bodyPr>
            <a:normAutofit lnSpcReduction="10000"/>
          </a:bodyPr>
          <a:lstStyle/>
          <a:p>
            <a:pPr marL="285750" indent="-285750" algn="just">
              <a:buFont typeface="Arial" panose="020B0604020202020204" pitchFamily="34" charset="0"/>
              <a:buChar char="•"/>
            </a:pPr>
            <a:r>
              <a:rPr lang="en-US" sz="1800" dirty="0">
                <a:latin typeface="+mn-lt"/>
              </a:rPr>
              <a:t>Smart city initiatives offer significant potential to enhance urban and regional resilience. </a:t>
            </a:r>
            <a:endParaRPr lang="en-US" sz="1800" dirty="0" smtClean="0">
              <a:latin typeface="+mn-lt"/>
            </a:endParaRPr>
          </a:p>
          <a:p>
            <a:pPr marL="285750" indent="-285750" algn="just">
              <a:buFont typeface="Arial" panose="020B0604020202020204" pitchFamily="34" charset="0"/>
              <a:buChar char="•"/>
            </a:pPr>
            <a:endParaRPr lang="en-US" sz="1800" dirty="0" smtClean="0">
              <a:latin typeface="+mn-lt"/>
            </a:endParaRPr>
          </a:p>
          <a:p>
            <a:pPr marL="285750" indent="-285750" algn="just">
              <a:buFont typeface="Arial" panose="020B0604020202020204" pitchFamily="34" charset="0"/>
              <a:buChar char="•"/>
            </a:pPr>
            <a:r>
              <a:rPr lang="en-US" sz="1800" dirty="0" smtClean="0">
                <a:latin typeface="+mn-lt"/>
              </a:rPr>
              <a:t>By </a:t>
            </a:r>
            <a:r>
              <a:rPr lang="en-US" sz="1800" dirty="0">
                <a:latin typeface="+mn-lt"/>
              </a:rPr>
              <a:t>benchmarking their efficiency, this study provides a diagnostic tool for identifying strengths and weaknesses in urban systems. </a:t>
            </a:r>
            <a:endParaRPr lang="en-US" sz="1800" dirty="0" smtClean="0">
              <a:latin typeface="+mn-lt"/>
            </a:endParaRPr>
          </a:p>
          <a:p>
            <a:pPr marL="285750" indent="-285750" algn="just">
              <a:buFont typeface="Arial" panose="020B0604020202020204" pitchFamily="34" charset="0"/>
              <a:buChar char="•"/>
            </a:pPr>
            <a:endParaRPr lang="en-US" sz="1800" dirty="0" smtClean="0">
              <a:latin typeface="+mn-lt"/>
            </a:endParaRPr>
          </a:p>
          <a:p>
            <a:pPr marL="285750" indent="-285750" algn="just">
              <a:buFont typeface="Arial" panose="020B0604020202020204" pitchFamily="34" charset="0"/>
              <a:buChar char="•"/>
            </a:pPr>
            <a:r>
              <a:rPr lang="en-US" sz="1800" dirty="0" smtClean="0">
                <a:latin typeface="+mn-lt"/>
              </a:rPr>
              <a:t>The </a:t>
            </a:r>
            <a:r>
              <a:rPr lang="en-US" sz="1800" dirty="0">
                <a:latin typeface="+mn-lt"/>
              </a:rPr>
              <a:t>findings emphasize the importance of adaptive, inclusive, and sustainability-oriented strategies for </a:t>
            </a:r>
            <a:r>
              <a:rPr lang="en-US" sz="1800" dirty="0" smtClean="0">
                <a:latin typeface="+mn-lt"/>
              </a:rPr>
              <a:t>regenerative </a:t>
            </a:r>
            <a:r>
              <a:rPr lang="en-US" sz="1800" dirty="0">
                <a:latin typeface="+mn-lt"/>
              </a:rPr>
              <a:t>development. </a:t>
            </a:r>
            <a:endParaRPr lang="en-US" sz="1800" dirty="0" smtClean="0">
              <a:latin typeface="+mn-lt"/>
            </a:endParaRPr>
          </a:p>
          <a:p>
            <a:pPr marL="285750" indent="-285750" algn="just">
              <a:buFont typeface="Arial" panose="020B0604020202020204" pitchFamily="34" charset="0"/>
              <a:buChar char="•"/>
            </a:pPr>
            <a:endParaRPr lang="en-US" sz="1800" dirty="0">
              <a:latin typeface="+mn-lt"/>
            </a:endParaRPr>
          </a:p>
          <a:p>
            <a:pPr marL="285750" indent="-285750" algn="just">
              <a:buFont typeface="Arial" panose="020B0604020202020204" pitchFamily="34" charset="0"/>
              <a:buChar char="•"/>
            </a:pPr>
            <a:r>
              <a:rPr lang="en-US" sz="1800" dirty="0" smtClean="0">
                <a:latin typeface="+mn-lt"/>
              </a:rPr>
              <a:t>By </a:t>
            </a:r>
            <a:r>
              <a:rPr lang="en-US" sz="1800" dirty="0">
                <a:latin typeface="+mn-lt"/>
              </a:rPr>
              <a:t>integrating technological advancements, governance reforms, and community engagement, cities can create systems capable of addressing current and future challenges</a:t>
            </a:r>
            <a:r>
              <a:rPr lang="en-US" sz="1800" dirty="0" smtClean="0">
                <a:latin typeface="+mn-lt"/>
              </a:rPr>
              <a:t>.</a:t>
            </a:r>
          </a:p>
          <a:p>
            <a:pPr algn="just"/>
            <a:r>
              <a:rPr lang="en-US" sz="1800" dirty="0" smtClean="0">
                <a:latin typeface="+mn-lt"/>
              </a:rPr>
              <a:t> </a:t>
            </a:r>
            <a:endParaRPr lang="en-US" sz="1800" dirty="0" smtClean="0">
              <a:latin typeface="+mn-lt"/>
            </a:endParaRPr>
          </a:p>
          <a:p>
            <a:pPr marL="285750" indent="-285750" algn="just">
              <a:buFont typeface="Arial" panose="020B0604020202020204" pitchFamily="34" charset="0"/>
              <a:buChar char="•"/>
            </a:pPr>
            <a:r>
              <a:rPr lang="en-US" sz="1800" dirty="0" smtClean="0">
                <a:latin typeface="+mn-lt"/>
              </a:rPr>
              <a:t>This </a:t>
            </a:r>
            <a:r>
              <a:rPr lang="en-US" sz="1800" dirty="0">
                <a:latin typeface="+mn-lt"/>
              </a:rPr>
              <a:t>approach not only strengthens urban areas but also contributes to broader regional development, ensuring sustainable and equitable growth. </a:t>
            </a:r>
            <a:endParaRPr lang="en-US" sz="1800" dirty="0" smtClean="0">
              <a:latin typeface="+mn-lt"/>
            </a:endParaRPr>
          </a:p>
          <a:p>
            <a:pPr marL="285750" indent="-285750" algn="just">
              <a:buFont typeface="Arial" panose="020B0604020202020204" pitchFamily="34" charset="0"/>
              <a:buChar char="•"/>
            </a:pPr>
            <a:endParaRPr lang="en-US" sz="1800" dirty="0" smtClean="0">
              <a:latin typeface="+mn-lt"/>
            </a:endParaRPr>
          </a:p>
          <a:p>
            <a:pPr marL="285750" indent="-285750" algn="just">
              <a:buFont typeface="Arial" panose="020B0604020202020204" pitchFamily="34" charset="0"/>
              <a:buChar char="•"/>
            </a:pPr>
            <a:r>
              <a:rPr lang="en-US" sz="1800" dirty="0" smtClean="0"/>
              <a:t>Future </a:t>
            </a:r>
            <a:r>
              <a:rPr lang="en-US" sz="1800" dirty="0"/>
              <a:t>research should incorporate longitudinal data to capture trends and refine resilience strategies. </a:t>
            </a:r>
          </a:p>
          <a:p>
            <a:pPr marL="285750" indent="-285750" algn="just">
              <a:buFont typeface="Arial" panose="020B0604020202020204" pitchFamily="34" charset="0"/>
              <a:buChar char="•"/>
            </a:pPr>
            <a:endParaRPr lang="en-US" sz="1800" dirty="0" smtClean="0">
              <a:latin typeface="+mn-lt"/>
            </a:endParaRPr>
          </a:p>
        </p:txBody>
      </p:sp>
    </p:spTree>
    <p:extLst>
      <p:ext uri="{BB962C8B-B14F-4D97-AF65-F5344CB8AC3E}">
        <p14:creationId xmlns:p14="http://schemas.microsoft.com/office/powerpoint/2010/main" val="3087647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p:cNvSpPr>
          <p:nvPr>
            <p:ph type="title" idx="4294967295"/>
          </p:nvPr>
        </p:nvSpPr>
        <p:spPr>
          <a:xfrm>
            <a:off x="1523880" y="1122480"/>
            <a:ext cx="9142920" cy="2386440"/>
          </a:xfrm>
          <a:prstGeom prst="rect">
            <a:avLst/>
          </a:prstGeom>
          <a:noFill/>
          <a:ln w="0">
            <a:noFill/>
          </a:ln>
        </p:spPr>
        <p:txBody>
          <a:bodyPr lIns="0" tIns="0" rIns="0" bIns="0" anchor="b">
            <a:noAutofit/>
          </a:bodyPr>
          <a:lstStyle/>
          <a:p>
            <a:pPr algn="ctr">
              <a:buNone/>
            </a:pPr>
            <a:endParaRPr lang="en-US" sz="4400" b="0" strike="noStrike" spc="-1" dirty="0">
              <a:latin typeface="Arial"/>
            </a:endParaRPr>
          </a:p>
        </p:txBody>
      </p:sp>
      <p:sp>
        <p:nvSpPr>
          <p:cNvPr id="42" name="PlaceHolder 2"/>
          <p:cNvSpPr>
            <a:spLocks noGrp="1"/>
          </p:cNvSpPr>
          <p:nvPr>
            <p:ph type="subTitle" idx="4294967295"/>
          </p:nvPr>
        </p:nvSpPr>
        <p:spPr>
          <a:xfrm>
            <a:off x="1523880" y="3602160"/>
            <a:ext cx="9142920" cy="1654560"/>
          </a:xfrm>
          <a:prstGeom prst="rect">
            <a:avLst/>
          </a:prstGeom>
          <a:noFill/>
          <a:ln w="0">
            <a:noFill/>
          </a:ln>
        </p:spPr>
        <p:txBody>
          <a:bodyPr lIns="0" tIns="0" rIns="0" bIns="0" anchor="t">
            <a:noAutofit/>
          </a:bodyPr>
          <a:lstStyle/>
          <a:p>
            <a:pPr algn="ctr">
              <a:buNone/>
            </a:pPr>
            <a:endParaRPr lang="en-US" sz="3200" b="0" strike="noStrike" spc="-1" dirty="0">
              <a:latin typeface="Arial"/>
            </a:endParaRPr>
          </a:p>
        </p:txBody>
      </p:sp>
      <p:pic>
        <p:nvPicPr>
          <p:cNvPr id="3" name="Picture 2">
            <a:extLst>
              <a:ext uri="{FF2B5EF4-FFF2-40B4-BE49-F238E27FC236}">
                <a16:creationId xmlns:a16="http://schemas.microsoft.com/office/drawing/2014/main" id="{A10C2971-2EB5-4519-8253-9FFBB0B183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4C563FB-D844-A704-5E8F-5B2B82CA76ED}"/>
              </a:ext>
            </a:extLst>
          </p:cNvPr>
          <p:cNvSpPr txBox="1"/>
          <p:nvPr/>
        </p:nvSpPr>
        <p:spPr>
          <a:xfrm>
            <a:off x="766349" y="2240663"/>
            <a:ext cx="10657980" cy="954107"/>
          </a:xfrm>
          <a:prstGeom prst="rect">
            <a:avLst/>
          </a:prstGeom>
          <a:noFill/>
        </p:spPr>
        <p:txBody>
          <a:bodyPr wrap="square">
            <a:spAutoFit/>
          </a:bodyPr>
          <a:lstStyle/>
          <a:p>
            <a:pPr algn="ctr"/>
            <a:r>
              <a:rPr lang="en-US" sz="2800" b="1" dirty="0">
                <a:solidFill>
                  <a:schemeClr val="bg1"/>
                </a:solidFill>
              </a:rPr>
              <a:t>Exploring Regenerative Urban Development in Europe:</a:t>
            </a:r>
          </a:p>
          <a:p>
            <a:pPr algn="ctr"/>
            <a:r>
              <a:rPr lang="en-US" sz="2800" b="1" dirty="0">
                <a:solidFill>
                  <a:schemeClr val="bg1"/>
                </a:solidFill>
              </a:rPr>
              <a:t>Data Envelopment Analysis of City Smartness</a:t>
            </a:r>
            <a:endParaRPr lang="sr-Cyrl-RS" sz="2800" b="1" dirty="0">
              <a:solidFill>
                <a:schemeClr val="bg1"/>
              </a:solidFill>
            </a:endParaRPr>
          </a:p>
        </p:txBody>
      </p:sp>
      <p:sp>
        <p:nvSpPr>
          <p:cNvPr id="6" name="TextBox 5">
            <a:extLst>
              <a:ext uri="{FF2B5EF4-FFF2-40B4-BE49-F238E27FC236}">
                <a16:creationId xmlns:a16="http://schemas.microsoft.com/office/drawing/2014/main" id="{A42ECE70-47B3-953F-7D75-AAA33C115EFD}"/>
              </a:ext>
            </a:extLst>
          </p:cNvPr>
          <p:cNvSpPr txBox="1"/>
          <p:nvPr/>
        </p:nvSpPr>
        <p:spPr>
          <a:xfrm>
            <a:off x="3013554" y="224335"/>
            <a:ext cx="6163572" cy="1077218"/>
          </a:xfrm>
          <a:prstGeom prst="rect">
            <a:avLst/>
          </a:prstGeom>
          <a:noFill/>
        </p:spPr>
        <p:txBody>
          <a:bodyPr wrap="square">
            <a:spAutoFit/>
          </a:bodyPr>
          <a:lstStyle/>
          <a:p>
            <a:pPr algn="ctr"/>
            <a:r>
              <a:rPr lang="en-US" sz="1600" b="0" i="0" dirty="0" smtClean="0">
                <a:solidFill>
                  <a:srgbClr val="FFFFFF"/>
                </a:solidFill>
                <a:effectLst/>
                <a:latin typeface="-apple-system"/>
              </a:rPr>
              <a:t>Western Regional Science Association</a:t>
            </a:r>
          </a:p>
          <a:p>
            <a:pPr algn="ctr"/>
            <a:r>
              <a:rPr lang="en-US" sz="1600" dirty="0" smtClean="0">
                <a:solidFill>
                  <a:srgbClr val="FFFFFF"/>
                </a:solidFill>
                <a:latin typeface="-apple-system"/>
              </a:rPr>
              <a:t>64</a:t>
            </a:r>
            <a:r>
              <a:rPr lang="en-US" sz="1600" baseline="30000" dirty="0" smtClean="0">
                <a:solidFill>
                  <a:srgbClr val="FFFFFF"/>
                </a:solidFill>
                <a:latin typeface="-apple-system"/>
              </a:rPr>
              <a:t>th</a:t>
            </a:r>
            <a:r>
              <a:rPr lang="en-US" sz="1600" dirty="0" smtClean="0">
                <a:solidFill>
                  <a:srgbClr val="FFFFFF"/>
                </a:solidFill>
                <a:latin typeface="-apple-system"/>
              </a:rPr>
              <a:t> Annual Meeting</a:t>
            </a:r>
          </a:p>
          <a:p>
            <a:pPr algn="ctr"/>
            <a:r>
              <a:rPr lang="en-US" sz="1600" b="0" i="0" dirty="0" smtClean="0">
                <a:solidFill>
                  <a:srgbClr val="FFFFFF"/>
                </a:solidFill>
                <a:effectLst/>
                <a:latin typeface="-apple-system"/>
              </a:rPr>
              <a:t>Hilton Lake Las Vegas</a:t>
            </a:r>
          </a:p>
          <a:p>
            <a:pPr algn="ctr"/>
            <a:r>
              <a:rPr lang="en-US" sz="1600" dirty="0" smtClean="0">
                <a:solidFill>
                  <a:srgbClr val="FFFFFF"/>
                </a:solidFill>
                <a:latin typeface="-apple-system"/>
              </a:rPr>
              <a:t>Feb 12</a:t>
            </a:r>
            <a:r>
              <a:rPr lang="en-US" sz="1600" baseline="30000" dirty="0" smtClean="0">
                <a:solidFill>
                  <a:srgbClr val="FFFFFF"/>
                </a:solidFill>
                <a:latin typeface="-apple-system"/>
              </a:rPr>
              <a:t>th</a:t>
            </a:r>
            <a:r>
              <a:rPr lang="en-US" sz="1600" dirty="0" smtClean="0">
                <a:solidFill>
                  <a:srgbClr val="FFFFFF"/>
                </a:solidFill>
                <a:latin typeface="-apple-system"/>
              </a:rPr>
              <a:t> – 15</a:t>
            </a:r>
            <a:r>
              <a:rPr lang="en-US" sz="1600" baseline="30000" dirty="0" smtClean="0">
                <a:solidFill>
                  <a:srgbClr val="FFFFFF"/>
                </a:solidFill>
                <a:latin typeface="-apple-system"/>
              </a:rPr>
              <a:t>th</a:t>
            </a:r>
            <a:r>
              <a:rPr lang="en-US" sz="1600" dirty="0" smtClean="0">
                <a:solidFill>
                  <a:srgbClr val="FFFFFF"/>
                </a:solidFill>
                <a:latin typeface="-apple-system"/>
              </a:rPr>
              <a:t>, 2025</a:t>
            </a:r>
            <a:endParaRPr lang="en-GB" sz="1600" b="0" i="0" dirty="0">
              <a:solidFill>
                <a:srgbClr val="FFFFFF"/>
              </a:solidFill>
              <a:effectLst/>
              <a:latin typeface="-apple-system"/>
            </a:endParaRPr>
          </a:p>
        </p:txBody>
      </p:sp>
      <p:sp>
        <p:nvSpPr>
          <p:cNvPr id="8" name="TextBox 7">
            <a:extLst>
              <a:ext uri="{FF2B5EF4-FFF2-40B4-BE49-F238E27FC236}">
                <a16:creationId xmlns:a16="http://schemas.microsoft.com/office/drawing/2014/main" id="{78D46591-44C9-89CC-6713-85E916A56C3D}"/>
              </a:ext>
            </a:extLst>
          </p:cNvPr>
          <p:cNvSpPr txBox="1"/>
          <p:nvPr/>
        </p:nvSpPr>
        <p:spPr>
          <a:xfrm>
            <a:off x="1578651" y="3924839"/>
            <a:ext cx="9033377" cy="553998"/>
          </a:xfrm>
          <a:prstGeom prst="rect">
            <a:avLst/>
          </a:prstGeom>
          <a:noFill/>
        </p:spPr>
        <p:txBody>
          <a:bodyPr wrap="square">
            <a:spAutoFit/>
          </a:bodyPr>
          <a:lstStyle/>
          <a:p>
            <a:pPr algn="ctr"/>
            <a:r>
              <a:rPr lang="en-US" sz="1600" dirty="0">
                <a:solidFill>
                  <a:schemeClr val="bg1"/>
                </a:solidFill>
                <a:effectLst/>
                <a:ea typeface="Times New Roman" panose="02020603050405020304" pitchFamily="18" charset="0"/>
              </a:rPr>
              <a:t>Authors: </a:t>
            </a:r>
            <a:r>
              <a:rPr lang="en-US" sz="1600" b="1" dirty="0" smtClean="0">
                <a:solidFill>
                  <a:schemeClr val="bg1"/>
                </a:solidFill>
                <a:effectLst/>
                <a:ea typeface="Times New Roman" panose="02020603050405020304" pitchFamily="18" charset="0"/>
              </a:rPr>
              <a:t>Ivana </a:t>
            </a:r>
            <a:r>
              <a:rPr lang="en-US" sz="1600" b="1" dirty="0" err="1">
                <a:solidFill>
                  <a:schemeClr val="bg1"/>
                </a:solidFill>
                <a:effectLst/>
                <a:ea typeface="Times New Roman" panose="02020603050405020304" pitchFamily="18" charset="0"/>
              </a:rPr>
              <a:t>Marjanović</a:t>
            </a:r>
            <a:r>
              <a:rPr lang="en-US" sz="1600" b="1" dirty="0" smtClean="0">
                <a:solidFill>
                  <a:schemeClr val="bg1"/>
                </a:solidFill>
                <a:effectLst/>
                <a:ea typeface="Times New Roman" panose="02020603050405020304" pitchFamily="18" charset="0"/>
              </a:rPr>
              <a:t>*</a:t>
            </a:r>
            <a:r>
              <a:rPr lang="en-US" sz="1600" dirty="0" smtClean="0">
                <a:solidFill>
                  <a:schemeClr val="bg1"/>
                </a:solidFill>
                <a:effectLst/>
                <a:ea typeface="Times New Roman" panose="02020603050405020304" pitchFamily="18" charset="0"/>
              </a:rPr>
              <a:t>, </a:t>
            </a:r>
            <a:r>
              <a:rPr lang="en-US" sz="1600" dirty="0" err="1" smtClean="0">
                <a:solidFill>
                  <a:schemeClr val="bg1"/>
                </a:solidFill>
                <a:effectLst/>
                <a:ea typeface="Times New Roman" panose="02020603050405020304" pitchFamily="18" charset="0"/>
              </a:rPr>
              <a:t>Jelena</a:t>
            </a:r>
            <a:r>
              <a:rPr lang="en-US" sz="1600" dirty="0" smtClean="0">
                <a:solidFill>
                  <a:schemeClr val="bg1"/>
                </a:solidFill>
                <a:effectLst/>
                <a:ea typeface="Times New Roman" panose="02020603050405020304" pitchFamily="18" charset="0"/>
              </a:rPr>
              <a:t> </a:t>
            </a:r>
            <a:r>
              <a:rPr lang="en-US" sz="1600" dirty="0" err="1" smtClean="0">
                <a:solidFill>
                  <a:schemeClr val="bg1"/>
                </a:solidFill>
                <a:effectLst/>
                <a:ea typeface="Times New Roman" panose="02020603050405020304" pitchFamily="18" charset="0"/>
              </a:rPr>
              <a:t>Stanković</a:t>
            </a:r>
            <a:r>
              <a:rPr lang="en-US" sz="1600" dirty="0" smtClean="0">
                <a:solidFill>
                  <a:schemeClr val="bg1"/>
                </a:solidFill>
                <a:effectLst/>
                <a:ea typeface="Times New Roman" panose="02020603050405020304" pitchFamily="18" charset="0"/>
              </a:rPr>
              <a:t>, </a:t>
            </a:r>
            <a:r>
              <a:rPr lang="en-US" sz="1600" dirty="0" err="1" smtClean="0">
                <a:solidFill>
                  <a:schemeClr val="bg1"/>
                </a:solidFill>
                <a:effectLst/>
                <a:ea typeface="Times New Roman" panose="02020603050405020304" pitchFamily="18" charset="0"/>
              </a:rPr>
              <a:t>Marija</a:t>
            </a:r>
            <a:r>
              <a:rPr lang="en-US" sz="1600" dirty="0" smtClean="0">
                <a:solidFill>
                  <a:schemeClr val="bg1"/>
                </a:solidFill>
                <a:effectLst/>
                <a:ea typeface="Times New Roman" panose="02020603050405020304" pitchFamily="18" charset="0"/>
              </a:rPr>
              <a:t> </a:t>
            </a:r>
            <a:r>
              <a:rPr lang="en-US" sz="1600" dirty="0" err="1" smtClean="0">
                <a:solidFill>
                  <a:schemeClr val="bg1"/>
                </a:solidFill>
                <a:effectLst/>
                <a:ea typeface="Times New Roman" panose="02020603050405020304" pitchFamily="18" charset="0"/>
              </a:rPr>
              <a:t>Džunić</a:t>
            </a:r>
            <a:r>
              <a:rPr lang="en-US" sz="1600" dirty="0" smtClean="0">
                <a:solidFill>
                  <a:schemeClr val="bg1"/>
                </a:solidFill>
                <a:effectLst/>
                <a:ea typeface="Times New Roman" panose="02020603050405020304" pitchFamily="18" charset="0"/>
              </a:rPr>
              <a:t>, Marina </a:t>
            </a:r>
            <a:r>
              <a:rPr lang="en-US" sz="1600" dirty="0" err="1" smtClean="0">
                <a:solidFill>
                  <a:schemeClr val="bg1"/>
                </a:solidFill>
                <a:effectLst/>
                <a:ea typeface="Times New Roman" panose="02020603050405020304" pitchFamily="18" charset="0"/>
              </a:rPr>
              <a:t>Stanojević</a:t>
            </a:r>
            <a:r>
              <a:rPr lang="en-US" sz="1600" dirty="0" smtClean="0">
                <a:solidFill>
                  <a:schemeClr val="bg1"/>
                </a:solidFill>
                <a:effectLst/>
                <a:ea typeface="Times New Roman" panose="02020603050405020304" pitchFamily="18" charset="0"/>
              </a:rPr>
              <a:t>, </a:t>
            </a:r>
            <a:r>
              <a:rPr lang="en-US" sz="1600" dirty="0" err="1" smtClean="0">
                <a:solidFill>
                  <a:schemeClr val="bg1"/>
                </a:solidFill>
                <a:effectLst/>
                <a:ea typeface="Times New Roman" panose="02020603050405020304" pitchFamily="18" charset="0"/>
              </a:rPr>
              <a:t>Saša</a:t>
            </a:r>
            <a:r>
              <a:rPr lang="en-US" sz="1600" dirty="0" smtClean="0">
                <a:solidFill>
                  <a:schemeClr val="bg1"/>
                </a:solidFill>
                <a:effectLst/>
                <a:ea typeface="Times New Roman" panose="02020603050405020304" pitchFamily="18" charset="0"/>
              </a:rPr>
              <a:t> </a:t>
            </a:r>
            <a:r>
              <a:rPr lang="en-US" sz="1600" dirty="0" err="1" smtClean="0">
                <a:solidFill>
                  <a:schemeClr val="bg1"/>
                </a:solidFill>
                <a:effectLst/>
                <a:ea typeface="Times New Roman" panose="02020603050405020304" pitchFamily="18" charset="0"/>
              </a:rPr>
              <a:t>Čegar</a:t>
            </a:r>
            <a:r>
              <a:rPr lang="en-US" sz="1600" baseline="30000" dirty="0" smtClean="0">
                <a:solidFill>
                  <a:schemeClr val="bg1"/>
                </a:solidFill>
                <a:effectLst/>
                <a:ea typeface="Times New Roman" panose="02020603050405020304" pitchFamily="18" charset="0"/>
              </a:rPr>
              <a:t> </a:t>
            </a:r>
            <a:endParaRPr lang="sr-Latn-RS" sz="1400" dirty="0">
              <a:solidFill>
                <a:schemeClr val="bg1"/>
              </a:solidFill>
              <a:ea typeface="Times New Roman" panose="02020603050405020304" pitchFamily="18" charset="0"/>
            </a:endParaRPr>
          </a:p>
          <a:p>
            <a:pPr algn="ctr"/>
            <a:r>
              <a:rPr lang="en-US" sz="1400" dirty="0">
                <a:solidFill>
                  <a:schemeClr val="bg1"/>
                </a:solidFill>
              </a:rPr>
              <a:t>*</a:t>
            </a:r>
            <a:r>
              <a:rPr lang="sr-Latn-RS" sz="1400" dirty="0">
                <a:solidFill>
                  <a:schemeClr val="bg1"/>
                </a:solidFill>
              </a:rPr>
              <a:t>ivana.veselinovic</a:t>
            </a:r>
            <a:r>
              <a:rPr lang="en-US" sz="1400" dirty="0">
                <a:solidFill>
                  <a:schemeClr val="bg1"/>
                </a:solidFill>
              </a:rPr>
              <a:t>@eknfak.ni.ac.rs</a:t>
            </a:r>
            <a:endParaRPr lang="sr-Cyrl-RS" sz="1400" dirty="0">
              <a:solidFill>
                <a:schemeClr val="bg1"/>
              </a:solidFill>
            </a:endParaRPr>
          </a:p>
        </p:txBody>
      </p:sp>
      <p:sp>
        <p:nvSpPr>
          <p:cNvPr id="9" name="Okvir za tekst 8">
            <a:extLst>
              <a:ext uri="{FF2B5EF4-FFF2-40B4-BE49-F238E27FC236}">
                <a16:creationId xmlns:a16="http://schemas.microsoft.com/office/drawing/2014/main" id="{810238BE-2CCA-4619-F668-DF37E6067982}"/>
              </a:ext>
            </a:extLst>
          </p:cNvPr>
          <p:cNvSpPr txBox="1"/>
          <p:nvPr/>
        </p:nvSpPr>
        <p:spPr>
          <a:xfrm>
            <a:off x="76469" y="5866321"/>
            <a:ext cx="11953461" cy="600164"/>
          </a:xfrm>
          <a:prstGeom prst="rect">
            <a:avLst/>
          </a:prstGeom>
          <a:noFill/>
        </p:spPr>
        <p:txBody>
          <a:bodyPr wrap="square">
            <a:spAutoFit/>
          </a:bodyPr>
          <a:lstStyle/>
          <a:p>
            <a:r>
              <a:rPr lang="en-GB" sz="1100">
                <a:solidFill>
                  <a:schemeClr val="bg1"/>
                </a:solidFill>
              </a:rPr>
              <a:t>This research is part of the 101059994 – UR-DATA - HORIZON-WIDERA-2021-ACCESS-02 project, funded by the European Union. Views and opinions expressed are however those of the authors only and do not necessarily reflect those of the European Union or the European Research Executive Agency. Neither the European Union nor the European Research Executive Agency can be held responsible for them.</a:t>
            </a:r>
          </a:p>
        </p:txBody>
      </p:sp>
    </p:spTree>
    <p:extLst>
      <p:ext uri="{BB962C8B-B14F-4D97-AF65-F5344CB8AC3E}">
        <p14:creationId xmlns:p14="http://schemas.microsoft.com/office/powerpoint/2010/main" val="1088248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EF3DE3D-BDD4-4FD6-FB6E-ABEC6A3666FC}"/>
              </a:ext>
            </a:extLst>
          </p:cNvPr>
          <p:cNvSpPr>
            <a:spLocks noGrp="1"/>
          </p:cNvSpPr>
          <p:nvPr>
            <p:ph type="title"/>
          </p:nvPr>
        </p:nvSpPr>
        <p:spPr>
          <a:xfrm>
            <a:off x="4480559" y="476437"/>
            <a:ext cx="4576101" cy="482040"/>
          </a:xfrm>
        </p:spPr>
        <p:txBody>
          <a:bodyPr/>
          <a:lstStyle/>
          <a:p>
            <a:r>
              <a:rPr lang="sr-Latn-RS"/>
              <a:t>Introduction</a:t>
            </a:r>
            <a:endParaRPr lang="en-GB"/>
          </a:p>
        </p:txBody>
      </p:sp>
      <p:sp>
        <p:nvSpPr>
          <p:cNvPr id="4" name="Okvir za tekst 3">
            <a:extLst>
              <a:ext uri="{FF2B5EF4-FFF2-40B4-BE49-F238E27FC236}">
                <a16:creationId xmlns:a16="http://schemas.microsoft.com/office/drawing/2014/main" id="{80F5BA43-6E3F-0E86-6DCC-597C3D5E3324}"/>
              </a:ext>
            </a:extLst>
          </p:cNvPr>
          <p:cNvSpPr txBox="1"/>
          <p:nvPr/>
        </p:nvSpPr>
        <p:spPr>
          <a:xfrm>
            <a:off x="1216346" y="1462886"/>
            <a:ext cx="9709608" cy="4909036"/>
          </a:xfrm>
          <a:prstGeom prst="rect">
            <a:avLst/>
          </a:prstGeom>
          <a:noFill/>
        </p:spPr>
        <p:txBody>
          <a:bodyPr wrap="square" rtlCol="0">
            <a:spAutoFit/>
          </a:bodyPr>
          <a:lstStyle/>
          <a:p>
            <a:pPr marL="285750" indent="-285750" algn="just">
              <a:spcBef>
                <a:spcPts val="600"/>
              </a:spcBef>
              <a:buFont typeface="Arial" panose="020B0604020202020204" pitchFamily="34" charset="0"/>
              <a:buChar char="•"/>
            </a:pPr>
            <a:r>
              <a:rPr lang="en-US" dirty="0"/>
              <a:t>Urbanization has transformed cities into engines of economic activity and innovation while introducing significant challenges, including resource inefficiency, environmental degradation, and social inequality. </a:t>
            </a:r>
            <a:endParaRPr lang="en-US" dirty="0" smtClean="0"/>
          </a:p>
          <a:p>
            <a:pPr marL="285750" indent="-285750" algn="just">
              <a:spcBef>
                <a:spcPts val="600"/>
              </a:spcBef>
              <a:buFont typeface="Arial" panose="020B0604020202020204" pitchFamily="34" charset="0"/>
              <a:buChar char="•"/>
            </a:pPr>
            <a:r>
              <a:rPr lang="en-US" dirty="0" smtClean="0"/>
              <a:t>Addressing </a:t>
            </a:r>
            <a:r>
              <a:rPr lang="en-US" dirty="0"/>
              <a:t>these issues requires resilient urban systems capable of adapting to socio-economic and environmental </a:t>
            </a:r>
            <a:r>
              <a:rPr lang="en-US" dirty="0" smtClean="0"/>
              <a:t>disruptions</a:t>
            </a:r>
            <a:endParaRPr lang="en-GB" dirty="0"/>
          </a:p>
          <a:p>
            <a:pPr marL="285750" indent="-285750" algn="just">
              <a:spcBef>
                <a:spcPts val="600"/>
              </a:spcBef>
              <a:buFont typeface="Arial" panose="020B0604020202020204" pitchFamily="34" charset="0"/>
              <a:buChar char="•"/>
            </a:pPr>
            <a:r>
              <a:rPr lang="en-US" dirty="0"/>
              <a:t>T</a:t>
            </a:r>
            <a:r>
              <a:rPr lang="en-US" dirty="0" smtClean="0"/>
              <a:t>he </a:t>
            </a:r>
            <a:r>
              <a:rPr lang="en-US" dirty="0"/>
              <a:t>concept of resilience and regenerative development have gained prominence as a critical framework for urban </a:t>
            </a:r>
            <a:r>
              <a:rPr lang="en-US" dirty="0" smtClean="0"/>
              <a:t>development</a:t>
            </a:r>
          </a:p>
          <a:p>
            <a:pPr marL="285750" indent="-285750" algn="just">
              <a:spcBef>
                <a:spcPts val="600"/>
              </a:spcBef>
              <a:buFont typeface="Arial" panose="020B0604020202020204" pitchFamily="34" charset="0"/>
              <a:buChar char="•"/>
            </a:pPr>
            <a:r>
              <a:rPr lang="en-US" dirty="0"/>
              <a:t>Urban resilience, defined as the capacity of cities to absorb, recover, and adapt to shocks and stresses, has emerged as a pivotal concept in regional planning (Lehmann, 2018</a:t>
            </a:r>
            <a:r>
              <a:rPr lang="en-US" dirty="0" smtClean="0"/>
              <a:t>).</a:t>
            </a:r>
          </a:p>
          <a:p>
            <a:pPr marL="285750" indent="-285750" algn="just">
              <a:spcBef>
                <a:spcPts val="600"/>
              </a:spcBef>
              <a:buFont typeface="Arial" panose="020B0604020202020204" pitchFamily="34" charset="0"/>
              <a:buChar char="•"/>
            </a:pPr>
            <a:r>
              <a:rPr lang="en-US" dirty="0" smtClean="0"/>
              <a:t>Regenerative </a:t>
            </a:r>
            <a:r>
              <a:rPr lang="en-US" dirty="0"/>
              <a:t>urban development represents a forward-thinking approach that transcends traditional sustainable practices by focusing on restoring and enhancing urban systems' ecological, social, and economic </a:t>
            </a:r>
            <a:r>
              <a:rPr lang="en-US" dirty="0" smtClean="0"/>
              <a:t>capacities</a:t>
            </a:r>
          </a:p>
          <a:p>
            <a:pPr marL="285750" indent="-285750" algn="just">
              <a:spcBef>
                <a:spcPts val="600"/>
              </a:spcBef>
              <a:buFont typeface="Arial" panose="020B0604020202020204" pitchFamily="34" charset="0"/>
              <a:buChar char="•"/>
            </a:pPr>
            <a:r>
              <a:rPr lang="en-US" dirty="0"/>
              <a:t>Regenerative urban development emphasizes participatory governance, innovative infrastructure, and adaptive strategies that enable cities to thrive while addressing environmental degradation and social inequities</a:t>
            </a:r>
            <a:endParaRPr lang="en-US" dirty="0" smtClean="0"/>
          </a:p>
          <a:p>
            <a:endParaRPr lang="en-GB" dirty="0"/>
          </a:p>
        </p:txBody>
      </p:sp>
    </p:spTree>
    <p:extLst>
      <p:ext uri="{BB962C8B-B14F-4D97-AF65-F5344CB8AC3E}">
        <p14:creationId xmlns:p14="http://schemas.microsoft.com/office/powerpoint/2010/main" val="373929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EF3DE3D-BDD4-4FD6-FB6E-ABEC6A3666FC}"/>
              </a:ext>
            </a:extLst>
          </p:cNvPr>
          <p:cNvSpPr>
            <a:spLocks noGrp="1"/>
          </p:cNvSpPr>
          <p:nvPr>
            <p:ph type="title"/>
          </p:nvPr>
        </p:nvSpPr>
        <p:spPr>
          <a:xfrm>
            <a:off x="4480559" y="476437"/>
            <a:ext cx="4576101" cy="482040"/>
          </a:xfrm>
        </p:spPr>
        <p:txBody>
          <a:bodyPr/>
          <a:lstStyle/>
          <a:p>
            <a:r>
              <a:rPr lang="sr-Latn-RS"/>
              <a:t>Introduction</a:t>
            </a:r>
            <a:endParaRPr lang="en-GB"/>
          </a:p>
        </p:txBody>
      </p:sp>
      <p:sp>
        <p:nvSpPr>
          <p:cNvPr id="4" name="Okvir za tekst 3">
            <a:extLst>
              <a:ext uri="{FF2B5EF4-FFF2-40B4-BE49-F238E27FC236}">
                <a16:creationId xmlns:a16="http://schemas.microsoft.com/office/drawing/2014/main" id="{80F5BA43-6E3F-0E86-6DCC-597C3D5E3324}"/>
              </a:ext>
            </a:extLst>
          </p:cNvPr>
          <p:cNvSpPr txBox="1"/>
          <p:nvPr/>
        </p:nvSpPr>
        <p:spPr>
          <a:xfrm>
            <a:off x="1253668" y="1537531"/>
            <a:ext cx="9709608" cy="4154984"/>
          </a:xfrm>
          <a:prstGeom prst="rect">
            <a:avLst/>
          </a:prstGeom>
          <a:noFill/>
        </p:spPr>
        <p:txBody>
          <a:bodyPr wrap="square" rtlCol="0">
            <a:spAutoFit/>
          </a:bodyPr>
          <a:lstStyle/>
          <a:p>
            <a:pPr marL="285750" indent="-285750" algn="just">
              <a:spcBef>
                <a:spcPts val="600"/>
              </a:spcBef>
              <a:buFont typeface="Arial" panose="020B0604020202020204" pitchFamily="34" charset="0"/>
              <a:buChar char="•"/>
            </a:pPr>
            <a:r>
              <a:rPr lang="en-US" dirty="0"/>
              <a:t>The concept of urban resilience intersects </a:t>
            </a:r>
            <a:r>
              <a:rPr lang="en-US" dirty="0" smtClean="0"/>
              <a:t>with </a:t>
            </a:r>
            <a:r>
              <a:rPr lang="en-US" dirty="0"/>
              <a:t>frameworks such as smart cities, which integrate technology, governance, and community engagement to address urban challenges. </a:t>
            </a:r>
          </a:p>
          <a:p>
            <a:pPr algn="ctr">
              <a:spcBef>
                <a:spcPts val="600"/>
              </a:spcBef>
            </a:pPr>
            <a:r>
              <a:rPr lang="en-US" i="1" dirty="0" smtClean="0"/>
              <a:t>The main objective of the research: to </a:t>
            </a:r>
            <a:r>
              <a:rPr lang="en-US" i="1" dirty="0" smtClean="0"/>
              <a:t>evaluate </a:t>
            </a:r>
            <a:r>
              <a:rPr lang="en-US" i="1" dirty="0"/>
              <a:t>the efficiency of European smart cities through the lens of urban resilience and regenerative development</a:t>
            </a:r>
            <a:endParaRPr lang="en-US" i="1" dirty="0" smtClean="0"/>
          </a:p>
          <a:p>
            <a:pPr marL="285750" indent="-285750" algn="just">
              <a:spcBef>
                <a:spcPts val="600"/>
              </a:spcBef>
              <a:buFont typeface="Arial" panose="020B0604020202020204" pitchFamily="34" charset="0"/>
              <a:buChar char="•"/>
            </a:pPr>
            <a:r>
              <a:rPr lang="en-US" dirty="0" smtClean="0"/>
              <a:t>It emphasizes </a:t>
            </a:r>
            <a:r>
              <a:rPr lang="en-US" dirty="0"/>
              <a:t>the role of benchmarking as a tool to inform resilience policies and regional development strategies.</a:t>
            </a:r>
            <a:endParaRPr lang="en-US" dirty="0" smtClean="0"/>
          </a:p>
          <a:p>
            <a:pPr marL="285750" indent="-285750" algn="just">
              <a:spcBef>
                <a:spcPts val="600"/>
              </a:spcBef>
              <a:buFont typeface="Arial" panose="020B0604020202020204" pitchFamily="34" charset="0"/>
              <a:buChar char="•"/>
            </a:pPr>
            <a:r>
              <a:rPr lang="en-GB" dirty="0" smtClean="0"/>
              <a:t>By </a:t>
            </a:r>
            <a:r>
              <a:rPr lang="en-GB" dirty="0"/>
              <a:t>quantitatively assessing various dimensions of urban smartness, benchmarking enables local governments to make informed decisions and prioritize resources effectively. </a:t>
            </a:r>
            <a:endParaRPr lang="sr-Latn-RS" dirty="0"/>
          </a:p>
          <a:p>
            <a:pPr marL="742950" lvl="1" indent="-285750" algn="just">
              <a:spcBef>
                <a:spcPts val="600"/>
              </a:spcBef>
              <a:buFont typeface="Arial" panose="020B0604020202020204" pitchFamily="34" charset="0"/>
              <a:buChar char="•"/>
            </a:pPr>
            <a:r>
              <a:rPr lang="sr-Latn-RS" dirty="0"/>
              <a:t>Methodology: Data Envelopment Analysis (DEA)</a:t>
            </a:r>
          </a:p>
          <a:p>
            <a:pPr marL="742950" lvl="1" indent="-285750" algn="just">
              <a:spcBef>
                <a:spcPts val="600"/>
              </a:spcBef>
              <a:buFont typeface="Arial" panose="020B0604020202020204" pitchFamily="34" charset="0"/>
              <a:buChar char="•"/>
            </a:pPr>
            <a:r>
              <a:rPr lang="sr-Latn-RS" dirty="0"/>
              <a:t>Data: </a:t>
            </a:r>
            <a:r>
              <a:rPr lang="en-GB" dirty="0"/>
              <a:t>a sample of </a:t>
            </a:r>
            <a:r>
              <a:rPr lang="sr-Latn-RS" dirty="0"/>
              <a:t>80</a:t>
            </a:r>
            <a:r>
              <a:rPr lang="en-GB" dirty="0"/>
              <a:t> </a:t>
            </a:r>
            <a:r>
              <a:rPr lang="sr-Latn-RS" dirty="0"/>
              <a:t>European</a:t>
            </a:r>
            <a:r>
              <a:rPr lang="en-GB" dirty="0"/>
              <a:t> cities</a:t>
            </a:r>
            <a:endParaRPr lang="sr-Latn-RS" dirty="0"/>
          </a:p>
          <a:p>
            <a:pPr marL="742950" lvl="1" indent="-285750" algn="just">
              <a:spcBef>
                <a:spcPts val="600"/>
              </a:spcBef>
              <a:buFont typeface="Arial" panose="020B0604020202020204" pitchFamily="34" charset="0"/>
              <a:buChar char="•"/>
            </a:pPr>
            <a:r>
              <a:rPr lang="sr-Latn-RS" dirty="0"/>
              <a:t>Source: </a:t>
            </a:r>
            <a:r>
              <a:rPr lang="fr-FR" dirty="0"/>
              <a:t>Eurostat </a:t>
            </a:r>
            <a:r>
              <a:rPr lang="fr-FR" dirty="0" err="1"/>
              <a:t>Urban</a:t>
            </a:r>
            <a:r>
              <a:rPr lang="fr-FR" dirty="0"/>
              <a:t> Audit Perception Survey</a:t>
            </a:r>
            <a:endParaRPr lang="sr-Latn-RS" dirty="0"/>
          </a:p>
          <a:p>
            <a:endParaRPr lang="en-GB" dirty="0"/>
          </a:p>
        </p:txBody>
      </p:sp>
    </p:spTree>
    <p:extLst>
      <p:ext uri="{BB962C8B-B14F-4D97-AF65-F5344CB8AC3E}">
        <p14:creationId xmlns:p14="http://schemas.microsoft.com/office/powerpoint/2010/main" val="2326443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8367CB0-592A-E72B-F07F-F8005028FF84}"/>
              </a:ext>
            </a:extLst>
          </p:cNvPr>
          <p:cNvSpPr>
            <a:spLocks noGrp="1"/>
          </p:cNvSpPr>
          <p:nvPr>
            <p:ph type="title"/>
          </p:nvPr>
        </p:nvSpPr>
        <p:spPr>
          <a:xfrm>
            <a:off x="2799760" y="613432"/>
            <a:ext cx="8517489" cy="244407"/>
          </a:xfrm>
        </p:spPr>
        <p:txBody>
          <a:bodyPr/>
          <a:lstStyle/>
          <a:p>
            <a:r>
              <a:rPr lang="sr-Latn-RS"/>
              <a:t>Research methodology and data</a:t>
            </a:r>
            <a:endParaRPr lang="en-GB"/>
          </a:p>
        </p:txBody>
      </p:sp>
      <mc:AlternateContent xmlns:mc="http://schemas.openxmlformats.org/markup-compatibility/2006">
        <mc:Choice xmlns:a14="http://schemas.microsoft.com/office/drawing/2010/main" Requires="a14">
          <p:sp>
            <p:nvSpPr>
              <p:cNvPr id="12" name="Okvir za tekst 11">
                <a:extLst>
                  <a:ext uri="{FF2B5EF4-FFF2-40B4-BE49-F238E27FC236}">
                    <a16:creationId xmlns:a16="http://schemas.microsoft.com/office/drawing/2014/main" id="{FF2E7C3E-C4DA-4631-C669-5437CDF946C8}"/>
                  </a:ext>
                </a:extLst>
              </p:cNvPr>
              <p:cNvSpPr txBox="1"/>
              <p:nvPr/>
            </p:nvSpPr>
            <p:spPr>
              <a:xfrm>
                <a:off x="330633" y="1229268"/>
                <a:ext cx="11733848" cy="5298566"/>
              </a:xfrm>
              <a:prstGeom prst="rect">
                <a:avLst/>
              </a:prstGeom>
              <a:noFill/>
            </p:spPr>
            <p:txBody>
              <a:bodyPr wrap="square">
                <a:spAutoFit/>
              </a:bodyPr>
              <a:lstStyle/>
              <a:p>
                <a:pPr marL="285750" indent="-285750">
                  <a:buFont typeface="Arial" panose="020B0604020202020204" pitchFamily="34" charset="0"/>
                  <a:buChar char="•"/>
                </a:pPr>
                <a:r>
                  <a:rPr lang="en-GB" sz="1600" dirty="0"/>
                  <a:t>DEA is a non-parametric, deterministic model initially developed as a benchmarking tool in production economics to assess relative efficiency (</a:t>
                </a:r>
                <a:r>
                  <a:rPr lang="en-GB" sz="1600" dirty="0" err="1"/>
                  <a:t>Deilmann</a:t>
                </a:r>
                <a:r>
                  <a:rPr lang="en-GB" sz="1600" dirty="0"/>
                  <a:t> et al., 2016</a:t>
                </a:r>
                <a:r>
                  <a:rPr lang="en-GB" sz="1600" dirty="0" smtClean="0"/>
                  <a:t>).</a:t>
                </a:r>
              </a:p>
              <a:p>
                <a:pPr marL="285750" indent="-285750" algn="just">
                  <a:buFont typeface="Arial" panose="020B0604020202020204" pitchFamily="34" charset="0"/>
                  <a:buChar char="•"/>
                </a:pPr>
                <a:r>
                  <a:rPr lang="en-GB" sz="1600" dirty="0"/>
                  <a:t>Over the past decades, the application of DEA has expanded significantly, encompassing uses in the construction of composite </a:t>
                </a:r>
                <a:r>
                  <a:rPr lang="en-GB" sz="1600" dirty="0" smtClean="0"/>
                  <a:t>indices. </a:t>
                </a:r>
                <a:r>
                  <a:rPr lang="en-GB" sz="1600" dirty="0"/>
                  <a:t>When it comes to constructing composite indices, DEA gained prominence through the work of </a:t>
                </a:r>
                <a:r>
                  <a:rPr lang="en-GB" sz="1600" dirty="0" err="1"/>
                  <a:t>Cherchye</a:t>
                </a:r>
                <a:r>
                  <a:rPr lang="en-GB" sz="1600" dirty="0"/>
                  <a:t> and associates (2007). This methodology, known as the Benefit-of-the-Doubt (</a:t>
                </a:r>
                <a:r>
                  <a:rPr lang="en-GB" sz="1600" dirty="0" err="1"/>
                  <a:t>BoD</a:t>
                </a:r>
                <a:r>
                  <a:rPr lang="en-GB" sz="1600" dirty="0"/>
                  <a:t>) composite index construction, corresponds to an input-oriented DEA model with an assumption of constant returns to scale (</a:t>
                </a:r>
                <a:r>
                  <a:rPr lang="en-GB" sz="1600" dirty="0" err="1"/>
                  <a:t>Szuwarzyński</a:t>
                </a:r>
                <a:r>
                  <a:rPr lang="en-GB" sz="1600" dirty="0"/>
                  <a:t>, 2019). </a:t>
                </a:r>
                <a:endParaRPr lang="en-GB" sz="1600" dirty="0" smtClean="0"/>
              </a:p>
              <a:p>
                <a:pPr marL="285750" indent="-285750" algn="just">
                  <a:buFont typeface="Arial" panose="020B0604020202020204" pitchFamily="34" charset="0"/>
                  <a:buChar char="•"/>
                </a:pPr>
                <a:r>
                  <a:rPr lang="en-GB" sz="1600" dirty="0" smtClean="0"/>
                  <a:t>The </a:t>
                </a:r>
                <a:r>
                  <a:rPr lang="en-GB" sz="1600" dirty="0"/>
                  <a:t>Benefit of the Doubt (</a:t>
                </a:r>
                <a:r>
                  <a:rPr lang="en-GB" sz="1600" dirty="0" err="1"/>
                  <a:t>BoD</a:t>
                </a:r>
                <a:r>
                  <a:rPr lang="en-GB" sz="1600" dirty="0"/>
                  <a:t>) approach facilitates benchmarking, where the best-performing entities establish the 'best practice frontier’. </a:t>
                </a:r>
                <a:endParaRPr lang="sr-Latn-RS" sz="1600" dirty="0"/>
              </a:p>
              <a:p>
                <a:pPr marL="285750" indent="-285750" algn="just">
                  <a:buFont typeface="Arial" panose="020B0604020202020204" pitchFamily="34" charset="0"/>
                  <a:buChar char="•"/>
                </a:pPr>
                <a:r>
                  <a:rPr lang="en-GB" sz="1600" dirty="0"/>
                  <a:t>This assumes that all factors in the model are outputs. In this scenario, the outputs, serving as performance metrics, must satisfy the condition of 'the more, the better' (Cook</a:t>
                </a:r>
                <a:r>
                  <a:rPr lang="sr-Latn-RS" sz="1600" dirty="0"/>
                  <a:t> et al., </a:t>
                </a:r>
                <a:r>
                  <a:rPr lang="en-GB" sz="1600" dirty="0"/>
                  <a:t>2014</a:t>
                </a:r>
                <a:r>
                  <a:rPr lang="en-GB" sz="1600" dirty="0" smtClean="0"/>
                  <a:t>).</a:t>
                </a:r>
              </a:p>
              <a:p>
                <a:pPr marL="285750" indent="-285750" algn="just">
                  <a:buFont typeface="Arial" panose="020B0604020202020204" pitchFamily="34" charset="0"/>
                  <a:buChar char="•"/>
                </a:pPr>
                <a:r>
                  <a:rPr lang="en-GB" sz="1600" dirty="0"/>
                  <a:t>The input-oriented maximization problem under constant returns to scale for each evaluated unit </a:t>
                </a:r>
                <a14:m>
                  <m:oMath xmlns:m="http://schemas.openxmlformats.org/officeDocument/2006/math">
                    <m:r>
                      <a:rPr lang="en-GB" sz="1600" i="1">
                        <a:latin typeface="Cambria Math" panose="02040503050406030204" pitchFamily="18" charset="0"/>
                      </a:rPr>
                      <m:t>𝑘</m:t>
                    </m:r>
                  </m:oMath>
                </a14:m>
                <a:r>
                  <a:rPr lang="en-GB" sz="1600" dirty="0"/>
                  <a:t> can be expressed in linear form as follows (</a:t>
                </a:r>
                <a:r>
                  <a:rPr lang="en-GB" sz="1600" dirty="0" err="1"/>
                  <a:t>Szuwarzyński</a:t>
                </a:r>
                <a:r>
                  <a:rPr lang="en-GB" sz="1600" dirty="0"/>
                  <a:t>, 2019):</a:t>
                </a:r>
                <a:endParaRPr lang="en-US" sz="1600" dirty="0"/>
              </a:p>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GB" sz="1600" i="1">
                              <a:latin typeface="Cambria Math" panose="02040503050406030204" pitchFamily="18" charset="0"/>
                            </a:rPr>
                            <m:t>𝐶𝐼</m:t>
                          </m:r>
                        </m:e>
                        <m:sub>
                          <m:r>
                            <a:rPr lang="en-GB" sz="1600" i="1">
                              <a:latin typeface="Cambria Math" panose="02040503050406030204" pitchFamily="18" charset="0"/>
                            </a:rPr>
                            <m:t>𝑘</m:t>
                          </m:r>
                        </m:sub>
                      </m:sSub>
                      <m:r>
                        <a:rPr lang="en-GB" sz="1600" i="1">
                          <a:latin typeface="Cambria Math" panose="02040503050406030204" pitchFamily="18" charset="0"/>
                        </a:rPr>
                        <m:t>=</m:t>
                      </m:r>
                      <m:func>
                        <m:funcPr>
                          <m:ctrlPr>
                            <a:rPr lang="en-US" sz="1600" i="1">
                              <a:latin typeface="Cambria Math" panose="02040503050406030204" pitchFamily="18" charset="0"/>
                            </a:rPr>
                          </m:ctrlPr>
                        </m:funcPr>
                        <m:fName>
                          <m:limLow>
                            <m:limLowPr>
                              <m:ctrlPr>
                                <a:rPr lang="en-US" sz="1600" i="1">
                                  <a:latin typeface="Cambria Math" panose="02040503050406030204" pitchFamily="18" charset="0"/>
                                </a:rPr>
                              </m:ctrlPr>
                            </m:limLowPr>
                            <m:e>
                              <m:r>
                                <m:rPr>
                                  <m:sty m:val="p"/>
                                </m:rPr>
                                <a:rPr lang="en-GB" sz="1600">
                                  <a:latin typeface="Cambria Math" panose="02040503050406030204" pitchFamily="18" charset="0"/>
                                </a:rPr>
                                <m:t>max</m:t>
                              </m:r>
                            </m:e>
                            <m:lim>
                              <m:sSub>
                                <m:sSubPr>
                                  <m:ctrlPr>
                                    <a:rPr lang="en-US" sz="1600" i="1">
                                      <a:latin typeface="Cambria Math" panose="02040503050406030204" pitchFamily="18" charset="0"/>
                                    </a:rPr>
                                  </m:ctrlPr>
                                </m:sSubPr>
                                <m:e>
                                  <m:r>
                                    <a:rPr lang="en-GB" sz="1600" i="1">
                                      <a:latin typeface="Cambria Math" panose="02040503050406030204" pitchFamily="18" charset="0"/>
                                    </a:rPr>
                                    <m:t>𝑤</m:t>
                                  </m:r>
                                </m:e>
                                <m:sub>
                                  <m:r>
                                    <a:rPr lang="en-GB" sz="1600" i="1">
                                      <a:latin typeface="Cambria Math" panose="02040503050406030204" pitchFamily="18" charset="0"/>
                                    </a:rPr>
                                    <m:t>𝑖𝑘</m:t>
                                  </m:r>
                                </m:sub>
                              </m:sSub>
                            </m:lim>
                          </m:limLow>
                        </m:fName>
                        <m:e>
                          <m:nary>
                            <m:naryPr>
                              <m:chr m:val="∑"/>
                              <m:limLoc m:val="undOvr"/>
                              <m:ctrlPr>
                                <a:rPr lang="en-US" sz="1600" i="1">
                                  <a:latin typeface="Cambria Math" panose="02040503050406030204" pitchFamily="18" charset="0"/>
                                </a:rPr>
                              </m:ctrlPr>
                            </m:naryPr>
                            <m:sub>
                              <m:r>
                                <a:rPr lang="en-GB" sz="1600" i="1">
                                  <a:latin typeface="Cambria Math" panose="02040503050406030204" pitchFamily="18" charset="0"/>
                                </a:rPr>
                                <m:t>𝑖</m:t>
                              </m:r>
                              <m:r>
                                <a:rPr lang="en-GB" sz="1600" i="1">
                                  <a:latin typeface="Cambria Math" panose="02040503050406030204" pitchFamily="18" charset="0"/>
                                </a:rPr>
                                <m:t>=1</m:t>
                              </m:r>
                            </m:sub>
                            <m:sup>
                              <m:r>
                                <a:rPr lang="en-GB" sz="1600" i="1">
                                  <a:latin typeface="Cambria Math" panose="02040503050406030204" pitchFamily="18" charset="0"/>
                                </a:rPr>
                                <m:t>𝑚</m:t>
                              </m:r>
                            </m:sup>
                            <m:e>
                              <m:sSub>
                                <m:sSubPr>
                                  <m:ctrlPr>
                                    <a:rPr lang="en-US" sz="1600" i="1">
                                      <a:latin typeface="Cambria Math" panose="02040503050406030204" pitchFamily="18" charset="0"/>
                                    </a:rPr>
                                  </m:ctrlPr>
                                </m:sSubPr>
                                <m:e>
                                  <m:r>
                                    <a:rPr lang="en-GB" sz="1600" i="1">
                                      <a:latin typeface="Cambria Math" panose="02040503050406030204" pitchFamily="18" charset="0"/>
                                    </a:rPr>
                                    <m:t>𝑤</m:t>
                                  </m:r>
                                </m:e>
                                <m:sub>
                                  <m:r>
                                    <a:rPr lang="en-GB" sz="1600" i="1">
                                      <a:latin typeface="Cambria Math" panose="02040503050406030204" pitchFamily="18" charset="0"/>
                                    </a:rPr>
                                    <m:t>𝑖𝑘</m:t>
                                  </m:r>
                                </m:sub>
                              </m:sSub>
                              <m:sSub>
                                <m:sSubPr>
                                  <m:ctrlPr>
                                    <a:rPr lang="en-US" sz="1600" i="1">
                                      <a:latin typeface="Cambria Math" panose="02040503050406030204" pitchFamily="18" charset="0"/>
                                    </a:rPr>
                                  </m:ctrlPr>
                                </m:sSubPr>
                                <m:e>
                                  <m:r>
                                    <a:rPr lang="en-GB" sz="1600" i="1">
                                      <a:latin typeface="Cambria Math" panose="02040503050406030204" pitchFamily="18" charset="0"/>
                                    </a:rPr>
                                    <m:t>𝑦</m:t>
                                  </m:r>
                                </m:e>
                                <m:sub>
                                  <m:r>
                                    <a:rPr lang="en-GB" sz="1600" i="1">
                                      <a:latin typeface="Cambria Math" panose="02040503050406030204" pitchFamily="18" charset="0"/>
                                    </a:rPr>
                                    <m:t>𝑖𝑘</m:t>
                                  </m:r>
                                </m:sub>
                              </m:sSub>
                            </m:e>
                          </m:nary>
                        </m:e>
                      </m:func>
                    </m:oMath>
                  </m:oMathPara>
                </a14:m>
                <a:endParaRPr lang="en-US" sz="1600" dirty="0"/>
              </a:p>
              <a:p>
                <a:r>
                  <a:rPr lang="en-GB" sz="1600" dirty="0" err="1"/>
                  <a:t>s.t.</a:t>
                </a:r>
                <a:endParaRPr lang="en-US" sz="1600" dirty="0"/>
              </a:p>
              <a:p>
                <a:pPr/>
                <a14:m>
                  <m:oMathPara xmlns:m="http://schemas.openxmlformats.org/officeDocument/2006/math">
                    <m:oMathParaPr>
                      <m:jc m:val="centerGroup"/>
                    </m:oMathParaPr>
                    <m:oMath xmlns:m="http://schemas.openxmlformats.org/officeDocument/2006/math">
                      <m:nary>
                        <m:naryPr>
                          <m:chr m:val="∑"/>
                          <m:limLoc m:val="undOvr"/>
                          <m:ctrlPr>
                            <a:rPr lang="en-US" sz="1600" i="1">
                              <a:latin typeface="Cambria Math" panose="02040503050406030204" pitchFamily="18" charset="0"/>
                            </a:rPr>
                          </m:ctrlPr>
                        </m:naryPr>
                        <m:sub>
                          <m:r>
                            <a:rPr lang="en-GB" sz="1600" i="1">
                              <a:latin typeface="Cambria Math" panose="02040503050406030204" pitchFamily="18" charset="0"/>
                            </a:rPr>
                            <m:t>𝑖</m:t>
                          </m:r>
                          <m:r>
                            <a:rPr lang="en-GB" sz="1600">
                              <a:latin typeface="Cambria Math" panose="02040503050406030204" pitchFamily="18" charset="0"/>
                            </a:rPr>
                            <m:t>=1</m:t>
                          </m:r>
                        </m:sub>
                        <m:sup>
                          <m:r>
                            <a:rPr lang="en-GB" sz="1600" i="1">
                              <a:latin typeface="Cambria Math" panose="02040503050406030204" pitchFamily="18" charset="0"/>
                            </a:rPr>
                            <m:t>𝑚</m:t>
                          </m:r>
                        </m:sup>
                        <m:e>
                          <m:sSub>
                            <m:sSubPr>
                              <m:ctrlPr>
                                <a:rPr lang="en-US" sz="1600" i="1">
                                  <a:latin typeface="Cambria Math" panose="02040503050406030204" pitchFamily="18" charset="0"/>
                                </a:rPr>
                              </m:ctrlPr>
                            </m:sSubPr>
                            <m:e>
                              <m:r>
                                <a:rPr lang="en-GB" sz="1600" i="1">
                                  <a:latin typeface="Cambria Math" panose="02040503050406030204" pitchFamily="18" charset="0"/>
                                </a:rPr>
                                <m:t>𝑤</m:t>
                              </m:r>
                            </m:e>
                            <m:sub>
                              <m:r>
                                <a:rPr lang="en-GB" sz="1600" i="1">
                                  <a:latin typeface="Cambria Math" panose="02040503050406030204" pitchFamily="18" charset="0"/>
                                </a:rPr>
                                <m:t>𝑖𝑘</m:t>
                              </m:r>
                            </m:sub>
                          </m:sSub>
                          <m:sSub>
                            <m:sSubPr>
                              <m:ctrlPr>
                                <a:rPr lang="en-US" sz="1600" i="1">
                                  <a:latin typeface="Cambria Math" panose="02040503050406030204" pitchFamily="18" charset="0"/>
                                </a:rPr>
                              </m:ctrlPr>
                            </m:sSubPr>
                            <m:e>
                              <m:r>
                                <a:rPr lang="en-GB" sz="1600" i="1">
                                  <a:latin typeface="Cambria Math" panose="02040503050406030204" pitchFamily="18" charset="0"/>
                                </a:rPr>
                                <m:t>𝑦</m:t>
                              </m:r>
                            </m:e>
                            <m:sub>
                              <m:r>
                                <a:rPr lang="en-GB" sz="1600" i="1">
                                  <a:latin typeface="Cambria Math" panose="02040503050406030204" pitchFamily="18" charset="0"/>
                                </a:rPr>
                                <m:t>𝑖𝑗</m:t>
                              </m:r>
                            </m:sub>
                          </m:sSub>
                          <m:r>
                            <a:rPr lang="en-GB" sz="1600">
                              <a:latin typeface="Cambria Math" panose="02040503050406030204" pitchFamily="18" charset="0"/>
                            </a:rPr>
                            <m:t>≤1, </m:t>
                          </m:r>
                          <m:r>
                            <a:rPr lang="en-GB" sz="1600" i="1">
                              <a:latin typeface="Cambria Math" panose="02040503050406030204" pitchFamily="18" charset="0"/>
                            </a:rPr>
                            <m:t>𝑗</m:t>
                          </m:r>
                          <m:r>
                            <a:rPr lang="en-GB" sz="1600">
                              <a:latin typeface="Cambria Math" panose="02040503050406030204" pitchFamily="18" charset="0"/>
                            </a:rPr>
                            <m:t>=1,…,</m:t>
                          </m:r>
                          <m:r>
                            <a:rPr lang="en-GB" sz="1600" i="1">
                              <a:latin typeface="Cambria Math" panose="02040503050406030204" pitchFamily="18" charset="0"/>
                            </a:rPr>
                            <m:t>𝑛</m:t>
                          </m:r>
                          <m:r>
                            <a:rPr lang="en-GB" sz="1600">
                              <a:latin typeface="Cambria Math" panose="02040503050406030204" pitchFamily="18" charset="0"/>
                            </a:rPr>
                            <m:t>, </m:t>
                          </m:r>
                          <m:r>
                            <a:rPr lang="en-GB" sz="1600" i="1">
                              <a:latin typeface="Cambria Math" panose="02040503050406030204" pitchFamily="18" charset="0"/>
                            </a:rPr>
                            <m:t>𝑗</m:t>
                          </m:r>
                          <m:r>
                            <a:rPr lang="en-GB" sz="1600">
                              <a:latin typeface="Cambria Math" panose="02040503050406030204" pitchFamily="18" charset="0"/>
                            </a:rPr>
                            <m:t>≠</m:t>
                          </m:r>
                          <m:r>
                            <a:rPr lang="en-GB" sz="1600" i="1">
                              <a:latin typeface="Cambria Math" panose="02040503050406030204" pitchFamily="18" charset="0"/>
                            </a:rPr>
                            <m:t>𝑘</m:t>
                          </m:r>
                        </m:e>
                      </m:nary>
                    </m:oMath>
                  </m:oMathPara>
                </a14:m>
                <a:endParaRPr lang="en-US" sz="1600" dirty="0"/>
              </a:p>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GB" sz="1600" i="1">
                              <a:latin typeface="Cambria Math" panose="02040503050406030204" pitchFamily="18" charset="0"/>
                            </a:rPr>
                            <m:t>𝑤</m:t>
                          </m:r>
                        </m:e>
                        <m:sub>
                          <m:r>
                            <a:rPr lang="en-GB" sz="1600" i="1">
                              <a:latin typeface="Cambria Math" panose="02040503050406030204" pitchFamily="18" charset="0"/>
                            </a:rPr>
                            <m:t>𝑖𝑘</m:t>
                          </m:r>
                        </m:sub>
                      </m:sSub>
                      <m:r>
                        <a:rPr lang="en-GB" sz="1600">
                          <a:latin typeface="Cambria Math" panose="02040503050406030204" pitchFamily="18" charset="0"/>
                        </a:rPr>
                        <m:t>≥0, </m:t>
                      </m:r>
                      <m:r>
                        <a:rPr lang="en-GB" sz="1600" i="1">
                          <a:latin typeface="Cambria Math" panose="02040503050406030204" pitchFamily="18" charset="0"/>
                        </a:rPr>
                        <m:t>𝑖</m:t>
                      </m:r>
                      <m:r>
                        <a:rPr lang="en-GB" sz="1600">
                          <a:latin typeface="Cambria Math" panose="02040503050406030204" pitchFamily="18" charset="0"/>
                        </a:rPr>
                        <m:t>=1,…,</m:t>
                      </m:r>
                      <m:r>
                        <a:rPr lang="en-GB" sz="1600" i="1">
                          <a:latin typeface="Cambria Math" panose="02040503050406030204" pitchFamily="18" charset="0"/>
                        </a:rPr>
                        <m:t>𝑚</m:t>
                      </m:r>
                    </m:oMath>
                  </m:oMathPara>
                </a14:m>
                <a:endParaRPr lang="en-US" sz="1600" dirty="0"/>
              </a:p>
              <a:p>
                <a:endParaRPr lang="en-GB" dirty="0"/>
              </a:p>
            </p:txBody>
          </p:sp>
        </mc:Choice>
        <mc:Fallback>
          <p:sp>
            <p:nvSpPr>
              <p:cNvPr id="12" name="Okvir za tekst 11">
                <a:extLst>
                  <a:ext uri="{FF2B5EF4-FFF2-40B4-BE49-F238E27FC236}">
                    <a16:creationId xmlns:a16="http://schemas.microsoft.com/office/drawing/2014/main" id="{FF2E7C3E-C4DA-4631-C669-5437CDF946C8}"/>
                  </a:ext>
                </a:extLst>
              </p:cNvPr>
              <p:cNvSpPr txBox="1">
                <a:spLocks noRot="1" noChangeAspect="1" noMove="1" noResize="1" noEditPoints="1" noAdjustHandles="1" noChangeArrowheads="1" noChangeShapeType="1" noTextEdit="1"/>
              </p:cNvSpPr>
              <p:nvPr/>
            </p:nvSpPr>
            <p:spPr>
              <a:xfrm>
                <a:off x="330633" y="1229268"/>
                <a:ext cx="11733848" cy="5298566"/>
              </a:xfrm>
              <a:prstGeom prst="rect">
                <a:avLst/>
              </a:prstGeom>
              <a:blipFill>
                <a:blip r:embed="rId2"/>
                <a:stretch>
                  <a:fillRect l="-260" t="-345" r="-312"/>
                </a:stretch>
              </a:blipFill>
            </p:spPr>
            <p:txBody>
              <a:bodyPr/>
              <a:lstStyle/>
              <a:p>
                <a:r>
                  <a:rPr lang="en-US">
                    <a:noFill/>
                  </a:rPr>
                  <a:t> </a:t>
                </a:r>
              </a:p>
            </p:txBody>
          </p:sp>
        </mc:Fallback>
      </mc:AlternateContent>
    </p:spTree>
    <p:extLst>
      <p:ext uri="{BB962C8B-B14F-4D97-AF65-F5344CB8AC3E}">
        <p14:creationId xmlns:p14="http://schemas.microsoft.com/office/powerpoint/2010/main" val="166058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8367CB0-592A-E72B-F07F-F8005028FF84}"/>
              </a:ext>
            </a:extLst>
          </p:cNvPr>
          <p:cNvSpPr>
            <a:spLocks noGrp="1"/>
          </p:cNvSpPr>
          <p:nvPr>
            <p:ph type="title"/>
          </p:nvPr>
        </p:nvSpPr>
        <p:spPr>
          <a:xfrm>
            <a:off x="2799760" y="613432"/>
            <a:ext cx="8517489" cy="244407"/>
          </a:xfrm>
        </p:spPr>
        <p:txBody>
          <a:bodyPr/>
          <a:lstStyle/>
          <a:p>
            <a:r>
              <a:rPr lang="sr-Latn-RS"/>
              <a:t>Research methodology and data</a:t>
            </a:r>
            <a:endParaRPr lang="en-GB"/>
          </a:p>
        </p:txBody>
      </p:sp>
      <p:pic>
        <p:nvPicPr>
          <p:cNvPr id="14" name="Slika 13">
            <a:extLst>
              <a:ext uri="{FF2B5EF4-FFF2-40B4-BE49-F238E27FC236}">
                <a16:creationId xmlns:a16="http://schemas.microsoft.com/office/drawing/2014/main" id="{E0CD9BCA-7CF2-24AA-856B-FFC9FC574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4341" y="1249312"/>
            <a:ext cx="7570960" cy="4576721"/>
          </a:xfrm>
          <a:prstGeom prst="rect">
            <a:avLst/>
          </a:prstGeom>
        </p:spPr>
      </p:pic>
      <p:sp>
        <p:nvSpPr>
          <p:cNvPr id="3" name="Rectangle 2"/>
          <p:cNvSpPr/>
          <p:nvPr/>
        </p:nvSpPr>
        <p:spPr>
          <a:xfrm>
            <a:off x="247141" y="1249312"/>
            <a:ext cx="4267200" cy="4801314"/>
          </a:xfrm>
          <a:prstGeom prst="rect">
            <a:avLst/>
          </a:prstGeom>
        </p:spPr>
        <p:txBody>
          <a:bodyPr wrap="square">
            <a:spAutoFit/>
          </a:bodyPr>
          <a:lstStyle/>
          <a:p>
            <a:pPr algn="just"/>
            <a:r>
              <a:rPr lang="en-US" dirty="0">
                <a:solidFill>
                  <a:srgbClr val="000000"/>
                </a:solidFill>
              </a:rPr>
              <a:t>This study adopts </a:t>
            </a:r>
            <a:r>
              <a:rPr lang="en-US" dirty="0" err="1">
                <a:solidFill>
                  <a:srgbClr val="000000"/>
                </a:solidFill>
              </a:rPr>
              <a:t>Giffinger</a:t>
            </a:r>
            <a:r>
              <a:rPr lang="en-US" dirty="0">
                <a:solidFill>
                  <a:srgbClr val="000000"/>
                </a:solidFill>
              </a:rPr>
              <a:t> et al.’s (2007) framework of smart city dimensions as a basis for assessing urban efficiency. </a:t>
            </a:r>
          </a:p>
          <a:p>
            <a:pPr algn="just"/>
            <a:endParaRPr lang="en-US" dirty="0" smtClean="0">
              <a:solidFill>
                <a:srgbClr val="000000"/>
              </a:solidFill>
            </a:endParaRPr>
          </a:p>
          <a:p>
            <a:pPr algn="just"/>
            <a:r>
              <a:rPr lang="en-US" dirty="0" smtClean="0"/>
              <a:t>The </a:t>
            </a:r>
            <a:r>
              <a:rPr lang="en-US" dirty="0"/>
              <a:t>six dimensions of smart </a:t>
            </a:r>
            <a:r>
              <a:rPr lang="en-US" dirty="0" smtClean="0"/>
              <a:t>cities —mobility, </a:t>
            </a:r>
            <a:r>
              <a:rPr lang="en-US" dirty="0" err="1" smtClean="0"/>
              <a:t>liveability</a:t>
            </a:r>
            <a:r>
              <a:rPr lang="en-US" dirty="0" smtClean="0"/>
              <a:t>, environment, economy</a:t>
            </a:r>
            <a:r>
              <a:rPr lang="en-US" dirty="0"/>
              <a:t>, governance, </a:t>
            </a:r>
            <a:r>
              <a:rPr lang="en-US" dirty="0" smtClean="0"/>
              <a:t>and people —align </a:t>
            </a:r>
            <a:r>
              <a:rPr lang="en-US" dirty="0"/>
              <a:t>closely with resilience principles </a:t>
            </a:r>
          </a:p>
          <a:p>
            <a:pPr algn="just"/>
            <a:endParaRPr lang="en-US" dirty="0" smtClean="0">
              <a:solidFill>
                <a:srgbClr val="000000"/>
              </a:solidFill>
            </a:endParaRPr>
          </a:p>
          <a:p>
            <a:pPr algn="just"/>
            <a:r>
              <a:rPr lang="en-US" dirty="0" smtClean="0">
                <a:solidFill>
                  <a:srgbClr val="000000"/>
                </a:solidFill>
              </a:rPr>
              <a:t>By </a:t>
            </a:r>
            <a:r>
              <a:rPr lang="en-US" dirty="0">
                <a:solidFill>
                  <a:srgbClr val="000000"/>
                </a:solidFill>
              </a:rPr>
              <a:t>incorporating a regional development perspective, the analysis highlights how city-level initiatives contribute to broader resilience and sustainability goals. </a:t>
            </a:r>
            <a:endParaRPr lang="en-US" dirty="0" smtClean="0">
              <a:solidFill>
                <a:srgbClr val="000000"/>
              </a:solidFill>
            </a:endParaRPr>
          </a:p>
          <a:p>
            <a:pPr algn="just"/>
            <a:endParaRPr lang="en-US" dirty="0" smtClean="0"/>
          </a:p>
          <a:p>
            <a:pPr algn="just"/>
            <a:endParaRPr 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153800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8367CB0-592A-E72B-F07F-F8005028FF84}"/>
              </a:ext>
            </a:extLst>
          </p:cNvPr>
          <p:cNvSpPr>
            <a:spLocks noGrp="1"/>
          </p:cNvSpPr>
          <p:nvPr>
            <p:ph type="title"/>
          </p:nvPr>
        </p:nvSpPr>
        <p:spPr>
          <a:xfrm>
            <a:off x="2799760" y="613432"/>
            <a:ext cx="8517489" cy="244407"/>
          </a:xfrm>
        </p:spPr>
        <p:txBody>
          <a:bodyPr/>
          <a:lstStyle/>
          <a:p>
            <a:r>
              <a:rPr lang="sr-Latn-RS"/>
              <a:t>Research methodology and data</a:t>
            </a:r>
            <a:endParaRPr lang="en-GB"/>
          </a:p>
        </p:txBody>
      </p:sp>
      <p:sp>
        <p:nvSpPr>
          <p:cNvPr id="3" name="Rectangle 2"/>
          <p:cNvSpPr/>
          <p:nvPr/>
        </p:nvSpPr>
        <p:spPr>
          <a:xfrm>
            <a:off x="164839" y="1137016"/>
            <a:ext cx="11824997" cy="923330"/>
          </a:xfrm>
          <a:prstGeom prst="rect">
            <a:avLst/>
          </a:prstGeom>
        </p:spPr>
        <p:txBody>
          <a:bodyPr wrap="square">
            <a:spAutoFit/>
          </a:bodyPr>
          <a:lstStyle/>
          <a:p>
            <a:r>
              <a:rPr lang="en-GB" dirty="0"/>
              <a:t>The data within each dimension was aggregated using the Simple Additive Weighting (SAW) method, with equal weights assigned to all indicators. </a:t>
            </a:r>
            <a:endParaRPr lang="en-GB" dirty="0" smtClean="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47300401"/>
              </p:ext>
            </p:extLst>
          </p:nvPr>
        </p:nvGraphicFramePr>
        <p:xfrm>
          <a:off x="441650" y="2060346"/>
          <a:ext cx="10971210" cy="1950720"/>
        </p:xfrm>
        <a:graphic>
          <a:graphicData uri="http://schemas.openxmlformats.org/drawingml/2006/table">
            <a:tbl>
              <a:tblPr>
                <a:tableStyleId>{B301B821-A1FF-4177-AEE7-76D212191A09}</a:tableStyleId>
              </a:tblPr>
              <a:tblGrid>
                <a:gridCol w="1828535">
                  <a:extLst>
                    <a:ext uri="{9D8B030D-6E8A-4147-A177-3AD203B41FA5}">
                      <a16:colId xmlns:a16="http://schemas.microsoft.com/office/drawing/2014/main" val="2014825620"/>
                    </a:ext>
                  </a:extLst>
                </a:gridCol>
                <a:gridCol w="1828535">
                  <a:extLst>
                    <a:ext uri="{9D8B030D-6E8A-4147-A177-3AD203B41FA5}">
                      <a16:colId xmlns:a16="http://schemas.microsoft.com/office/drawing/2014/main" val="1213978158"/>
                    </a:ext>
                  </a:extLst>
                </a:gridCol>
                <a:gridCol w="1828535">
                  <a:extLst>
                    <a:ext uri="{9D8B030D-6E8A-4147-A177-3AD203B41FA5}">
                      <a16:colId xmlns:a16="http://schemas.microsoft.com/office/drawing/2014/main" val="2800546892"/>
                    </a:ext>
                  </a:extLst>
                </a:gridCol>
                <a:gridCol w="1828535">
                  <a:extLst>
                    <a:ext uri="{9D8B030D-6E8A-4147-A177-3AD203B41FA5}">
                      <a16:colId xmlns:a16="http://schemas.microsoft.com/office/drawing/2014/main" val="3337147794"/>
                    </a:ext>
                  </a:extLst>
                </a:gridCol>
                <a:gridCol w="1828535">
                  <a:extLst>
                    <a:ext uri="{9D8B030D-6E8A-4147-A177-3AD203B41FA5}">
                      <a16:colId xmlns:a16="http://schemas.microsoft.com/office/drawing/2014/main" val="1944685327"/>
                    </a:ext>
                  </a:extLst>
                </a:gridCol>
                <a:gridCol w="1828535">
                  <a:extLst>
                    <a:ext uri="{9D8B030D-6E8A-4147-A177-3AD203B41FA5}">
                      <a16:colId xmlns:a16="http://schemas.microsoft.com/office/drawing/2014/main" val="106462891"/>
                    </a:ext>
                  </a:extLst>
                </a:gridCol>
              </a:tblGrid>
              <a:tr h="152400">
                <a:tc>
                  <a:txBody>
                    <a:bodyPr/>
                    <a:lstStyle/>
                    <a:p>
                      <a:pPr indent="90170" algn="ctr">
                        <a:spcAft>
                          <a:spcPts val="0"/>
                        </a:spcAft>
                      </a:pPr>
                      <a:r>
                        <a:rPr lang="en-GB" sz="1600" dirty="0">
                          <a:effectLst/>
                        </a:rPr>
                        <a:t> </a:t>
                      </a:r>
                      <a:endParaRPr lang="en-US"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N</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Minimum</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Maximum</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Mean</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Std. Deviation</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48351960"/>
                  </a:ext>
                </a:extLst>
              </a:tr>
              <a:tr h="152400">
                <a:tc>
                  <a:txBody>
                    <a:bodyPr/>
                    <a:lstStyle/>
                    <a:p>
                      <a:pPr indent="90170" algn="ctr">
                        <a:spcAft>
                          <a:spcPts val="0"/>
                        </a:spcAft>
                      </a:pPr>
                      <a:r>
                        <a:rPr lang="en-GB" sz="1600">
                          <a:effectLst/>
                        </a:rPr>
                        <a:t>Mobility</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80</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.59</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.98</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.8417</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.06894</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39327651"/>
                  </a:ext>
                </a:extLst>
              </a:tr>
              <a:tr h="152400">
                <a:tc>
                  <a:txBody>
                    <a:bodyPr/>
                    <a:lstStyle/>
                    <a:p>
                      <a:pPr indent="90170" algn="ctr">
                        <a:spcAft>
                          <a:spcPts val="0"/>
                        </a:spcAft>
                      </a:pPr>
                      <a:r>
                        <a:rPr lang="en-GB" sz="1600">
                          <a:effectLst/>
                        </a:rPr>
                        <a:t>Liveability</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80</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.67</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.98</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.8524</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.06543</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6855121"/>
                  </a:ext>
                </a:extLst>
              </a:tr>
              <a:tr h="152400">
                <a:tc>
                  <a:txBody>
                    <a:bodyPr/>
                    <a:lstStyle/>
                    <a:p>
                      <a:pPr indent="90170" algn="ctr">
                        <a:spcAft>
                          <a:spcPts val="0"/>
                        </a:spcAft>
                      </a:pPr>
                      <a:r>
                        <a:rPr lang="en-GB" sz="1600">
                          <a:effectLst/>
                        </a:rPr>
                        <a:t>Economy</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80</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.71</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.97</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.8241</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.05286</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06403795"/>
                  </a:ext>
                </a:extLst>
              </a:tr>
              <a:tr h="152400">
                <a:tc>
                  <a:txBody>
                    <a:bodyPr/>
                    <a:lstStyle/>
                    <a:p>
                      <a:pPr indent="90170" algn="ctr">
                        <a:spcAft>
                          <a:spcPts val="0"/>
                        </a:spcAft>
                      </a:pPr>
                      <a:r>
                        <a:rPr lang="en-GB" sz="1600">
                          <a:effectLst/>
                        </a:rPr>
                        <a:t>Environment</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80</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.59</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.97</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.8161</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.09103</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45654374"/>
                  </a:ext>
                </a:extLst>
              </a:tr>
              <a:tr h="152400">
                <a:tc>
                  <a:txBody>
                    <a:bodyPr/>
                    <a:lstStyle/>
                    <a:p>
                      <a:pPr indent="90170" algn="ctr">
                        <a:spcAft>
                          <a:spcPts val="0"/>
                        </a:spcAft>
                      </a:pPr>
                      <a:r>
                        <a:rPr lang="en-GB" sz="1600">
                          <a:effectLst/>
                        </a:rPr>
                        <a:t>Governance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80</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.68</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.92</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.8215</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.04537</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5122804"/>
                  </a:ext>
                </a:extLst>
              </a:tr>
              <a:tr h="152400">
                <a:tc>
                  <a:txBody>
                    <a:bodyPr/>
                    <a:lstStyle/>
                    <a:p>
                      <a:pPr indent="90170" algn="ctr">
                        <a:spcAft>
                          <a:spcPts val="0"/>
                        </a:spcAft>
                      </a:pPr>
                      <a:r>
                        <a:rPr lang="en-GB" sz="1600">
                          <a:effectLst/>
                        </a:rPr>
                        <a:t>People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80</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.74</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1.00</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b="1" dirty="0">
                          <a:effectLst/>
                        </a:rPr>
                        <a:t>.8943</a:t>
                      </a:r>
                      <a:endParaRPr lang="en-US" sz="16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.05382</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51897883"/>
                  </a:ext>
                </a:extLst>
              </a:tr>
              <a:tr h="152400">
                <a:tc>
                  <a:txBody>
                    <a:bodyPr/>
                    <a:lstStyle/>
                    <a:p>
                      <a:pPr indent="90170" algn="ctr">
                        <a:spcAft>
                          <a:spcPts val="0"/>
                        </a:spcAft>
                      </a:pPr>
                      <a:r>
                        <a:rPr lang="en-GB" sz="1600">
                          <a:effectLst/>
                        </a:rPr>
                        <a:t>Valid N (listwise)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80</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 </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 </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a:effectLst/>
                        </a:rPr>
                        <a:t> </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90170" algn="ctr">
                        <a:spcAft>
                          <a:spcPts val="0"/>
                        </a:spcAft>
                      </a:pPr>
                      <a:r>
                        <a:rPr lang="en-GB" sz="1600" dirty="0">
                          <a:effectLst/>
                        </a:rPr>
                        <a:t> </a:t>
                      </a:r>
                      <a:endParaRPr lang="en-US"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2405827"/>
                  </a:ext>
                </a:extLst>
              </a:tr>
            </a:tbl>
          </a:graphicData>
        </a:graphic>
      </p:graphicFrame>
      <p:sp>
        <p:nvSpPr>
          <p:cNvPr id="7" name="Rectangle 6"/>
          <p:cNvSpPr/>
          <p:nvPr/>
        </p:nvSpPr>
        <p:spPr>
          <a:xfrm>
            <a:off x="441650" y="4288791"/>
            <a:ext cx="11417558" cy="1200329"/>
          </a:xfrm>
          <a:prstGeom prst="rect">
            <a:avLst/>
          </a:prstGeom>
        </p:spPr>
        <p:txBody>
          <a:bodyPr wrap="square">
            <a:spAutoFit/>
          </a:bodyPr>
          <a:lstStyle/>
          <a:p>
            <a:pPr indent="90170" algn="just">
              <a:spcAft>
                <a:spcPts val="0"/>
              </a:spcAft>
            </a:pPr>
            <a:r>
              <a:rPr lang="en-GB" dirty="0" smtClean="0">
                <a:ea typeface="Times New Roman" panose="02020603050405020304" pitchFamily="18" charset="0"/>
                <a:cs typeface="Times New Roman" panose="02020603050405020304" pitchFamily="18" charset="0"/>
              </a:rPr>
              <a:t>Citizens </a:t>
            </a:r>
            <a:r>
              <a:rPr lang="en-GB" dirty="0">
                <a:ea typeface="Times New Roman" panose="02020603050405020304" pitchFamily="18" charset="0"/>
                <a:cs typeface="Times New Roman" panose="02020603050405020304" pitchFamily="18" charset="0"/>
              </a:rPr>
              <a:t>in the observed cities rate their quality of life, as reflected by the people dimension, the highest, with an average score of 0.8943 out of 1. They also express considerable satisfaction with the liveability dimension, which has an average score of 0.8524. However, the environment dimension is identified as the most significant challenge, with the lowest average score of 0.8161 in the observed sample.</a:t>
            </a:r>
            <a:endParaRPr lang="en-US"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7901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B67F843-97F3-D45E-F988-DBB81F7798DD}"/>
              </a:ext>
            </a:extLst>
          </p:cNvPr>
          <p:cNvSpPr>
            <a:spLocks noGrp="1"/>
          </p:cNvSpPr>
          <p:nvPr>
            <p:ph type="title"/>
          </p:nvPr>
        </p:nvSpPr>
        <p:spPr>
          <a:xfrm>
            <a:off x="1513291" y="1342759"/>
            <a:ext cx="5925118" cy="65297"/>
          </a:xfrm>
        </p:spPr>
        <p:txBody>
          <a:bodyPr/>
          <a:lstStyle/>
          <a:p>
            <a:r>
              <a:rPr lang="sr-Latn-RS" dirty="0"/>
              <a:t>Results</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283359959"/>
              </p:ext>
            </p:extLst>
          </p:nvPr>
        </p:nvGraphicFramePr>
        <p:xfrm>
          <a:off x="5873072" y="74645"/>
          <a:ext cx="5818701" cy="6248400"/>
        </p:xfrm>
        <a:graphic>
          <a:graphicData uri="http://schemas.openxmlformats.org/drawingml/2006/table">
            <a:tbl>
              <a:tblPr firstRow="1" firstCol="1" bandRow="1">
                <a:tableStyleId>{5C22544A-7EE6-4342-B048-85BDC9FD1C3A}</a:tableStyleId>
              </a:tblPr>
              <a:tblGrid>
                <a:gridCol w="1637710">
                  <a:extLst>
                    <a:ext uri="{9D8B030D-6E8A-4147-A177-3AD203B41FA5}">
                      <a16:colId xmlns:a16="http://schemas.microsoft.com/office/drawing/2014/main" val="2719378575"/>
                    </a:ext>
                  </a:extLst>
                </a:gridCol>
                <a:gridCol w="741451">
                  <a:extLst>
                    <a:ext uri="{9D8B030D-6E8A-4147-A177-3AD203B41FA5}">
                      <a16:colId xmlns:a16="http://schemas.microsoft.com/office/drawing/2014/main" val="784394025"/>
                    </a:ext>
                  </a:extLst>
                </a:gridCol>
                <a:gridCol w="741451">
                  <a:extLst>
                    <a:ext uri="{9D8B030D-6E8A-4147-A177-3AD203B41FA5}">
                      <a16:colId xmlns:a16="http://schemas.microsoft.com/office/drawing/2014/main" val="3661911137"/>
                    </a:ext>
                  </a:extLst>
                </a:gridCol>
                <a:gridCol w="1215187">
                  <a:extLst>
                    <a:ext uri="{9D8B030D-6E8A-4147-A177-3AD203B41FA5}">
                      <a16:colId xmlns:a16="http://schemas.microsoft.com/office/drawing/2014/main" val="3976504158"/>
                    </a:ext>
                  </a:extLst>
                </a:gridCol>
                <a:gridCol w="741451">
                  <a:extLst>
                    <a:ext uri="{9D8B030D-6E8A-4147-A177-3AD203B41FA5}">
                      <a16:colId xmlns:a16="http://schemas.microsoft.com/office/drawing/2014/main" val="931950005"/>
                    </a:ext>
                  </a:extLst>
                </a:gridCol>
                <a:gridCol w="741451">
                  <a:extLst>
                    <a:ext uri="{9D8B030D-6E8A-4147-A177-3AD203B41FA5}">
                      <a16:colId xmlns:a16="http://schemas.microsoft.com/office/drawing/2014/main" val="3403085696"/>
                    </a:ext>
                  </a:extLst>
                </a:gridCol>
              </a:tblGrid>
              <a:tr h="96992">
                <a:tc>
                  <a:txBody>
                    <a:bodyPr/>
                    <a:lstStyle/>
                    <a:p>
                      <a:pPr indent="151130" algn="ctr" fontAlgn="auto" hangingPunct="1">
                        <a:lnSpc>
                          <a:spcPts val="1200"/>
                        </a:lnSpc>
                        <a:spcAft>
                          <a:spcPts val="0"/>
                        </a:spcAft>
                      </a:pPr>
                      <a:r>
                        <a:rPr lang="en-GB" sz="1000">
                          <a:effectLst/>
                        </a:rPr>
                        <a:t>City</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Score</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Rank</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City</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Score</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Rank</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1066996492"/>
                  </a:ext>
                </a:extLst>
              </a:tr>
              <a:tr h="96992">
                <a:tc>
                  <a:txBody>
                    <a:bodyPr/>
                    <a:lstStyle/>
                    <a:p>
                      <a:pPr indent="151130" algn="ctr" fontAlgn="auto" hangingPunct="1">
                        <a:lnSpc>
                          <a:spcPts val="1200"/>
                        </a:lnSpc>
                        <a:spcAft>
                          <a:spcPts val="0"/>
                        </a:spcAft>
                      </a:pPr>
                      <a:r>
                        <a:rPr lang="en-GB" sz="1000">
                          <a:effectLst/>
                        </a:rPr>
                        <a:t>Aalborg</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100.00%</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1</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dirty="0">
                          <a:solidFill>
                            <a:schemeClr val="bg1"/>
                          </a:solidFill>
                          <a:effectLst/>
                        </a:rPr>
                        <a:t>Essen</a:t>
                      </a:r>
                      <a:endParaRPr lang="en-US" sz="1000" b="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94.47%</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41</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1616718612"/>
                  </a:ext>
                </a:extLst>
              </a:tr>
              <a:tr h="96992">
                <a:tc>
                  <a:txBody>
                    <a:bodyPr/>
                    <a:lstStyle/>
                    <a:p>
                      <a:pPr indent="151130" algn="ctr" fontAlgn="auto" hangingPunct="1">
                        <a:lnSpc>
                          <a:spcPts val="1200"/>
                        </a:lnSpc>
                        <a:spcAft>
                          <a:spcPts val="0"/>
                        </a:spcAft>
                      </a:pPr>
                      <a:r>
                        <a:rPr lang="en-GB" sz="1000">
                          <a:effectLst/>
                        </a:rPr>
                        <a:t>Luxembourg</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100.00%</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1</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a:solidFill>
                            <a:schemeClr val="bg1"/>
                          </a:solidFill>
                          <a:effectLst/>
                        </a:rPr>
                        <a:t>Burgas</a:t>
                      </a:r>
                      <a:endParaRPr lang="en-US" sz="1000" b="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94.33%</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42</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2040964328"/>
                  </a:ext>
                </a:extLst>
              </a:tr>
              <a:tr h="96992">
                <a:tc>
                  <a:txBody>
                    <a:bodyPr/>
                    <a:lstStyle/>
                    <a:p>
                      <a:pPr indent="151130" algn="ctr" fontAlgn="auto" hangingPunct="1">
                        <a:lnSpc>
                          <a:spcPts val="1200"/>
                        </a:lnSpc>
                        <a:spcAft>
                          <a:spcPts val="0"/>
                        </a:spcAft>
                      </a:pPr>
                      <a:r>
                        <a:rPr lang="en-GB" sz="1000">
                          <a:effectLst/>
                        </a:rPr>
                        <a:t>Cluj-Napoca</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100.00%</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1</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a:solidFill>
                            <a:schemeClr val="bg1"/>
                          </a:solidFill>
                          <a:effectLst/>
                        </a:rPr>
                        <a:t>Brussel</a:t>
                      </a:r>
                      <a:endParaRPr lang="en-US" sz="1000" b="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94.23%</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43</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3302970933"/>
                  </a:ext>
                </a:extLst>
              </a:tr>
              <a:tr h="96992">
                <a:tc>
                  <a:txBody>
                    <a:bodyPr/>
                    <a:lstStyle/>
                    <a:p>
                      <a:pPr indent="151130" algn="ctr" fontAlgn="auto" hangingPunct="1">
                        <a:lnSpc>
                          <a:spcPts val="1200"/>
                        </a:lnSpc>
                        <a:spcAft>
                          <a:spcPts val="0"/>
                        </a:spcAft>
                      </a:pPr>
                      <a:r>
                        <a:rPr lang="en-GB" sz="1000">
                          <a:effectLst/>
                        </a:rPr>
                        <a:t>Zurich</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100.00%</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1</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a:solidFill>
                            <a:schemeClr val="bg1"/>
                          </a:solidFill>
                          <a:effectLst/>
                        </a:rPr>
                        <a:t>Nicosia</a:t>
                      </a:r>
                      <a:endParaRPr lang="en-US" sz="1000" b="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94.21%</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44</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877180150"/>
                  </a:ext>
                </a:extLst>
              </a:tr>
              <a:tr h="96992">
                <a:tc>
                  <a:txBody>
                    <a:bodyPr/>
                    <a:lstStyle/>
                    <a:p>
                      <a:pPr indent="151130" algn="ctr" fontAlgn="auto" hangingPunct="1">
                        <a:lnSpc>
                          <a:spcPts val="1200"/>
                        </a:lnSpc>
                        <a:spcAft>
                          <a:spcPts val="0"/>
                        </a:spcAft>
                      </a:pPr>
                      <a:r>
                        <a:rPr lang="en-GB" sz="1000">
                          <a:effectLst/>
                        </a:rPr>
                        <a:t>Groningen</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99.24%</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5</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a:solidFill>
                            <a:schemeClr val="bg1"/>
                          </a:solidFill>
                          <a:effectLst/>
                        </a:rPr>
                        <a:t>Bucharest</a:t>
                      </a:r>
                      <a:endParaRPr lang="en-US" sz="1000" b="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94.17%</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45</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1910917221"/>
                  </a:ext>
                </a:extLst>
              </a:tr>
              <a:tr h="96992">
                <a:tc>
                  <a:txBody>
                    <a:bodyPr/>
                    <a:lstStyle/>
                    <a:p>
                      <a:pPr indent="151130" algn="ctr" fontAlgn="auto" hangingPunct="1">
                        <a:lnSpc>
                          <a:spcPts val="1200"/>
                        </a:lnSpc>
                        <a:spcAft>
                          <a:spcPts val="0"/>
                        </a:spcAft>
                      </a:pPr>
                      <a:r>
                        <a:rPr lang="en-GB" sz="1000" dirty="0" err="1">
                          <a:effectLst/>
                        </a:rPr>
                        <a:t>Geneve</a:t>
                      </a:r>
                      <a:endParaRPr lang="en-US"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98.46%</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6</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dirty="0">
                          <a:solidFill>
                            <a:schemeClr val="bg1"/>
                          </a:solidFill>
                          <a:effectLst/>
                        </a:rPr>
                        <a:t>Dortmund</a:t>
                      </a:r>
                      <a:endParaRPr lang="en-US" sz="1000" b="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94.12%</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46</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3512023211"/>
                  </a:ext>
                </a:extLst>
              </a:tr>
              <a:tr h="96992">
                <a:tc>
                  <a:txBody>
                    <a:bodyPr/>
                    <a:lstStyle/>
                    <a:p>
                      <a:pPr indent="151130" algn="ctr" fontAlgn="auto" hangingPunct="1">
                        <a:lnSpc>
                          <a:spcPts val="1200"/>
                        </a:lnSpc>
                        <a:spcAft>
                          <a:spcPts val="0"/>
                        </a:spcAft>
                      </a:pPr>
                      <a:r>
                        <a:rPr lang="en-GB" sz="1000">
                          <a:effectLst/>
                        </a:rPr>
                        <a:t>Graz</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98.18%</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7</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a:solidFill>
                            <a:schemeClr val="bg1"/>
                          </a:solidFill>
                          <a:effectLst/>
                        </a:rPr>
                        <a:t>Strasbourg</a:t>
                      </a:r>
                      <a:endParaRPr lang="en-US" sz="1000" b="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94.11%</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47</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1593289803"/>
                  </a:ext>
                </a:extLst>
              </a:tr>
              <a:tr h="96992">
                <a:tc>
                  <a:txBody>
                    <a:bodyPr/>
                    <a:lstStyle/>
                    <a:p>
                      <a:pPr indent="151130" algn="ctr" fontAlgn="auto" hangingPunct="1">
                        <a:lnSpc>
                          <a:spcPts val="1200"/>
                        </a:lnSpc>
                        <a:spcAft>
                          <a:spcPts val="0"/>
                        </a:spcAft>
                      </a:pPr>
                      <a:r>
                        <a:rPr lang="en-GB" sz="1000">
                          <a:effectLst/>
                        </a:rPr>
                        <a:t>Copenhagen</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98.15%</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8</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a:solidFill>
                            <a:schemeClr val="bg1"/>
                          </a:solidFill>
                          <a:effectLst/>
                        </a:rPr>
                        <a:t>Sofia</a:t>
                      </a:r>
                      <a:endParaRPr lang="en-US" sz="1000" b="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93.90%</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48</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3122177735"/>
                  </a:ext>
                </a:extLst>
              </a:tr>
              <a:tr h="96992">
                <a:tc>
                  <a:txBody>
                    <a:bodyPr/>
                    <a:lstStyle/>
                    <a:p>
                      <a:pPr indent="151130" algn="ctr" fontAlgn="auto" hangingPunct="1">
                        <a:lnSpc>
                          <a:spcPts val="1200"/>
                        </a:lnSpc>
                        <a:spcAft>
                          <a:spcPts val="0"/>
                        </a:spcAft>
                      </a:pPr>
                      <a:r>
                        <a:rPr lang="en-GB" sz="1000">
                          <a:effectLst/>
                        </a:rPr>
                        <a:t>Antalya</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98.13%</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9</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a:solidFill>
                            <a:schemeClr val="bg1"/>
                          </a:solidFill>
                          <a:effectLst/>
                        </a:rPr>
                        <a:t>Miskolc</a:t>
                      </a:r>
                      <a:endParaRPr lang="en-US" sz="1000" b="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93.87%</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49</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339570917"/>
                  </a:ext>
                </a:extLst>
              </a:tr>
              <a:tr h="96992">
                <a:tc>
                  <a:txBody>
                    <a:bodyPr/>
                    <a:lstStyle/>
                    <a:p>
                      <a:pPr indent="151130" algn="ctr" fontAlgn="auto" hangingPunct="1">
                        <a:lnSpc>
                          <a:spcPts val="1200"/>
                        </a:lnSpc>
                        <a:spcAft>
                          <a:spcPts val="0"/>
                        </a:spcAft>
                      </a:pPr>
                      <a:r>
                        <a:rPr lang="en-GB" sz="1000">
                          <a:effectLst/>
                        </a:rPr>
                        <a:t>Prague</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98.02%</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10</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a:solidFill>
                            <a:schemeClr val="bg1"/>
                          </a:solidFill>
                          <a:effectLst/>
                        </a:rPr>
                        <a:t>Glasgow</a:t>
                      </a:r>
                      <a:endParaRPr lang="en-US" sz="1000" b="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93.82%</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50</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2812014170"/>
                  </a:ext>
                </a:extLst>
              </a:tr>
              <a:tr h="96992">
                <a:tc>
                  <a:txBody>
                    <a:bodyPr/>
                    <a:lstStyle/>
                    <a:p>
                      <a:pPr indent="151130" algn="ctr" fontAlgn="auto" hangingPunct="1">
                        <a:lnSpc>
                          <a:spcPts val="1200"/>
                        </a:lnSpc>
                        <a:spcAft>
                          <a:spcPts val="0"/>
                        </a:spcAft>
                      </a:pPr>
                      <a:r>
                        <a:rPr lang="en-GB" sz="1000">
                          <a:effectLst/>
                        </a:rPr>
                        <a:t>Oslo</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97.96%</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11</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a:solidFill>
                            <a:schemeClr val="bg1"/>
                          </a:solidFill>
                          <a:effectLst/>
                        </a:rPr>
                        <a:t>Amsterdam</a:t>
                      </a:r>
                      <a:endParaRPr lang="en-US" sz="1000" b="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93.77%</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51</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348817670"/>
                  </a:ext>
                </a:extLst>
              </a:tr>
              <a:tr h="96992">
                <a:tc>
                  <a:txBody>
                    <a:bodyPr/>
                    <a:lstStyle/>
                    <a:p>
                      <a:pPr indent="151130" algn="ctr" fontAlgn="auto" hangingPunct="1">
                        <a:lnSpc>
                          <a:spcPts val="1200"/>
                        </a:lnSpc>
                        <a:spcAft>
                          <a:spcPts val="0"/>
                        </a:spcAft>
                      </a:pPr>
                      <a:r>
                        <a:rPr lang="en-GB" sz="1000">
                          <a:effectLst/>
                        </a:rPr>
                        <a:t>Bialystok</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97.69%</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12</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a:solidFill>
                            <a:schemeClr val="bg1"/>
                          </a:solidFill>
                          <a:effectLst/>
                        </a:rPr>
                        <a:t>Košice</a:t>
                      </a:r>
                      <a:endParaRPr lang="en-US" sz="1000" b="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93.75%</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52</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1778185457"/>
                  </a:ext>
                </a:extLst>
              </a:tr>
              <a:tr h="96992">
                <a:tc>
                  <a:txBody>
                    <a:bodyPr/>
                    <a:lstStyle/>
                    <a:p>
                      <a:pPr indent="151130" algn="ctr" fontAlgn="auto" hangingPunct="1">
                        <a:lnSpc>
                          <a:spcPts val="1200"/>
                        </a:lnSpc>
                        <a:spcAft>
                          <a:spcPts val="0"/>
                        </a:spcAft>
                      </a:pPr>
                      <a:r>
                        <a:rPr lang="en-GB" sz="1000">
                          <a:effectLst/>
                        </a:rPr>
                        <a:t>Vienna</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97.12%</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13</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a:solidFill>
                            <a:schemeClr val="bg1"/>
                          </a:solidFill>
                          <a:effectLst/>
                        </a:rPr>
                        <a:t>Bratislava</a:t>
                      </a:r>
                      <a:endParaRPr lang="en-US" sz="1000" b="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93.34%</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53</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1772330519"/>
                  </a:ext>
                </a:extLst>
              </a:tr>
              <a:tr h="96992">
                <a:tc>
                  <a:txBody>
                    <a:bodyPr/>
                    <a:lstStyle/>
                    <a:p>
                      <a:pPr indent="151130" algn="ctr" fontAlgn="auto" hangingPunct="1">
                        <a:lnSpc>
                          <a:spcPts val="1200"/>
                        </a:lnSpc>
                        <a:spcAft>
                          <a:spcPts val="0"/>
                        </a:spcAft>
                      </a:pPr>
                      <a:r>
                        <a:rPr lang="en-GB" sz="1000">
                          <a:effectLst/>
                        </a:rPr>
                        <a:t>Tallinn</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96.96%</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14</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dirty="0">
                          <a:solidFill>
                            <a:schemeClr val="bg1"/>
                          </a:solidFill>
                          <a:effectLst/>
                        </a:rPr>
                        <a:t>Berlin</a:t>
                      </a:r>
                      <a:endParaRPr lang="en-US" sz="1000" b="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93.01%</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54</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982805769"/>
                  </a:ext>
                </a:extLst>
              </a:tr>
              <a:tr h="96992">
                <a:tc>
                  <a:txBody>
                    <a:bodyPr/>
                    <a:lstStyle/>
                    <a:p>
                      <a:pPr indent="151130" algn="ctr" fontAlgn="auto" hangingPunct="1">
                        <a:lnSpc>
                          <a:spcPts val="1200"/>
                        </a:lnSpc>
                        <a:spcAft>
                          <a:spcPts val="0"/>
                        </a:spcAft>
                      </a:pPr>
                      <a:r>
                        <a:rPr lang="en-GB" sz="1000">
                          <a:effectLst/>
                        </a:rPr>
                        <a:t>Oulu</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96.90%</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15</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dirty="0">
                          <a:solidFill>
                            <a:schemeClr val="bg1"/>
                          </a:solidFill>
                          <a:effectLst/>
                        </a:rPr>
                        <a:t>Bordeaux</a:t>
                      </a:r>
                      <a:endParaRPr lang="en-US" sz="1000" b="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92.86%</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55</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2501964732"/>
                  </a:ext>
                </a:extLst>
              </a:tr>
              <a:tr h="96992">
                <a:tc>
                  <a:txBody>
                    <a:bodyPr/>
                    <a:lstStyle/>
                    <a:p>
                      <a:pPr indent="151130" algn="ctr" fontAlgn="auto" hangingPunct="1">
                        <a:lnSpc>
                          <a:spcPts val="1200"/>
                        </a:lnSpc>
                        <a:spcAft>
                          <a:spcPts val="0"/>
                        </a:spcAft>
                      </a:pPr>
                      <a:r>
                        <a:rPr lang="en-GB" sz="1000">
                          <a:effectLst/>
                        </a:rPr>
                        <a:t>Cardiff</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96.79%</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dirty="0">
                          <a:effectLst/>
                        </a:rPr>
                        <a:t>16</a:t>
                      </a:r>
                      <a:endParaRPr lang="en-US"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a:solidFill>
                            <a:schemeClr val="bg1"/>
                          </a:solidFill>
                          <a:effectLst/>
                        </a:rPr>
                        <a:t>Warsaw</a:t>
                      </a:r>
                      <a:endParaRPr lang="en-US" sz="1000" b="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92.23%</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56</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1449113396"/>
                  </a:ext>
                </a:extLst>
              </a:tr>
              <a:tr h="96992">
                <a:tc>
                  <a:txBody>
                    <a:bodyPr/>
                    <a:lstStyle/>
                    <a:p>
                      <a:pPr indent="151130" algn="ctr" fontAlgn="auto" hangingPunct="1">
                        <a:lnSpc>
                          <a:spcPts val="1200"/>
                        </a:lnSpc>
                        <a:spcAft>
                          <a:spcPts val="0"/>
                        </a:spcAft>
                      </a:pPr>
                      <a:r>
                        <a:rPr lang="en-GB" sz="1000">
                          <a:effectLst/>
                        </a:rPr>
                        <a:t>Rostock</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96.71%</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17</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dirty="0">
                          <a:solidFill>
                            <a:schemeClr val="bg1"/>
                          </a:solidFill>
                          <a:effectLst/>
                        </a:rPr>
                        <a:t>London</a:t>
                      </a:r>
                      <a:endParaRPr lang="en-US" sz="1000" b="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92.16%</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57</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1495448349"/>
                  </a:ext>
                </a:extLst>
              </a:tr>
              <a:tr h="96992">
                <a:tc>
                  <a:txBody>
                    <a:bodyPr/>
                    <a:lstStyle/>
                    <a:p>
                      <a:pPr indent="151130" algn="ctr" fontAlgn="auto" hangingPunct="1">
                        <a:lnSpc>
                          <a:spcPts val="1200"/>
                        </a:lnSpc>
                        <a:spcAft>
                          <a:spcPts val="0"/>
                        </a:spcAft>
                      </a:pPr>
                      <a:r>
                        <a:rPr lang="en-GB" sz="1000">
                          <a:effectLst/>
                        </a:rPr>
                        <a:t>Liege</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96.65%</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18</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dirty="0">
                          <a:solidFill>
                            <a:schemeClr val="bg1"/>
                          </a:solidFill>
                          <a:effectLst/>
                        </a:rPr>
                        <a:t>Budapest</a:t>
                      </a:r>
                      <a:endParaRPr lang="en-US" sz="1000" b="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92.07%</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58</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1125009684"/>
                  </a:ext>
                </a:extLst>
              </a:tr>
              <a:tr h="96992">
                <a:tc>
                  <a:txBody>
                    <a:bodyPr/>
                    <a:lstStyle/>
                    <a:p>
                      <a:pPr indent="151130" algn="ctr" fontAlgn="auto" hangingPunct="1">
                        <a:lnSpc>
                          <a:spcPts val="1200"/>
                        </a:lnSpc>
                        <a:spcAft>
                          <a:spcPts val="0"/>
                        </a:spcAft>
                      </a:pPr>
                      <a:r>
                        <a:rPr lang="en-GB" sz="1000">
                          <a:effectLst/>
                        </a:rPr>
                        <a:t>Munich</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96.58%</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19</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dirty="0">
                          <a:solidFill>
                            <a:schemeClr val="bg1"/>
                          </a:solidFill>
                          <a:effectLst/>
                        </a:rPr>
                        <a:t>Stuttgart</a:t>
                      </a:r>
                      <a:endParaRPr lang="en-US" sz="1000" b="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91.47%</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59</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1447934590"/>
                  </a:ext>
                </a:extLst>
              </a:tr>
              <a:tr h="96992">
                <a:tc>
                  <a:txBody>
                    <a:bodyPr/>
                    <a:lstStyle/>
                    <a:p>
                      <a:pPr indent="151130" algn="ctr" fontAlgn="auto" hangingPunct="1">
                        <a:lnSpc>
                          <a:spcPts val="1200"/>
                        </a:lnSpc>
                        <a:spcAft>
                          <a:spcPts val="0"/>
                        </a:spcAft>
                      </a:pPr>
                      <a:r>
                        <a:rPr lang="en-GB" sz="1000">
                          <a:effectLst/>
                        </a:rPr>
                        <a:t>Stockholm</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96.54%</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20</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a:solidFill>
                            <a:schemeClr val="bg1"/>
                          </a:solidFill>
                          <a:effectLst/>
                        </a:rPr>
                        <a:t>Krakow</a:t>
                      </a:r>
                      <a:endParaRPr lang="en-US" sz="1000" b="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91.40%</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60</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1866841350"/>
                  </a:ext>
                </a:extLst>
              </a:tr>
              <a:tr h="96992">
                <a:tc>
                  <a:txBody>
                    <a:bodyPr/>
                    <a:lstStyle/>
                    <a:p>
                      <a:pPr indent="151130" algn="ctr" fontAlgn="auto" hangingPunct="1">
                        <a:lnSpc>
                          <a:spcPts val="1200"/>
                        </a:lnSpc>
                        <a:spcAft>
                          <a:spcPts val="0"/>
                        </a:spcAft>
                      </a:pPr>
                      <a:r>
                        <a:rPr lang="en-GB" sz="1000">
                          <a:effectLst/>
                        </a:rPr>
                        <a:t>Piatra Neamt</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96.43%</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21</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a:solidFill>
                            <a:schemeClr val="bg1"/>
                          </a:solidFill>
                          <a:effectLst/>
                        </a:rPr>
                        <a:t>Braga</a:t>
                      </a:r>
                      <a:endParaRPr lang="en-US" sz="1000" b="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91.03%</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61</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2174466265"/>
                  </a:ext>
                </a:extLst>
              </a:tr>
              <a:tr h="96992">
                <a:tc>
                  <a:txBody>
                    <a:bodyPr/>
                    <a:lstStyle/>
                    <a:p>
                      <a:pPr indent="151130" algn="ctr" fontAlgn="auto" hangingPunct="1">
                        <a:lnSpc>
                          <a:spcPts val="1200"/>
                        </a:lnSpc>
                        <a:spcAft>
                          <a:spcPts val="0"/>
                        </a:spcAft>
                      </a:pPr>
                      <a:r>
                        <a:rPr lang="en-GB" sz="1000">
                          <a:effectLst/>
                        </a:rPr>
                        <a:t>Malmö</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96.43%</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21</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a:solidFill>
                            <a:schemeClr val="bg1"/>
                          </a:solidFill>
                          <a:effectLst/>
                        </a:rPr>
                        <a:t>Marseille</a:t>
                      </a:r>
                      <a:endParaRPr lang="en-US" sz="1000" b="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90.85%</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62</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2451493843"/>
                  </a:ext>
                </a:extLst>
              </a:tr>
              <a:tr h="96992">
                <a:tc>
                  <a:txBody>
                    <a:bodyPr/>
                    <a:lstStyle/>
                    <a:p>
                      <a:pPr indent="151130" algn="ctr" fontAlgn="auto" hangingPunct="1">
                        <a:lnSpc>
                          <a:spcPts val="1200"/>
                        </a:lnSpc>
                        <a:spcAft>
                          <a:spcPts val="0"/>
                        </a:spcAft>
                      </a:pPr>
                      <a:r>
                        <a:rPr lang="en-GB" sz="1000">
                          <a:effectLst/>
                        </a:rPr>
                        <a:t>Leipzig</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96.20%</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23</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a:solidFill>
                            <a:schemeClr val="bg1"/>
                          </a:solidFill>
                          <a:effectLst/>
                        </a:rPr>
                        <a:t>Málaga</a:t>
                      </a:r>
                      <a:endParaRPr lang="en-US" sz="1000" b="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90.67%</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63</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2157293848"/>
                  </a:ext>
                </a:extLst>
              </a:tr>
              <a:tr h="96992">
                <a:tc>
                  <a:txBody>
                    <a:bodyPr/>
                    <a:lstStyle/>
                    <a:p>
                      <a:pPr indent="151130" algn="ctr" fontAlgn="auto" hangingPunct="1">
                        <a:lnSpc>
                          <a:spcPts val="1200"/>
                        </a:lnSpc>
                        <a:spcAft>
                          <a:spcPts val="0"/>
                        </a:spcAft>
                      </a:pPr>
                      <a:r>
                        <a:rPr lang="en-GB" sz="1000">
                          <a:effectLst/>
                        </a:rPr>
                        <a:t>Valletta</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96.16%</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24</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a:solidFill>
                            <a:schemeClr val="bg1"/>
                          </a:solidFill>
                          <a:effectLst/>
                        </a:rPr>
                        <a:t>Lille</a:t>
                      </a:r>
                      <a:endParaRPr lang="en-US" sz="1000" b="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90.63%</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64</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1755531068"/>
                  </a:ext>
                </a:extLst>
              </a:tr>
              <a:tr h="96992">
                <a:tc>
                  <a:txBody>
                    <a:bodyPr/>
                    <a:lstStyle/>
                    <a:p>
                      <a:pPr indent="151130" algn="ctr" fontAlgn="auto" hangingPunct="1">
                        <a:lnSpc>
                          <a:spcPts val="1200"/>
                        </a:lnSpc>
                        <a:spcAft>
                          <a:spcPts val="0"/>
                        </a:spcAft>
                      </a:pPr>
                      <a:r>
                        <a:rPr lang="en-GB" sz="1000">
                          <a:effectLst/>
                        </a:rPr>
                        <a:t>Reykjavik</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96.16%</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24</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a:solidFill>
                            <a:schemeClr val="bg1"/>
                          </a:solidFill>
                          <a:effectLst/>
                        </a:rPr>
                        <a:t>Paris</a:t>
                      </a:r>
                      <a:endParaRPr lang="en-US" sz="1000" b="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90.62%</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65</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2592452162"/>
                  </a:ext>
                </a:extLst>
              </a:tr>
              <a:tr h="96992">
                <a:tc>
                  <a:txBody>
                    <a:bodyPr/>
                    <a:lstStyle/>
                    <a:p>
                      <a:pPr indent="151130" algn="ctr" fontAlgn="auto" hangingPunct="1">
                        <a:lnSpc>
                          <a:spcPts val="1200"/>
                        </a:lnSpc>
                        <a:spcAft>
                          <a:spcPts val="0"/>
                        </a:spcAft>
                      </a:pPr>
                      <a:r>
                        <a:rPr lang="en-GB" sz="1000">
                          <a:effectLst/>
                        </a:rPr>
                        <a:t>Antwerp</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95.93%</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26</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a:solidFill>
                            <a:schemeClr val="bg1"/>
                          </a:solidFill>
                          <a:effectLst/>
                        </a:rPr>
                        <a:t>Verona</a:t>
                      </a:r>
                      <a:endParaRPr lang="en-US" sz="1000" b="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89.84%</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66</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1809393466"/>
                  </a:ext>
                </a:extLst>
              </a:tr>
              <a:tr h="96992">
                <a:tc>
                  <a:txBody>
                    <a:bodyPr/>
                    <a:lstStyle/>
                    <a:p>
                      <a:pPr indent="151130" algn="ctr" fontAlgn="auto" hangingPunct="1">
                        <a:lnSpc>
                          <a:spcPts val="1200"/>
                        </a:lnSpc>
                        <a:spcAft>
                          <a:spcPts val="0"/>
                        </a:spcAft>
                      </a:pPr>
                      <a:r>
                        <a:rPr lang="en-GB" sz="1000">
                          <a:effectLst/>
                        </a:rPr>
                        <a:t>Gdansk</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95.81%</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27</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a:solidFill>
                            <a:schemeClr val="bg1"/>
                          </a:solidFill>
                          <a:effectLst/>
                        </a:rPr>
                        <a:t>Bologna</a:t>
                      </a:r>
                      <a:endParaRPr lang="en-US" sz="1000" b="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89.79%</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67</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1246486017"/>
                  </a:ext>
                </a:extLst>
              </a:tr>
              <a:tr h="96992">
                <a:tc>
                  <a:txBody>
                    <a:bodyPr/>
                    <a:lstStyle/>
                    <a:p>
                      <a:pPr indent="151130" algn="ctr" fontAlgn="auto" hangingPunct="1">
                        <a:lnSpc>
                          <a:spcPts val="1200"/>
                        </a:lnSpc>
                        <a:spcAft>
                          <a:spcPts val="0"/>
                        </a:spcAft>
                      </a:pPr>
                      <a:r>
                        <a:rPr lang="en-GB" sz="1000">
                          <a:effectLst/>
                        </a:rPr>
                        <a:t>Belfast</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95.80%</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28</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a:solidFill>
                            <a:schemeClr val="bg1"/>
                          </a:solidFill>
                          <a:effectLst/>
                        </a:rPr>
                        <a:t>Madrid</a:t>
                      </a:r>
                      <a:endParaRPr lang="en-US" sz="1000" b="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89.67%</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68</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22849453"/>
                  </a:ext>
                </a:extLst>
              </a:tr>
              <a:tr h="96992">
                <a:tc>
                  <a:txBody>
                    <a:bodyPr/>
                    <a:lstStyle/>
                    <a:p>
                      <a:pPr indent="151130" algn="ctr" fontAlgn="auto" hangingPunct="1">
                        <a:lnSpc>
                          <a:spcPts val="1200"/>
                        </a:lnSpc>
                        <a:spcAft>
                          <a:spcPts val="0"/>
                        </a:spcAft>
                      </a:pPr>
                      <a:r>
                        <a:rPr lang="en-GB" sz="1000">
                          <a:effectLst/>
                        </a:rPr>
                        <a:t>Ankara</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95.78%</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29</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dirty="0">
                          <a:solidFill>
                            <a:schemeClr val="bg1"/>
                          </a:solidFill>
                          <a:effectLst/>
                        </a:rPr>
                        <a:t>Riga</a:t>
                      </a:r>
                      <a:endParaRPr lang="en-US" sz="1000" b="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88.76%</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69</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837922286"/>
                  </a:ext>
                </a:extLst>
              </a:tr>
              <a:tr h="96992">
                <a:tc>
                  <a:txBody>
                    <a:bodyPr/>
                    <a:lstStyle/>
                    <a:p>
                      <a:pPr indent="151130" algn="ctr" fontAlgn="auto" hangingPunct="1">
                        <a:lnSpc>
                          <a:spcPts val="1200"/>
                        </a:lnSpc>
                        <a:spcAft>
                          <a:spcPts val="0"/>
                        </a:spcAft>
                      </a:pPr>
                      <a:r>
                        <a:rPr lang="en-GB" sz="1000">
                          <a:effectLst/>
                        </a:rPr>
                        <a:t>Manchester</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95.69%</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30</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dirty="0">
                          <a:solidFill>
                            <a:schemeClr val="bg1"/>
                          </a:solidFill>
                          <a:effectLst/>
                        </a:rPr>
                        <a:t>Barcelona</a:t>
                      </a:r>
                      <a:endParaRPr lang="en-US" sz="1000" b="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88.42%</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70</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3815200122"/>
                  </a:ext>
                </a:extLst>
              </a:tr>
              <a:tr h="96992">
                <a:tc>
                  <a:txBody>
                    <a:bodyPr/>
                    <a:lstStyle/>
                    <a:p>
                      <a:pPr indent="151130" algn="ctr" fontAlgn="auto" hangingPunct="1">
                        <a:lnSpc>
                          <a:spcPts val="1200"/>
                        </a:lnSpc>
                        <a:spcAft>
                          <a:spcPts val="0"/>
                        </a:spcAft>
                      </a:pPr>
                      <a:r>
                        <a:rPr lang="en-GB" sz="1000">
                          <a:effectLst/>
                        </a:rPr>
                        <a:t>Rennes</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95.39%</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31</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dirty="0">
                          <a:solidFill>
                            <a:schemeClr val="bg1"/>
                          </a:solidFill>
                          <a:effectLst/>
                        </a:rPr>
                        <a:t>Diyarbakir</a:t>
                      </a:r>
                      <a:endParaRPr lang="en-US" sz="1000" b="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88.35%</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71</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806957057"/>
                  </a:ext>
                </a:extLst>
              </a:tr>
              <a:tr h="96992">
                <a:tc>
                  <a:txBody>
                    <a:bodyPr/>
                    <a:lstStyle/>
                    <a:p>
                      <a:pPr indent="151130" algn="ctr" fontAlgn="auto" hangingPunct="1">
                        <a:lnSpc>
                          <a:spcPts val="1200"/>
                        </a:lnSpc>
                        <a:spcAft>
                          <a:spcPts val="0"/>
                        </a:spcAft>
                      </a:pPr>
                      <a:r>
                        <a:rPr lang="en-GB" sz="1000">
                          <a:effectLst/>
                        </a:rPr>
                        <a:t>Helsinki</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95.33%</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32</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a:solidFill>
                            <a:schemeClr val="bg1"/>
                          </a:solidFill>
                          <a:effectLst/>
                        </a:rPr>
                        <a:t>Zagreb</a:t>
                      </a:r>
                      <a:endParaRPr lang="en-US" sz="1000" b="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88.17%</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72</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2074960779"/>
                  </a:ext>
                </a:extLst>
              </a:tr>
              <a:tr h="96992">
                <a:tc>
                  <a:txBody>
                    <a:bodyPr/>
                    <a:lstStyle/>
                    <a:p>
                      <a:pPr indent="151130" algn="ctr" fontAlgn="auto" hangingPunct="1">
                        <a:lnSpc>
                          <a:spcPts val="1200"/>
                        </a:lnSpc>
                        <a:spcAft>
                          <a:spcPts val="0"/>
                        </a:spcAft>
                      </a:pPr>
                      <a:r>
                        <a:rPr lang="en-GB" sz="1000">
                          <a:effectLst/>
                        </a:rPr>
                        <a:t>Newcastle upon Tyne</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95.19%</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33</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a:solidFill>
                            <a:schemeClr val="bg1"/>
                          </a:solidFill>
                          <a:effectLst/>
                        </a:rPr>
                        <a:t>Istanbul</a:t>
                      </a:r>
                      <a:endParaRPr lang="en-US" sz="1000" b="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87.02%</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73</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1133267663"/>
                  </a:ext>
                </a:extLst>
              </a:tr>
              <a:tr h="96992">
                <a:tc>
                  <a:txBody>
                    <a:bodyPr/>
                    <a:lstStyle/>
                    <a:p>
                      <a:pPr indent="151130" algn="ctr" fontAlgn="auto" hangingPunct="1">
                        <a:lnSpc>
                          <a:spcPts val="1200"/>
                        </a:lnSpc>
                        <a:spcAft>
                          <a:spcPts val="0"/>
                        </a:spcAft>
                      </a:pPr>
                      <a:r>
                        <a:rPr lang="en-GB" sz="1000">
                          <a:effectLst/>
                        </a:rPr>
                        <a:t>Ljubljana</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95.14%</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34</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a:solidFill>
                            <a:schemeClr val="bg1"/>
                          </a:solidFill>
                          <a:effectLst/>
                        </a:rPr>
                        <a:t>Lisbon</a:t>
                      </a:r>
                      <a:endParaRPr lang="en-US" sz="1000" b="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85.32%</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74</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2557820074"/>
                  </a:ext>
                </a:extLst>
              </a:tr>
              <a:tr h="96992">
                <a:tc>
                  <a:txBody>
                    <a:bodyPr/>
                    <a:lstStyle/>
                    <a:p>
                      <a:pPr indent="151130" algn="ctr" fontAlgn="auto" hangingPunct="1">
                        <a:lnSpc>
                          <a:spcPts val="1200"/>
                        </a:lnSpc>
                        <a:spcAft>
                          <a:spcPts val="0"/>
                        </a:spcAft>
                      </a:pPr>
                      <a:r>
                        <a:rPr lang="en-GB" sz="1000">
                          <a:effectLst/>
                        </a:rPr>
                        <a:t>Ostrava</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94.95%</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35</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dirty="0">
                          <a:solidFill>
                            <a:schemeClr val="bg1"/>
                          </a:solidFill>
                          <a:effectLst/>
                        </a:rPr>
                        <a:t>Heraklion</a:t>
                      </a:r>
                      <a:endParaRPr lang="en-US" sz="1000" b="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84.10%</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75</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3047556878"/>
                  </a:ext>
                </a:extLst>
              </a:tr>
              <a:tr h="96992">
                <a:tc>
                  <a:txBody>
                    <a:bodyPr/>
                    <a:lstStyle/>
                    <a:p>
                      <a:pPr indent="151130" algn="ctr" fontAlgn="auto" hangingPunct="1">
                        <a:lnSpc>
                          <a:spcPts val="1200"/>
                        </a:lnSpc>
                        <a:spcAft>
                          <a:spcPts val="0"/>
                        </a:spcAft>
                      </a:pPr>
                      <a:r>
                        <a:rPr lang="en-GB" sz="1000">
                          <a:effectLst/>
                        </a:rPr>
                        <a:t>Hamburg</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94.91%</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36</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dirty="0">
                          <a:solidFill>
                            <a:schemeClr val="bg1"/>
                          </a:solidFill>
                          <a:effectLst/>
                        </a:rPr>
                        <a:t>Turin</a:t>
                      </a:r>
                      <a:endParaRPr lang="en-US" sz="1000" b="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84.03%</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76</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2277995347"/>
                  </a:ext>
                </a:extLst>
              </a:tr>
              <a:tr h="96992">
                <a:tc>
                  <a:txBody>
                    <a:bodyPr/>
                    <a:lstStyle/>
                    <a:p>
                      <a:pPr indent="151130" algn="ctr" fontAlgn="auto" hangingPunct="1">
                        <a:lnSpc>
                          <a:spcPts val="1200"/>
                        </a:lnSpc>
                        <a:spcAft>
                          <a:spcPts val="0"/>
                        </a:spcAft>
                      </a:pPr>
                      <a:r>
                        <a:rPr lang="en-GB" sz="1000">
                          <a:effectLst/>
                        </a:rPr>
                        <a:t>Dublin</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94.86%</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37</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a:solidFill>
                            <a:schemeClr val="bg1"/>
                          </a:solidFill>
                          <a:effectLst/>
                        </a:rPr>
                        <a:t>Athens</a:t>
                      </a:r>
                      <a:endParaRPr lang="en-US" sz="1000" b="1">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82.41%</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77</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449061242"/>
                  </a:ext>
                </a:extLst>
              </a:tr>
              <a:tr h="96992">
                <a:tc>
                  <a:txBody>
                    <a:bodyPr/>
                    <a:lstStyle/>
                    <a:p>
                      <a:pPr indent="151130" algn="ctr" fontAlgn="auto" hangingPunct="1">
                        <a:lnSpc>
                          <a:spcPts val="1200"/>
                        </a:lnSpc>
                        <a:spcAft>
                          <a:spcPts val="0"/>
                        </a:spcAft>
                      </a:pPr>
                      <a:r>
                        <a:rPr lang="en-GB" sz="1000">
                          <a:effectLst/>
                        </a:rPr>
                        <a:t>Vilnius</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94.74%</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38</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dirty="0">
                          <a:solidFill>
                            <a:schemeClr val="bg1"/>
                          </a:solidFill>
                          <a:effectLst/>
                        </a:rPr>
                        <a:t>Rome</a:t>
                      </a:r>
                      <a:endParaRPr lang="en-US" sz="1000" b="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80.15%</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78</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1858923563"/>
                  </a:ext>
                </a:extLst>
              </a:tr>
              <a:tr h="96992">
                <a:tc>
                  <a:txBody>
                    <a:bodyPr/>
                    <a:lstStyle/>
                    <a:p>
                      <a:pPr indent="151130" algn="ctr" fontAlgn="auto" hangingPunct="1">
                        <a:lnSpc>
                          <a:spcPts val="1200"/>
                        </a:lnSpc>
                        <a:spcAft>
                          <a:spcPts val="0"/>
                        </a:spcAft>
                      </a:pPr>
                      <a:r>
                        <a:rPr lang="en-GB" sz="1000">
                          <a:effectLst/>
                        </a:rPr>
                        <a:t>Oviedo</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94.58%</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39</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dirty="0">
                          <a:solidFill>
                            <a:schemeClr val="bg1"/>
                          </a:solidFill>
                          <a:effectLst/>
                        </a:rPr>
                        <a:t>Naples</a:t>
                      </a:r>
                      <a:endParaRPr lang="en-US" sz="1000" b="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79.74%</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79</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1231236673"/>
                  </a:ext>
                </a:extLst>
              </a:tr>
              <a:tr h="96992">
                <a:tc>
                  <a:txBody>
                    <a:bodyPr/>
                    <a:lstStyle/>
                    <a:p>
                      <a:pPr indent="151130" algn="ctr" fontAlgn="auto" hangingPunct="1">
                        <a:lnSpc>
                          <a:spcPts val="1200"/>
                        </a:lnSpc>
                        <a:spcAft>
                          <a:spcPts val="0"/>
                        </a:spcAft>
                      </a:pPr>
                      <a:r>
                        <a:rPr lang="en-GB" sz="1000">
                          <a:effectLst/>
                        </a:rPr>
                        <a:t>Rotterdam</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94.48%</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a:effectLst/>
                        </a:rPr>
                        <a:t>40</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b="1" dirty="0">
                          <a:solidFill>
                            <a:schemeClr val="bg1"/>
                          </a:solidFill>
                          <a:effectLst/>
                        </a:rPr>
                        <a:t>Palermo</a:t>
                      </a:r>
                      <a:endParaRPr lang="en-US" sz="1000" b="1" dirty="0">
                        <a:solidFill>
                          <a:schemeClr val="bg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solidFill>
                      <a:schemeClr val="accent1"/>
                    </a:solidFill>
                  </a:tcPr>
                </a:tc>
                <a:tc>
                  <a:txBody>
                    <a:bodyPr/>
                    <a:lstStyle/>
                    <a:p>
                      <a:pPr indent="151130" algn="ctr" fontAlgn="auto" hangingPunct="1">
                        <a:lnSpc>
                          <a:spcPts val="1200"/>
                        </a:lnSpc>
                        <a:spcAft>
                          <a:spcPts val="0"/>
                        </a:spcAft>
                      </a:pPr>
                      <a:r>
                        <a:rPr lang="en-GB" sz="1000">
                          <a:effectLst/>
                        </a:rPr>
                        <a:t>78.49%</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tc>
                  <a:txBody>
                    <a:bodyPr/>
                    <a:lstStyle/>
                    <a:p>
                      <a:pPr indent="151130" algn="ctr" fontAlgn="auto" hangingPunct="1">
                        <a:lnSpc>
                          <a:spcPts val="1200"/>
                        </a:lnSpc>
                        <a:spcAft>
                          <a:spcPts val="0"/>
                        </a:spcAft>
                      </a:pPr>
                      <a:r>
                        <a:rPr lang="en-GB" sz="1000" dirty="0">
                          <a:effectLst/>
                        </a:rPr>
                        <a:t>80</a:t>
                      </a:r>
                      <a:endParaRPr lang="en-US"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36372" marR="36372" marT="0" marB="0" anchor="b"/>
                </a:tc>
                <a:extLst>
                  <a:ext uri="{0D108BD9-81ED-4DB2-BD59-A6C34878D82A}">
                    <a16:rowId xmlns:a16="http://schemas.microsoft.com/office/drawing/2014/main" val="2400976287"/>
                  </a:ext>
                </a:extLst>
              </a:tr>
            </a:tbl>
          </a:graphicData>
        </a:graphic>
      </p:graphicFrame>
      <p:pic>
        <p:nvPicPr>
          <p:cNvPr id="5" name="Slika 8">
            <a:extLst>
              <a:ext uri="{FF2B5EF4-FFF2-40B4-BE49-F238E27FC236}">
                <a16:creationId xmlns:a16="http://schemas.microsoft.com/office/drawing/2014/main" id="{1E4A4A58-9FAF-1039-2877-7A3CA454E6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750" t="6350"/>
          <a:stretch/>
        </p:blipFill>
        <p:spPr>
          <a:xfrm>
            <a:off x="237307" y="2137658"/>
            <a:ext cx="5509709" cy="26209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Rectangle 3"/>
          <p:cNvSpPr/>
          <p:nvPr/>
        </p:nvSpPr>
        <p:spPr>
          <a:xfrm>
            <a:off x="127518" y="4978436"/>
            <a:ext cx="5452189" cy="646331"/>
          </a:xfrm>
          <a:prstGeom prst="rect">
            <a:avLst/>
          </a:prstGeom>
        </p:spPr>
        <p:txBody>
          <a:bodyPr wrap="square">
            <a:spAutoFit/>
          </a:bodyPr>
          <a:lstStyle/>
          <a:p>
            <a:r>
              <a:rPr lang="en-GB" dirty="0">
                <a:latin typeface="Times" panose="02020603050405020304" pitchFamily="18" charset="0"/>
                <a:ea typeface="Times New Roman" panose="02020603050405020304" pitchFamily="18" charset="0"/>
                <a:cs typeface="Times New Roman" panose="02020603050405020304" pitchFamily="18" charset="0"/>
              </a:rPr>
              <a:t>Southern Europe tend to exhibit lower levels of urban efficiency compared to their counterparts in other regions</a:t>
            </a:r>
            <a:endParaRPr lang="en-US" dirty="0"/>
          </a:p>
        </p:txBody>
      </p:sp>
    </p:spTree>
    <p:extLst>
      <p:ext uri="{BB962C8B-B14F-4D97-AF65-F5344CB8AC3E}">
        <p14:creationId xmlns:p14="http://schemas.microsoft.com/office/powerpoint/2010/main" val="278340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B67F843-97F3-D45E-F988-DBB81F7798DD}"/>
              </a:ext>
            </a:extLst>
          </p:cNvPr>
          <p:cNvSpPr>
            <a:spLocks noGrp="1"/>
          </p:cNvSpPr>
          <p:nvPr>
            <p:ph type="title"/>
          </p:nvPr>
        </p:nvSpPr>
        <p:spPr>
          <a:xfrm>
            <a:off x="4741682" y="764262"/>
            <a:ext cx="5925118" cy="65297"/>
          </a:xfrm>
        </p:spPr>
        <p:txBody>
          <a:bodyPr/>
          <a:lstStyle/>
          <a:p>
            <a:r>
              <a:rPr lang="en-US" dirty="0" smtClean="0"/>
              <a:t>Discussion</a:t>
            </a:r>
            <a:endParaRPr lang="en-GB" dirty="0"/>
          </a:p>
        </p:txBody>
      </p:sp>
      <p:sp>
        <p:nvSpPr>
          <p:cNvPr id="3" name="Rectangle 2"/>
          <p:cNvSpPr/>
          <p:nvPr/>
        </p:nvSpPr>
        <p:spPr>
          <a:xfrm>
            <a:off x="774442" y="1768381"/>
            <a:ext cx="11206064" cy="3539430"/>
          </a:xfrm>
          <a:prstGeom prst="rect">
            <a:avLst/>
          </a:prstGeom>
        </p:spPr>
        <p:txBody>
          <a:bodyPr wrap="square">
            <a:spAutoFit/>
          </a:bodyPr>
          <a:lstStyle/>
          <a:p>
            <a:pPr marL="285750" indent="-285750" algn="just">
              <a:buFont typeface="Arial" panose="020B0604020202020204" pitchFamily="34" charset="0"/>
              <a:buChar char="•"/>
            </a:pPr>
            <a:r>
              <a:rPr lang="en-GB" sz="1600" dirty="0">
                <a:ea typeface="Times New Roman" panose="02020603050405020304" pitchFamily="18" charset="0"/>
                <a:cs typeface="Times New Roman" panose="02020603050405020304" pitchFamily="18" charset="0"/>
              </a:rPr>
              <a:t>Many cities in Southern Europe have aging infrastructure that may not align with modern efficiency standards. </a:t>
            </a:r>
            <a:endParaRPr lang="en-GB" sz="1600" dirty="0" smtClean="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GB" sz="1600" dirty="0" smtClean="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1600" dirty="0" smtClean="0">
                <a:ea typeface="Times New Roman" panose="02020603050405020304" pitchFamily="18" charset="0"/>
                <a:cs typeface="Times New Roman" panose="02020603050405020304" pitchFamily="18" charset="0"/>
              </a:rPr>
              <a:t>Historical </a:t>
            </a:r>
            <a:r>
              <a:rPr lang="en-GB" sz="1600" dirty="0">
                <a:ea typeface="Times New Roman" panose="02020603050405020304" pitchFamily="18" charset="0"/>
                <a:cs typeface="Times New Roman" panose="02020603050405020304" pitchFamily="18" charset="0"/>
              </a:rPr>
              <a:t>urban layouts in cities like Rome and Athens, while culturally significant, often lack the adaptability required for smart city transformations. </a:t>
            </a:r>
            <a:endParaRPr lang="en-GB" sz="1600" dirty="0" smtClean="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GB" sz="1600" dirty="0" smtClean="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1600" dirty="0" smtClean="0">
                <a:ea typeface="Times New Roman" panose="02020603050405020304" pitchFamily="18" charset="0"/>
                <a:cs typeface="Times New Roman" panose="02020603050405020304" pitchFamily="18" charset="0"/>
              </a:rPr>
              <a:t>Nevertheless</a:t>
            </a:r>
            <a:r>
              <a:rPr lang="en-GB" sz="1600" dirty="0">
                <a:ea typeface="Times New Roman" panose="02020603050405020304" pitchFamily="18" charset="0"/>
                <a:cs typeface="Times New Roman" panose="02020603050405020304" pitchFamily="18" charset="0"/>
              </a:rPr>
              <a:t>, by identifying specific areas for improvement, cities can prioritize investments in infrastructure, technology, and governance to enhance their overall efficiency. </a:t>
            </a:r>
            <a:endParaRPr lang="en-GB" sz="1600" dirty="0" smtClean="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GB" sz="1600" dirty="0" smtClean="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1600" dirty="0" smtClean="0">
                <a:ea typeface="Times New Roman" panose="02020603050405020304" pitchFamily="18" charset="0"/>
                <a:cs typeface="Times New Roman" panose="02020603050405020304" pitchFamily="18" charset="0"/>
              </a:rPr>
              <a:t>Wang </a:t>
            </a:r>
            <a:r>
              <a:rPr lang="en-GB" sz="1600" dirty="0">
                <a:ea typeface="Times New Roman" panose="02020603050405020304" pitchFamily="18" charset="0"/>
                <a:cs typeface="Times New Roman" panose="02020603050405020304" pitchFamily="18" charset="0"/>
              </a:rPr>
              <a:t>et al. (2020b) stressed the importance of aligning policy objectives with measurable outcomes to achieve </a:t>
            </a:r>
            <a:r>
              <a:rPr lang="en-GB" sz="1600" dirty="0" smtClean="0">
                <a:ea typeface="Times New Roman" panose="02020603050405020304" pitchFamily="18" charset="0"/>
                <a:cs typeface="Times New Roman" panose="02020603050405020304" pitchFamily="18" charset="0"/>
              </a:rPr>
              <a:t>regenerative </a:t>
            </a:r>
            <a:r>
              <a:rPr lang="en-GB" sz="1600" dirty="0">
                <a:ea typeface="Times New Roman" panose="02020603050405020304" pitchFamily="18" charset="0"/>
                <a:cs typeface="Times New Roman" panose="02020603050405020304" pitchFamily="18" charset="0"/>
              </a:rPr>
              <a:t>urban development. </a:t>
            </a:r>
            <a:endParaRPr lang="en-GB" sz="1600" dirty="0" smtClean="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GB" sz="1600" dirty="0" smtClean="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600" dirty="0"/>
              <a:t>The findings highlight the importance of tailored policy interventions to address city-specific challenges. For example, cities with low mobility scores can benefit from investments in public transportation and non-motorized transport options. </a:t>
            </a:r>
          </a:p>
        </p:txBody>
      </p:sp>
    </p:spTree>
    <p:extLst>
      <p:ext uri="{BB962C8B-B14F-4D97-AF65-F5344CB8AC3E}">
        <p14:creationId xmlns:p14="http://schemas.microsoft.com/office/powerpoint/2010/main" val="1809787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B67F843-97F3-D45E-F988-DBB81F7798DD}"/>
              </a:ext>
            </a:extLst>
          </p:cNvPr>
          <p:cNvSpPr>
            <a:spLocks noGrp="1"/>
          </p:cNvSpPr>
          <p:nvPr>
            <p:ph type="title"/>
          </p:nvPr>
        </p:nvSpPr>
        <p:spPr>
          <a:xfrm>
            <a:off x="4741682" y="764262"/>
            <a:ext cx="5925118" cy="65297"/>
          </a:xfrm>
        </p:spPr>
        <p:txBody>
          <a:bodyPr/>
          <a:lstStyle/>
          <a:p>
            <a:r>
              <a:rPr lang="en-US" dirty="0" smtClean="0"/>
              <a:t>Discussion</a:t>
            </a:r>
            <a:endParaRPr lang="en-GB" dirty="0"/>
          </a:p>
        </p:txBody>
      </p:sp>
      <p:sp>
        <p:nvSpPr>
          <p:cNvPr id="3" name="Rectangle 2"/>
          <p:cNvSpPr/>
          <p:nvPr/>
        </p:nvSpPr>
        <p:spPr>
          <a:xfrm>
            <a:off x="625152" y="1731059"/>
            <a:ext cx="11206064" cy="3754874"/>
          </a:xfrm>
          <a:prstGeom prst="rect">
            <a:avLst/>
          </a:prstGeom>
        </p:spPr>
        <p:txBody>
          <a:bodyPr wrap="square">
            <a:spAutoFit/>
          </a:bodyPr>
          <a:lstStyle/>
          <a:p>
            <a:pPr marL="285750" indent="-285750" algn="just">
              <a:buFont typeface="Arial" panose="020B0604020202020204" pitchFamily="34" charset="0"/>
              <a:buChar char="•"/>
            </a:pPr>
            <a:r>
              <a:rPr lang="en-US" sz="1600" dirty="0" smtClean="0"/>
              <a:t>The </a:t>
            </a:r>
            <a:r>
              <a:rPr lang="en-US" sz="1600" dirty="0"/>
              <a:t>findings underscore the need for integrated urban and regional planning. In order to achieve better efficiency performance, policymakers should prioritize: </a:t>
            </a:r>
          </a:p>
          <a:p>
            <a:pPr lvl="1" algn="just"/>
            <a:r>
              <a:rPr lang="en-US" sz="1600" b="1" dirty="0"/>
              <a:t>Data-Driven Governance: </a:t>
            </a:r>
            <a:r>
              <a:rPr lang="en-US" sz="1600" dirty="0"/>
              <a:t>Utilizing analytics to monitor urban performance and guide resource allocation. For example, Zurich’s use of data to align urban mobility with environmental goals exemplifies effective data integration. </a:t>
            </a:r>
          </a:p>
          <a:p>
            <a:pPr lvl="1" algn="just"/>
            <a:r>
              <a:rPr lang="en-US" sz="1600" b="1" dirty="0"/>
              <a:t>Collaborative Frameworks: </a:t>
            </a:r>
            <a:r>
              <a:rPr lang="en-US" sz="1600" dirty="0"/>
              <a:t>Fostering partnerships among public, private, and community stakeholders. Luxembourg’s emphasis on public-private collaborations has enabled innovative solutions in energy and housing. </a:t>
            </a:r>
          </a:p>
          <a:p>
            <a:pPr lvl="1" algn="just"/>
            <a:r>
              <a:rPr lang="en-US" sz="1600" b="1" dirty="0"/>
              <a:t>Sustainability-Oriented Investments: </a:t>
            </a:r>
            <a:r>
              <a:rPr lang="en-US" sz="1600" dirty="0"/>
              <a:t>Promoting initiatives that deliver long-term social and environmental benefits. Cities with extensive green infrastructure, such as Aalborg, demonstrate how such investments can enhance </a:t>
            </a:r>
            <a:r>
              <a:rPr lang="en-US" sz="1600" dirty="0" err="1"/>
              <a:t>liveability</a:t>
            </a:r>
            <a:r>
              <a:rPr lang="en-US" sz="1600" dirty="0"/>
              <a:t> and resilience. </a:t>
            </a:r>
            <a:endParaRPr lang="en-US" sz="1600" dirty="0" smtClean="0"/>
          </a:p>
          <a:p>
            <a:pPr marL="285750" indent="-285750" algn="just">
              <a:buFont typeface="Arial" panose="020B0604020202020204" pitchFamily="34" charset="0"/>
              <a:buChar char="•"/>
            </a:pPr>
            <a:r>
              <a:rPr lang="en-US" sz="1600" dirty="0"/>
              <a:t>As a benchmark for resilience, Zurich exemplifies urban efficiency through cohesive planning, citizen-centric policies, and advanced mobility systems. Its public transport network integrates trams, buses, and trains, reducing congestion and environmental impact. Transparent governance ensures alignment with resident needs, while green initiatives, such as renewable energy and urban green spaces, reinforce resilience (Menendez &amp; </a:t>
            </a:r>
            <a:r>
              <a:rPr lang="en-US" sz="1600" dirty="0" err="1"/>
              <a:t>Ambühl</a:t>
            </a:r>
            <a:r>
              <a:rPr lang="en-US" sz="1600" dirty="0"/>
              <a:t>, 2022; </a:t>
            </a:r>
            <a:r>
              <a:rPr lang="en-US" sz="1600" dirty="0" err="1"/>
              <a:t>Perić</a:t>
            </a:r>
            <a:r>
              <a:rPr lang="en-US" sz="1600" dirty="0"/>
              <a:t> et al., 2023). </a:t>
            </a:r>
          </a:p>
          <a:p>
            <a:pPr algn="just"/>
            <a:endParaRPr lang="en-US" sz="1400" dirty="0"/>
          </a:p>
        </p:txBody>
      </p:sp>
    </p:spTree>
    <p:extLst>
      <p:ext uri="{BB962C8B-B14F-4D97-AF65-F5344CB8AC3E}">
        <p14:creationId xmlns:p14="http://schemas.microsoft.com/office/powerpoint/2010/main" val="3187991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778</TotalTime>
  <Words>1713</Words>
  <Application>Microsoft Office PowerPoint</Application>
  <PresentationFormat>Widescreen</PresentationFormat>
  <Paragraphs>376</Paragraphs>
  <Slides>11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-apple-system</vt:lpstr>
      <vt:lpstr>Arial</vt:lpstr>
      <vt:lpstr>Calibri</vt:lpstr>
      <vt:lpstr>Cambria Math</vt:lpstr>
      <vt:lpstr>DejaVu Sans</vt:lpstr>
      <vt:lpstr>Symbol</vt:lpstr>
      <vt:lpstr>Times</vt:lpstr>
      <vt:lpstr>Times New Roman</vt:lpstr>
      <vt:lpstr>Wingdings</vt:lpstr>
      <vt:lpstr>Office Theme</vt:lpstr>
      <vt:lpstr>PowerPoint Presentation</vt:lpstr>
      <vt:lpstr>Introduction</vt:lpstr>
      <vt:lpstr>Introduction</vt:lpstr>
      <vt:lpstr>Research methodology and data</vt:lpstr>
      <vt:lpstr>Research methodology and data</vt:lpstr>
      <vt:lpstr>Research methodology and data</vt:lpstr>
      <vt:lpstr>Results</vt:lpstr>
      <vt:lpstr>Discussion</vt:lpstr>
      <vt:lpstr>Discussion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Igor Ilić</dc:creator>
  <dc:description/>
  <cp:lastModifiedBy>Ivana</cp:lastModifiedBy>
  <cp:revision>75</cp:revision>
  <dcterms:created xsi:type="dcterms:W3CDTF">2022-07-08T09:06:27Z</dcterms:created>
  <dcterms:modified xsi:type="dcterms:W3CDTF">2025-02-14T15:03:40Z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2</vt:i4>
  </property>
</Properties>
</file>