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484C3-1542-41C4-99CD-F35E9FA46C0A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762B2-E21B-4CD5-BE49-2267D5BBA14C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7660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484C3-1542-41C4-99CD-F35E9FA46C0A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762B2-E21B-4CD5-BE49-2267D5BBA1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388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484C3-1542-41C4-99CD-F35E9FA46C0A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762B2-E21B-4CD5-BE49-2267D5BBA1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7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484C3-1542-41C4-99CD-F35E9FA46C0A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762B2-E21B-4CD5-BE49-2267D5BBA1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03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484C3-1542-41C4-99CD-F35E9FA46C0A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762B2-E21B-4CD5-BE49-2267D5BBA14C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01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484C3-1542-41C4-99CD-F35E9FA46C0A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762B2-E21B-4CD5-BE49-2267D5BBA1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009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484C3-1542-41C4-99CD-F35E9FA46C0A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762B2-E21B-4CD5-BE49-2267D5BBA1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509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484C3-1542-41C4-99CD-F35E9FA46C0A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762B2-E21B-4CD5-BE49-2267D5BBA1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616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484C3-1542-41C4-99CD-F35E9FA46C0A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762B2-E21B-4CD5-BE49-2267D5BBA1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532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004484C3-1542-41C4-99CD-F35E9FA46C0A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E7762B2-E21B-4CD5-BE49-2267D5BBA1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603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484C3-1542-41C4-99CD-F35E9FA46C0A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762B2-E21B-4CD5-BE49-2267D5BBA1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081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04484C3-1542-41C4-99CD-F35E9FA46C0A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E7762B2-E21B-4CD5-BE49-2267D5BBA14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3957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lvl="0"/>
            <a:r>
              <a:rPr lang="en-US" sz="4000" i="1" dirty="0"/>
              <a:t>Discussion on 'Metro Development, Network Configuration and Vehicle Use in China'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i="1" dirty="0"/>
              <a:t>Presented by: </a:t>
            </a:r>
            <a:r>
              <a:rPr lang="en-US" i="1" dirty="0" smtClean="0"/>
              <a:t>Ivana </a:t>
            </a:r>
            <a:r>
              <a:rPr lang="en-US" i="1" dirty="0" err="1" smtClean="0"/>
              <a:t>Marjanović</a:t>
            </a:r>
            <a:r>
              <a:rPr lang="en-US" i="1" dirty="0" smtClean="0"/>
              <a:t>, University of </a:t>
            </a:r>
            <a:r>
              <a:rPr lang="en-US" i="1" dirty="0" err="1" smtClean="0"/>
              <a:t>Niš</a:t>
            </a:r>
            <a:r>
              <a:rPr lang="en-US" i="1" dirty="0" smtClean="0"/>
              <a:t>, Faculty of Economics, Serbia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600131" y="496183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i="1" dirty="0">
                <a:latin typeface="-apple-system"/>
              </a:rPr>
              <a:t>Western Regional Science Association</a:t>
            </a:r>
          </a:p>
          <a:p>
            <a:pPr algn="ctr"/>
            <a:r>
              <a:rPr lang="en-US" i="1" dirty="0">
                <a:latin typeface="-apple-system"/>
              </a:rPr>
              <a:t>64</a:t>
            </a:r>
            <a:r>
              <a:rPr lang="en-US" i="1" baseline="30000" dirty="0">
                <a:latin typeface="-apple-system"/>
              </a:rPr>
              <a:t>th</a:t>
            </a:r>
            <a:r>
              <a:rPr lang="en-US" i="1" dirty="0">
                <a:latin typeface="-apple-system"/>
              </a:rPr>
              <a:t> Annual Meeting</a:t>
            </a:r>
          </a:p>
          <a:p>
            <a:pPr algn="ctr"/>
            <a:r>
              <a:rPr lang="en-US" i="1" dirty="0">
                <a:latin typeface="-apple-system"/>
              </a:rPr>
              <a:t>Hilton Lake Las Vegas</a:t>
            </a:r>
          </a:p>
          <a:p>
            <a:pPr algn="ctr"/>
            <a:r>
              <a:rPr lang="en-US" i="1" dirty="0">
                <a:latin typeface="-apple-system"/>
              </a:rPr>
              <a:t>Feb 12</a:t>
            </a:r>
            <a:r>
              <a:rPr lang="en-US" i="1" baseline="30000" dirty="0">
                <a:latin typeface="-apple-system"/>
              </a:rPr>
              <a:t>th</a:t>
            </a:r>
            <a:r>
              <a:rPr lang="en-US" i="1" dirty="0">
                <a:latin typeface="-apple-system"/>
              </a:rPr>
              <a:t> – 15</a:t>
            </a:r>
            <a:r>
              <a:rPr lang="en-US" i="1" baseline="30000" dirty="0">
                <a:latin typeface="-apple-system"/>
              </a:rPr>
              <a:t>th</a:t>
            </a:r>
            <a:r>
              <a:rPr lang="en-US" i="1" dirty="0">
                <a:latin typeface="-apple-system"/>
              </a:rPr>
              <a:t>, 2025</a:t>
            </a:r>
            <a:endParaRPr lang="en-GB" i="1" dirty="0">
              <a:latin typeface="-apple-system"/>
            </a:endParaRPr>
          </a:p>
        </p:txBody>
      </p:sp>
    </p:spTree>
    <p:extLst>
      <p:ext uri="{BB962C8B-B14F-4D97-AF65-F5344CB8AC3E}">
        <p14:creationId xmlns:p14="http://schemas.microsoft.com/office/powerpoint/2010/main" val="41368171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53616"/>
            <a:ext cx="10515600" cy="4351338"/>
          </a:xfrm>
        </p:spPr>
        <p:txBody>
          <a:bodyPr/>
          <a:lstStyle/>
          <a:p>
            <a:pPr lvl="0"/>
            <a:r>
              <a:rPr lang="en-US" b="1" dirty="0" smtClean="0"/>
              <a:t>Contextualization</a:t>
            </a:r>
          </a:p>
          <a:p>
            <a:pPr lvl="0"/>
            <a:r>
              <a:rPr lang="en-US" dirty="0" smtClean="0"/>
              <a:t>Rapid </a:t>
            </a:r>
            <a:r>
              <a:rPr lang="en-US" dirty="0"/>
              <a:t>urbanization in China has led to a surge in private vehicle ownership, exacerbating congestion and environmental pollution.</a:t>
            </a:r>
          </a:p>
          <a:p>
            <a:pPr lvl="0"/>
            <a:r>
              <a:rPr lang="en-US" dirty="0"/>
              <a:t>While urban rail transit is widely considered a solution, its impact on road traffic remains </a:t>
            </a:r>
            <a:r>
              <a:rPr lang="en-US" dirty="0" smtClean="0"/>
              <a:t>questioned.</a:t>
            </a:r>
            <a:endParaRPr lang="en-US" dirty="0"/>
          </a:p>
          <a:p>
            <a:pPr lvl="0"/>
            <a:r>
              <a:rPr lang="en-US" dirty="0"/>
              <a:t>This paper investigates the </a:t>
            </a:r>
            <a:r>
              <a:rPr lang="en-US" b="1" dirty="0"/>
              <a:t>dualistic</a:t>
            </a:r>
            <a:r>
              <a:rPr lang="en-US" dirty="0"/>
              <a:t> nature of metro systems – they can </a:t>
            </a:r>
            <a:r>
              <a:rPr lang="en-US" b="1" dirty="0"/>
              <a:t>reduce vehicle use</a:t>
            </a:r>
            <a:r>
              <a:rPr lang="en-US" dirty="0"/>
              <a:t> through traffic diversion but may also </a:t>
            </a:r>
            <a:r>
              <a:rPr lang="en-US" b="1" dirty="0"/>
              <a:t>stimulate urban growth</a:t>
            </a:r>
            <a:r>
              <a:rPr lang="en-US" dirty="0"/>
              <a:t>, increasing travel demand.</a:t>
            </a:r>
          </a:p>
        </p:txBody>
      </p:sp>
    </p:spTree>
    <p:extLst>
      <p:ext uri="{BB962C8B-B14F-4D97-AF65-F5344CB8AC3E}">
        <p14:creationId xmlns:p14="http://schemas.microsoft.com/office/powerpoint/2010/main" val="32777228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Summary of Key Contributions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/>
              <a:t>Research Gap Addressed:</a:t>
            </a:r>
            <a:endParaRPr lang="en-US" sz="2400" dirty="0"/>
          </a:p>
          <a:p>
            <a:pPr lvl="0"/>
            <a:r>
              <a:rPr lang="en-US" dirty="0"/>
              <a:t>The study fills an important gap in the empirical literature, which often overlooks </a:t>
            </a:r>
            <a:r>
              <a:rPr lang="en-US" b="1" dirty="0"/>
              <a:t>network-specific metro design features</a:t>
            </a:r>
            <a:r>
              <a:rPr lang="en-US" dirty="0"/>
              <a:t> in assessing metro transit’s impact on vehicle use.</a:t>
            </a:r>
            <a:endParaRPr lang="en-US" sz="2400" dirty="0"/>
          </a:p>
          <a:p>
            <a:pPr lvl="0"/>
            <a:r>
              <a:rPr lang="en-US" dirty="0"/>
              <a:t>While previous research has focused on the </a:t>
            </a:r>
            <a:r>
              <a:rPr lang="en-US" b="1" dirty="0"/>
              <a:t>overall effect</a:t>
            </a:r>
            <a:r>
              <a:rPr lang="en-US" dirty="0"/>
              <a:t> of metro expansion, this paper systematically examines </a:t>
            </a:r>
            <a:r>
              <a:rPr lang="en-US" b="1" dirty="0"/>
              <a:t>how specific design elements (connectivity, </a:t>
            </a:r>
            <a:r>
              <a:rPr lang="en-US" b="1" dirty="0" smtClean="0"/>
              <a:t>efficiency, </a:t>
            </a:r>
            <a:r>
              <a:rPr lang="en-US" b="1" dirty="0"/>
              <a:t>accessibility) mediate the road-to-rail transition</a:t>
            </a:r>
            <a:r>
              <a:rPr lang="en-US" dirty="0"/>
              <a:t>.</a:t>
            </a:r>
            <a:endParaRPr lang="en-US" sz="2400" dirty="0"/>
          </a:p>
          <a:p>
            <a:r>
              <a:rPr lang="en-US" b="1" dirty="0"/>
              <a:t>Methodology &amp; Approach:</a:t>
            </a:r>
            <a:endParaRPr lang="en-US" sz="2400" dirty="0"/>
          </a:p>
          <a:p>
            <a:pPr lvl="0"/>
            <a:r>
              <a:rPr lang="en-US" dirty="0"/>
              <a:t>The authors employ a </a:t>
            </a:r>
            <a:r>
              <a:rPr lang="en-US" b="1" dirty="0"/>
              <a:t>Structural Equation Modeling (SEM) approach</a:t>
            </a:r>
            <a:r>
              <a:rPr lang="en-US" dirty="0"/>
              <a:t>, allowing them to:</a:t>
            </a:r>
            <a:endParaRPr lang="en-US" sz="2400" dirty="0"/>
          </a:p>
          <a:p>
            <a:pPr lvl="1"/>
            <a:r>
              <a:rPr lang="en-US" dirty="0"/>
              <a:t>Identify </a:t>
            </a:r>
            <a:r>
              <a:rPr lang="en-US" b="1" dirty="0"/>
              <a:t>direct</a:t>
            </a:r>
            <a:r>
              <a:rPr lang="en-US" dirty="0"/>
              <a:t> and </a:t>
            </a:r>
            <a:r>
              <a:rPr lang="en-US" b="1" dirty="0"/>
              <a:t>indirect</a:t>
            </a:r>
            <a:r>
              <a:rPr lang="en-US" dirty="0"/>
              <a:t> effects of metro development on vehicle kilometers traveled (VKT).</a:t>
            </a:r>
            <a:endParaRPr lang="en-US" sz="2000" dirty="0"/>
          </a:p>
          <a:p>
            <a:pPr lvl="1"/>
            <a:r>
              <a:rPr lang="en-US" dirty="0"/>
              <a:t>Decompose the impact of metro expansions into </a:t>
            </a:r>
            <a:r>
              <a:rPr lang="en-US" b="1" dirty="0"/>
              <a:t>traffic diversion</a:t>
            </a:r>
            <a:r>
              <a:rPr lang="en-US" dirty="0"/>
              <a:t> and </a:t>
            </a:r>
            <a:r>
              <a:rPr lang="en-US" b="1" dirty="0"/>
              <a:t>traffic creation</a:t>
            </a:r>
            <a:r>
              <a:rPr lang="en-US" dirty="0"/>
              <a:t> effects.</a:t>
            </a:r>
            <a:endParaRPr lang="en-US" sz="2000" dirty="0"/>
          </a:p>
          <a:p>
            <a:r>
              <a:rPr lang="en-US" dirty="0" smtClean="0"/>
              <a:t>Policy </a:t>
            </a:r>
            <a:r>
              <a:rPr lang="en-US" dirty="0"/>
              <a:t>Implication: To maximize metro systems' effectiveness in </a:t>
            </a:r>
            <a:r>
              <a:rPr lang="en-US" b="1" dirty="0"/>
              <a:t>reducing vehicle reliance</a:t>
            </a:r>
            <a:r>
              <a:rPr lang="en-US" dirty="0"/>
              <a:t>, careful </a:t>
            </a:r>
            <a:r>
              <a:rPr lang="en-US" b="1" dirty="0"/>
              <a:t>network design</a:t>
            </a:r>
            <a:r>
              <a:rPr lang="en-US" dirty="0"/>
              <a:t> is needed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22219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Strengths of the Paper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200" b="1" dirty="0"/>
              <a:t>Novelty of Approach</a:t>
            </a:r>
            <a:endParaRPr lang="en-US" sz="1200" dirty="0"/>
          </a:p>
          <a:p>
            <a:pPr lvl="0"/>
            <a:r>
              <a:rPr lang="en-US" sz="1200" dirty="0"/>
              <a:t>The paper </a:t>
            </a:r>
            <a:r>
              <a:rPr lang="en-US" sz="1200" b="1" dirty="0"/>
              <a:t>moves beyond binary assessments</a:t>
            </a:r>
            <a:r>
              <a:rPr lang="en-US" sz="1200" dirty="0"/>
              <a:t> of whether metros reduce vehicle use.</a:t>
            </a:r>
          </a:p>
          <a:p>
            <a:pPr lvl="0"/>
            <a:r>
              <a:rPr lang="en-US" sz="1200" dirty="0"/>
              <a:t>It </a:t>
            </a:r>
            <a:r>
              <a:rPr lang="en-US" sz="1200" b="1" dirty="0"/>
              <a:t>identifies the mechanisms</a:t>
            </a:r>
            <a:r>
              <a:rPr lang="en-US" sz="1200" dirty="0"/>
              <a:t> through which network configuration influences transport behavior, allowing for </a:t>
            </a:r>
            <a:r>
              <a:rPr lang="en-US" sz="1200" b="1" dirty="0"/>
              <a:t>policy-relevant insights</a:t>
            </a:r>
            <a:r>
              <a:rPr lang="en-US" sz="1200" dirty="0"/>
              <a:t>.</a:t>
            </a:r>
          </a:p>
          <a:p>
            <a:pPr lvl="0"/>
            <a:r>
              <a:rPr lang="en-US" sz="1200" dirty="0"/>
              <a:t>The use of </a:t>
            </a:r>
            <a:r>
              <a:rPr lang="en-US" sz="1200" b="1" dirty="0"/>
              <a:t>multiple connectivity and accessibility metrics</a:t>
            </a:r>
            <a:r>
              <a:rPr lang="en-US" sz="1200" dirty="0"/>
              <a:t> provides a </a:t>
            </a:r>
            <a:r>
              <a:rPr lang="en-US" sz="1200" b="1" dirty="0"/>
              <a:t>granular</a:t>
            </a:r>
            <a:r>
              <a:rPr lang="en-US" sz="1200" dirty="0"/>
              <a:t> understanding of metro networks' efficiency.</a:t>
            </a:r>
          </a:p>
          <a:p>
            <a:pPr marL="0" indent="0">
              <a:buNone/>
            </a:pPr>
            <a:r>
              <a:rPr lang="en-US" sz="1200" b="1" dirty="0" smtClean="0"/>
              <a:t>Comprehensive </a:t>
            </a:r>
            <a:r>
              <a:rPr lang="en-US" sz="1200" b="1" dirty="0"/>
              <a:t>Data and Robust Methodology</a:t>
            </a:r>
            <a:endParaRPr lang="en-US" sz="1200" dirty="0"/>
          </a:p>
          <a:p>
            <a:pPr lvl="0"/>
            <a:r>
              <a:rPr lang="en-US" sz="1200" dirty="0"/>
              <a:t>The study analyzes </a:t>
            </a:r>
            <a:r>
              <a:rPr lang="en-US" sz="1200" b="1" dirty="0"/>
              <a:t>112 Chinese cities</a:t>
            </a:r>
            <a:r>
              <a:rPr lang="en-US" sz="1200" dirty="0"/>
              <a:t>, ensuring a </a:t>
            </a:r>
            <a:r>
              <a:rPr lang="en-US" sz="1200" b="1" dirty="0"/>
              <a:t>broad geographical scope</a:t>
            </a:r>
            <a:r>
              <a:rPr lang="en-US" sz="1200" dirty="0"/>
              <a:t>.</a:t>
            </a:r>
          </a:p>
          <a:p>
            <a:pPr lvl="0"/>
            <a:r>
              <a:rPr lang="en-US" sz="1200" dirty="0"/>
              <a:t>The </a:t>
            </a:r>
            <a:r>
              <a:rPr lang="en-US" sz="1200" b="1" dirty="0"/>
              <a:t>SEM approach</a:t>
            </a:r>
            <a:r>
              <a:rPr lang="en-US" sz="1200" dirty="0"/>
              <a:t> is particularly well-suited to </a:t>
            </a:r>
            <a:r>
              <a:rPr lang="en-US" sz="1200" b="1" dirty="0"/>
              <a:t>capturing complex causal relationships</a:t>
            </a:r>
            <a:r>
              <a:rPr lang="en-US" sz="1200" dirty="0"/>
              <a:t>.</a:t>
            </a:r>
          </a:p>
          <a:p>
            <a:pPr lvl="0"/>
            <a:r>
              <a:rPr lang="en-US" sz="1200" b="1" dirty="0" err="1"/>
              <a:t>Multicollinearity</a:t>
            </a:r>
            <a:r>
              <a:rPr lang="en-US" sz="1200" b="1" dirty="0"/>
              <a:t> concerns are addressed</a:t>
            </a:r>
            <a:r>
              <a:rPr lang="en-US" sz="1200" dirty="0"/>
              <a:t>, ensuring reliable estimates.</a:t>
            </a:r>
          </a:p>
          <a:p>
            <a:pPr lvl="0"/>
            <a:r>
              <a:rPr lang="en-US" sz="1200" dirty="0"/>
              <a:t>The paper’s comparison of </a:t>
            </a:r>
            <a:r>
              <a:rPr lang="en-US" sz="1200" b="1" dirty="0"/>
              <a:t>China’s first-tier cities vs. lower-tier cities</a:t>
            </a:r>
            <a:r>
              <a:rPr lang="en-US" sz="1200" dirty="0"/>
              <a:t> provides </a:t>
            </a:r>
            <a:r>
              <a:rPr lang="en-US" sz="1200" b="1" dirty="0"/>
              <a:t>additional depth</a:t>
            </a:r>
            <a:r>
              <a:rPr lang="en-US" sz="1200" dirty="0"/>
              <a:t>.</a:t>
            </a:r>
          </a:p>
          <a:p>
            <a:pPr marL="0" indent="0">
              <a:buNone/>
            </a:pPr>
            <a:r>
              <a:rPr lang="en-US" sz="1200" b="1" dirty="0" smtClean="0"/>
              <a:t>Policy </a:t>
            </a:r>
            <a:r>
              <a:rPr lang="en-US" sz="1200" b="1" dirty="0"/>
              <a:t>Relevance</a:t>
            </a:r>
            <a:endParaRPr lang="en-US" sz="1200" dirty="0"/>
          </a:p>
          <a:p>
            <a:pPr lvl="0"/>
            <a:r>
              <a:rPr lang="en-US" sz="1200" dirty="0"/>
              <a:t>The findings provide a </a:t>
            </a:r>
            <a:r>
              <a:rPr lang="en-US" sz="1200" b="1" dirty="0"/>
              <a:t>strong empirical basis for continued investment</a:t>
            </a:r>
            <a:r>
              <a:rPr lang="en-US" sz="1200" dirty="0"/>
              <a:t> in </a:t>
            </a:r>
            <a:r>
              <a:rPr lang="en-US" sz="1200" b="1" dirty="0"/>
              <a:t>well-designed</a:t>
            </a:r>
            <a:r>
              <a:rPr lang="en-US" sz="1200" dirty="0"/>
              <a:t> metro networks.</a:t>
            </a:r>
          </a:p>
          <a:p>
            <a:pPr lvl="0"/>
            <a:r>
              <a:rPr lang="en-US" sz="1200" dirty="0"/>
              <a:t>Highlights </a:t>
            </a:r>
            <a:r>
              <a:rPr lang="en-US" sz="1200" b="1" dirty="0"/>
              <a:t>the need for strategic metro planning</a:t>
            </a:r>
            <a:r>
              <a:rPr lang="en-US" sz="1200" dirty="0"/>
              <a:t> to balance </a:t>
            </a:r>
            <a:r>
              <a:rPr lang="en-US" sz="1200" b="1" dirty="0"/>
              <a:t>traffic diversion and induced demand</a:t>
            </a:r>
            <a:r>
              <a:rPr lang="en-US" sz="1200" dirty="0"/>
              <a:t>.</a:t>
            </a:r>
          </a:p>
          <a:p>
            <a:pPr lvl="0"/>
            <a:r>
              <a:rPr lang="en-US" sz="1200" dirty="0"/>
              <a:t>Encourages planners to </a:t>
            </a:r>
            <a:r>
              <a:rPr lang="en-US" sz="1200" b="1" dirty="0"/>
              <a:t>focus on station placement, inter-station distance, and connectivity</a:t>
            </a:r>
            <a:r>
              <a:rPr lang="en-US" sz="1200" dirty="0"/>
              <a:t> rather than just expansion.</a:t>
            </a:r>
          </a:p>
        </p:txBody>
      </p:sp>
    </p:spTree>
    <p:extLst>
      <p:ext uri="{BB962C8B-B14F-4D97-AF65-F5344CB8AC3E}">
        <p14:creationId xmlns:p14="http://schemas.microsoft.com/office/powerpoint/2010/main" val="20221646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Future Research Directions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smtClean="0"/>
              <a:t>Longitudinal </a:t>
            </a:r>
            <a:r>
              <a:rPr lang="en-US" b="1" dirty="0"/>
              <a:t>Analysis</a:t>
            </a:r>
            <a:endParaRPr lang="en-US" dirty="0"/>
          </a:p>
          <a:p>
            <a:pPr lvl="0"/>
            <a:r>
              <a:rPr lang="en-US" dirty="0"/>
              <a:t>Future studies c</a:t>
            </a:r>
            <a:r>
              <a:rPr lang="en-US" dirty="0" smtClean="0"/>
              <a:t>ould </a:t>
            </a:r>
            <a:r>
              <a:rPr lang="en-US" dirty="0"/>
              <a:t>use </a:t>
            </a:r>
            <a:r>
              <a:rPr lang="en-US" b="1" dirty="0"/>
              <a:t>time-series data</a:t>
            </a:r>
            <a:r>
              <a:rPr lang="en-US" dirty="0"/>
              <a:t> to analyze </a:t>
            </a:r>
            <a:r>
              <a:rPr lang="en-US" b="1" dirty="0"/>
              <a:t>how metro expansions affect traffic over different phases of development</a:t>
            </a:r>
            <a:r>
              <a:rPr lang="en-US" dirty="0"/>
              <a:t>.</a:t>
            </a:r>
          </a:p>
          <a:p>
            <a:pPr lvl="0"/>
            <a:r>
              <a:rPr lang="en-US" dirty="0"/>
              <a:t>Examining cities </a:t>
            </a:r>
            <a:r>
              <a:rPr lang="en-US" b="1" dirty="0"/>
              <a:t>before and after metro expansions</a:t>
            </a:r>
            <a:r>
              <a:rPr lang="en-US" dirty="0"/>
              <a:t> would provide </a:t>
            </a:r>
            <a:r>
              <a:rPr lang="en-US" b="1" dirty="0"/>
              <a:t>causal insights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b="1" dirty="0" smtClean="0"/>
              <a:t>Cross-Country </a:t>
            </a:r>
            <a:r>
              <a:rPr lang="en-US" b="1" dirty="0"/>
              <a:t>Comparisons</a:t>
            </a:r>
            <a:endParaRPr lang="en-US" dirty="0"/>
          </a:p>
          <a:p>
            <a:pPr lvl="0"/>
            <a:r>
              <a:rPr lang="en-US" dirty="0"/>
              <a:t>Extending the analysis to </a:t>
            </a:r>
            <a:r>
              <a:rPr lang="en-US" b="1" dirty="0"/>
              <a:t>other global cities</a:t>
            </a:r>
            <a:r>
              <a:rPr lang="en-US" dirty="0"/>
              <a:t> would strengthen </a:t>
            </a:r>
            <a:r>
              <a:rPr lang="en-US" b="1" dirty="0"/>
              <a:t>external validity</a:t>
            </a:r>
            <a:r>
              <a:rPr lang="en-US" dirty="0"/>
              <a:t>.</a:t>
            </a:r>
          </a:p>
          <a:p>
            <a:pPr lvl="0"/>
            <a:r>
              <a:rPr lang="en-US" dirty="0"/>
              <a:t>Compare </a:t>
            </a:r>
            <a:r>
              <a:rPr lang="en-US" b="1" dirty="0"/>
              <a:t>metro-induced traffic changes in China, Europe, and North America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b="1" dirty="0" smtClean="0"/>
              <a:t>Integration </a:t>
            </a:r>
            <a:r>
              <a:rPr lang="en-US" b="1" dirty="0"/>
              <a:t>with Land-Use Planning</a:t>
            </a:r>
            <a:endParaRPr lang="en-US" dirty="0"/>
          </a:p>
          <a:p>
            <a:pPr lvl="0"/>
            <a:r>
              <a:rPr lang="en-US" dirty="0"/>
              <a:t>Future research </a:t>
            </a:r>
            <a:r>
              <a:rPr lang="en-US" dirty="0" smtClean="0"/>
              <a:t>could </a:t>
            </a:r>
            <a:r>
              <a:rPr lang="en-US" dirty="0"/>
              <a:t>explore how </a:t>
            </a:r>
            <a:r>
              <a:rPr lang="en-US" b="1" dirty="0"/>
              <a:t>zoning regulations, transit-oriented development (TOD), and green urban planning</a:t>
            </a:r>
            <a:r>
              <a:rPr lang="en-US" dirty="0"/>
              <a:t> interact with metro effectiveness.</a:t>
            </a:r>
          </a:p>
        </p:txBody>
      </p:sp>
    </p:spTree>
    <p:extLst>
      <p:ext uri="{BB962C8B-B14F-4D97-AF65-F5344CB8AC3E}">
        <p14:creationId xmlns:p14="http://schemas.microsoft.com/office/powerpoint/2010/main" val="12080674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Concluding Remarks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dirty="0"/>
              <a:t>The study provides </a:t>
            </a:r>
            <a:r>
              <a:rPr lang="en-US" b="1" dirty="0"/>
              <a:t>strong empirical support</a:t>
            </a:r>
            <a:r>
              <a:rPr lang="en-US" dirty="0"/>
              <a:t> for the idea that </a:t>
            </a:r>
            <a:r>
              <a:rPr lang="en-US" b="1" dirty="0"/>
              <a:t>metro networks reduce vehicle use</a:t>
            </a:r>
            <a:r>
              <a:rPr lang="en-US" dirty="0"/>
              <a:t>.</a:t>
            </a:r>
            <a:endParaRPr lang="en-US" sz="2400" dirty="0"/>
          </a:p>
          <a:p>
            <a:pPr lvl="0"/>
            <a:r>
              <a:rPr lang="en-US" b="1" dirty="0"/>
              <a:t>Network design features are critical mediators</a:t>
            </a:r>
            <a:r>
              <a:rPr lang="en-US" dirty="0"/>
              <a:t> – metro expansions alone are </a:t>
            </a:r>
            <a:r>
              <a:rPr lang="en-US" b="1" dirty="0"/>
              <a:t>not enough</a:t>
            </a:r>
            <a:r>
              <a:rPr lang="en-US" dirty="0"/>
              <a:t> to curb road congestion.</a:t>
            </a:r>
            <a:endParaRPr lang="en-US" sz="2400" dirty="0"/>
          </a:p>
          <a:p>
            <a:pPr lvl="0"/>
            <a:r>
              <a:rPr lang="en-US" b="1" dirty="0"/>
              <a:t>Policymakers should focus on</a:t>
            </a:r>
            <a:r>
              <a:rPr lang="en-US" dirty="0"/>
              <a:t>:</a:t>
            </a:r>
            <a:endParaRPr lang="en-US" sz="2400" dirty="0"/>
          </a:p>
          <a:p>
            <a:pPr lvl="1"/>
            <a:r>
              <a:rPr lang="en-US" b="1" dirty="0"/>
              <a:t>Enhancing connectivity</a:t>
            </a:r>
            <a:r>
              <a:rPr lang="en-US" dirty="0"/>
              <a:t> between stations.</a:t>
            </a:r>
            <a:endParaRPr lang="en-US" sz="2000" dirty="0"/>
          </a:p>
          <a:p>
            <a:pPr lvl="1"/>
            <a:r>
              <a:rPr lang="en-US" b="1" dirty="0"/>
              <a:t>Optimizing inter-station distances</a:t>
            </a:r>
            <a:r>
              <a:rPr lang="en-US" dirty="0"/>
              <a:t> to balance coverage and efficiency.</a:t>
            </a:r>
            <a:endParaRPr lang="en-US" sz="2000" dirty="0"/>
          </a:p>
          <a:p>
            <a:pPr lvl="1"/>
            <a:r>
              <a:rPr lang="en-US" b="1" dirty="0"/>
              <a:t>Ensuring high accessibility</a:t>
            </a:r>
            <a:r>
              <a:rPr lang="en-US" dirty="0"/>
              <a:t> to maximize ridership potential.</a:t>
            </a:r>
            <a:endParaRPr lang="en-US" sz="2000" dirty="0"/>
          </a:p>
          <a:p>
            <a:pPr lvl="0"/>
            <a:r>
              <a:rPr lang="en-US" dirty="0"/>
              <a:t>The study also warns that </a:t>
            </a:r>
            <a:r>
              <a:rPr lang="en-US" b="1" dirty="0"/>
              <a:t>urban expansion linked to metro development</a:t>
            </a:r>
            <a:r>
              <a:rPr lang="en-US" dirty="0"/>
              <a:t> can lead to </a:t>
            </a:r>
            <a:r>
              <a:rPr lang="en-US" b="1" dirty="0"/>
              <a:t>additional road traffic</a:t>
            </a:r>
            <a:r>
              <a:rPr lang="en-US" dirty="0"/>
              <a:t>, requiring </a:t>
            </a:r>
            <a:r>
              <a:rPr lang="en-US" b="1" dirty="0"/>
              <a:t>complementary policies</a:t>
            </a:r>
            <a:r>
              <a:rPr lang="en-US" dirty="0" smtClean="0"/>
              <a:t>.</a:t>
            </a:r>
          </a:p>
          <a:p>
            <a:pPr marL="0" lvl="0" indent="0" algn="ctr">
              <a:buNone/>
            </a:pPr>
            <a:r>
              <a:rPr lang="en-US" i="1" dirty="0"/>
              <a:t>This paper is a valuable contribution to urban transport literature. While the results are context-specific, the methodological approach and key insights provide a solid foundation for policymakers worldwide to design more effective and sustainable metro networks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0713482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33</TotalTime>
  <Words>622</Words>
  <Application>Microsoft Office PowerPoint</Application>
  <PresentationFormat>Widescreen</PresentationFormat>
  <Paragraphs>52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-apple-system</vt:lpstr>
      <vt:lpstr>Calibri</vt:lpstr>
      <vt:lpstr>Calibri Light</vt:lpstr>
      <vt:lpstr>Retrospect</vt:lpstr>
      <vt:lpstr>Discussion on 'Metro Development, Network Configuration and Vehicle Use in China'</vt:lpstr>
      <vt:lpstr>Introduction</vt:lpstr>
      <vt:lpstr>Summary of Key Contributions</vt:lpstr>
      <vt:lpstr>Strengths of the Paper</vt:lpstr>
      <vt:lpstr>Future Research Directions</vt:lpstr>
      <vt:lpstr>Concluding Remarks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Discussion on 'Metro Development, Network Configuration and Vehicle Use in China'</dc:title>
  <dc:creator>Ivana</dc:creator>
  <cp:lastModifiedBy>Ivana</cp:lastModifiedBy>
  <cp:revision>7</cp:revision>
  <dcterms:created xsi:type="dcterms:W3CDTF">2025-02-12T18:18:44Z</dcterms:created>
  <dcterms:modified xsi:type="dcterms:W3CDTF">2025-02-13T16:47:40Z</dcterms:modified>
</cp:coreProperties>
</file>