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81" r:id="rId3"/>
    <p:sldId id="282" r:id="rId4"/>
    <p:sldId id="283" r:id="rId5"/>
    <p:sldId id="284" r:id="rId6"/>
    <p:sldId id="270" r:id="rId7"/>
    <p:sldId id="258" r:id="rId8"/>
    <p:sldId id="259" r:id="rId9"/>
    <p:sldId id="271" r:id="rId10"/>
    <p:sldId id="272" r:id="rId11"/>
    <p:sldId id="273" r:id="rId12"/>
    <p:sldId id="262" r:id="rId13"/>
    <p:sldId id="267" r:id="rId14"/>
    <p:sldId id="261" r:id="rId15"/>
    <p:sldId id="263" r:id="rId16"/>
    <p:sldId id="286" r:id="rId17"/>
    <p:sldId id="288" r:id="rId18"/>
    <p:sldId id="274" r:id="rId19"/>
    <p:sldId id="276" r:id="rId20"/>
    <p:sldId id="278" r:id="rId21"/>
    <p:sldId id="279" r:id="rId22"/>
    <p:sldId id="287" r:id="rId23"/>
    <p:sldId id="260" r:id="rId2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6"/>
    <p:restoredTop sz="73877" autoAdjust="0"/>
  </p:normalViewPr>
  <p:slideViewPr>
    <p:cSldViewPr snapToGrid="0">
      <p:cViewPr varScale="1">
        <p:scale>
          <a:sx n="74" d="100"/>
          <a:sy n="74" d="100"/>
        </p:scale>
        <p:origin x="10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7B355-73AA-5448-9450-A992ACCA8E99}" type="datetimeFigureOut">
              <a:rPr lang="en-TR" smtClean="0"/>
              <a:t>11/14/24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84A61-4D0B-B44A-BB83-ACA5C807EB1F}" type="slidenum">
              <a:rPr lang="en-TR" smtClean="0"/>
              <a:t>‹#›</a:t>
            </a:fld>
            <a:endParaRPr lang="en-TR"/>
          </a:p>
        </p:txBody>
      </p:sp>
    </p:spTree>
    <p:extLst>
      <p:ext uri="{BB962C8B-B14F-4D97-AF65-F5344CB8AC3E}">
        <p14:creationId xmlns:p14="http://schemas.microsoft.com/office/powerpoint/2010/main" val="62415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rial" panose="020B0604020202020204" pitchFamily="34" charset="0"/>
              </a:rPr>
              <a:t>Östh</a:t>
            </a:r>
            <a:r>
              <a:rPr lang="en-US" b="0" i="0" dirty="0">
                <a:solidFill>
                  <a:srgbClr val="222222"/>
                </a:solidFill>
                <a:effectLst/>
                <a:latin typeface="Arial" panose="020B0604020202020204" pitchFamily="34" charset="0"/>
              </a:rPr>
              <a:t>, J., </a:t>
            </a:r>
            <a:r>
              <a:rPr lang="en-US" b="0" i="0" dirty="0" err="1">
                <a:solidFill>
                  <a:srgbClr val="222222"/>
                </a:solidFill>
                <a:effectLst/>
                <a:latin typeface="Arial" panose="020B0604020202020204" pitchFamily="34" charset="0"/>
              </a:rPr>
              <a:t>Lyhagen</a:t>
            </a:r>
            <a:r>
              <a:rPr lang="en-US" b="0" i="0" dirty="0">
                <a:solidFill>
                  <a:srgbClr val="222222"/>
                </a:solidFill>
                <a:effectLst/>
                <a:latin typeface="Arial" panose="020B0604020202020204" pitchFamily="34" charset="0"/>
              </a:rPr>
              <a:t>, J., &amp; Reggiani, A. (2016). A new way of determining distance decay parameters in spatial interaction models with application to job accessibility analysis in Sweden. </a:t>
            </a:r>
            <a:r>
              <a:rPr lang="en-US" b="0" i="1" dirty="0">
                <a:solidFill>
                  <a:srgbClr val="222222"/>
                </a:solidFill>
                <a:effectLst/>
                <a:latin typeface="Arial" panose="020B0604020202020204" pitchFamily="34" charset="0"/>
              </a:rPr>
              <a:t>European Journal of Transport and Infrastructure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16</a:t>
            </a:r>
            <a:r>
              <a:rPr lang="en-US" b="0" i="0" dirty="0">
                <a:solidFill>
                  <a:srgbClr val="222222"/>
                </a:solidFill>
                <a:effectLst/>
                <a:latin typeface="Arial" panose="020B0604020202020204" pitchFamily="34" charset="0"/>
              </a:rPr>
              <a:t>(2), 344-363.</a:t>
            </a:r>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12</a:t>
            </a:fld>
            <a:endParaRPr lang="en-TR"/>
          </a:p>
        </p:txBody>
      </p:sp>
    </p:spTree>
    <p:extLst>
      <p:ext uri="{BB962C8B-B14F-4D97-AF65-F5344CB8AC3E}">
        <p14:creationId xmlns:p14="http://schemas.microsoft.com/office/powerpoint/2010/main" val="318310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13</a:t>
            </a:fld>
            <a:endParaRPr lang="en-TR"/>
          </a:p>
        </p:txBody>
      </p:sp>
    </p:spTree>
    <p:extLst>
      <p:ext uri="{BB962C8B-B14F-4D97-AF65-F5344CB8AC3E}">
        <p14:creationId xmlns:p14="http://schemas.microsoft.com/office/powerpoint/2010/main" val="31104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presents the Pearson correlation between predicted values from the three models and spatial interaction, defined by lognormal, negative exponential, and inverse distance weights. Significant and moderate correlations are observed, with higher correlations for the lognormal specification, as suggested by the literature. Additionally, the findings indicate a positive and significant correlation between spatial connectivity and population resilience in Balkan cities.</a:t>
            </a:r>
            <a:endParaRPr lang="en-TR" dirty="0"/>
          </a:p>
        </p:txBody>
      </p:sp>
      <p:sp>
        <p:nvSpPr>
          <p:cNvPr id="4" name="Slide Number Placeholder 3"/>
          <p:cNvSpPr>
            <a:spLocks noGrp="1"/>
          </p:cNvSpPr>
          <p:nvPr>
            <p:ph type="sldNum" sz="quarter" idx="5"/>
          </p:nvPr>
        </p:nvSpPr>
        <p:spPr/>
        <p:txBody>
          <a:bodyPr/>
          <a:lstStyle/>
          <a:p>
            <a:fld id="{54E84A61-4D0B-B44A-BB83-ACA5C807EB1F}" type="slidenum">
              <a:rPr lang="en-TR" smtClean="0"/>
              <a:t>18</a:t>
            </a:fld>
            <a:endParaRPr lang="en-TR"/>
          </a:p>
        </p:txBody>
      </p:sp>
    </p:spTree>
    <p:extLst>
      <p:ext uri="{BB962C8B-B14F-4D97-AF65-F5344CB8AC3E}">
        <p14:creationId xmlns:p14="http://schemas.microsoft.com/office/powerpoint/2010/main" val="379449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84A61-4D0B-B44A-BB83-ACA5C807EB1F}" type="slidenum">
              <a:rPr lang="en-TR" smtClean="0"/>
              <a:t>20</a:t>
            </a:fld>
            <a:endParaRPr lang="en-TR"/>
          </a:p>
        </p:txBody>
      </p:sp>
    </p:spTree>
    <p:extLst>
      <p:ext uri="{BB962C8B-B14F-4D97-AF65-F5344CB8AC3E}">
        <p14:creationId xmlns:p14="http://schemas.microsoft.com/office/powerpoint/2010/main" val="84138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8D66-B4D1-467B-4D6A-9C359726A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5993E7A2-15F3-E703-4DD3-7574A97CA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16225F42-9EE4-534F-1D3F-D2CAA3E52CFA}"/>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2150A037-87BD-585A-2052-6366D8DAF88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932D985-6CE1-6EE9-2897-A2C058BEEFCC}"/>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5577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5032-BBFD-E59F-BF04-D4CD97B2FA82}"/>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25AC1E2-FBF9-C6F8-2118-FABD2567A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0A741A2B-FF5F-3BD2-1B7B-A177A8A7F120}"/>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49524D8A-432C-B490-EC67-1329F2B1522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D2D1882-2BC8-240E-3B60-81069F7EB9EB}"/>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16602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BF388-820D-9739-30A6-0A6165A50F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A85A50-C5F8-4E23-A720-149FD31C1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046CEDE-1478-7AC1-5BA9-D65C14F9830C}"/>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612F1EB9-8CCF-702D-178B-86332C912E4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55318C3-C30D-4929-AD65-1831C5F3742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413189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a:t>
            </a:fld>
            <a:endParaRPr/>
          </a:p>
        </p:txBody>
      </p:sp>
      <p:sp>
        <p:nvSpPr>
          <p:cNvPr id="4" name="PlaceHolder 3"/>
          <p:cNvSpPr>
            <a:spLocks noGrp="1"/>
          </p:cNvSpPr>
          <p:nvPr>
            <p:ph type="dt" idx="3"/>
          </p:nvPr>
        </p:nvSpPr>
        <p:spPr/>
        <p:txBody>
          <a:bodyPr/>
          <a:lstStyle/>
          <a:p>
            <a:endParaRPr/>
          </a:p>
        </p:txBody>
      </p:sp>
    </p:spTree>
    <p:extLst>
      <p:ext uri="{BB962C8B-B14F-4D97-AF65-F5344CB8AC3E}">
        <p14:creationId xmlns:p14="http://schemas.microsoft.com/office/powerpoint/2010/main" val="426987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109755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a:t>
            </a:fld>
            <a:endParaRPr/>
          </a:p>
        </p:txBody>
      </p:sp>
      <p:sp>
        <p:nvSpPr>
          <p:cNvPr id="6" name="PlaceHolder 5"/>
          <p:cNvSpPr>
            <a:spLocks noGrp="1"/>
          </p:cNvSpPr>
          <p:nvPr>
            <p:ph type="dt" idx="3"/>
          </p:nvPr>
        </p:nvSpPr>
        <p:spPr/>
        <p:txBody>
          <a:bodyPr/>
          <a:lstStyle/>
          <a:p>
            <a:endParaRPr/>
          </a:p>
        </p:txBody>
      </p:sp>
    </p:spTree>
    <p:extLst>
      <p:ext uri="{BB962C8B-B14F-4D97-AF65-F5344CB8AC3E}">
        <p14:creationId xmlns:p14="http://schemas.microsoft.com/office/powerpoint/2010/main" val="390886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a:t>
            </a:fld>
            <a:endParaRPr/>
          </a:p>
        </p:txBody>
      </p:sp>
      <p:sp>
        <p:nvSpPr>
          <p:cNvPr id="7" name="PlaceHolder 6"/>
          <p:cNvSpPr>
            <a:spLocks noGrp="1"/>
          </p:cNvSpPr>
          <p:nvPr>
            <p:ph type="dt" idx="3"/>
          </p:nvPr>
        </p:nvSpPr>
        <p:spPr/>
        <p:txBody>
          <a:bodyPr/>
          <a:lstStyle/>
          <a:p>
            <a:endParaRPr/>
          </a:p>
        </p:txBody>
      </p:sp>
    </p:spTree>
    <p:extLst>
      <p:ext uri="{BB962C8B-B14F-4D97-AF65-F5344CB8AC3E}">
        <p14:creationId xmlns:p14="http://schemas.microsoft.com/office/powerpoint/2010/main" val="258715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a:t>
            </a:fld>
            <a:endParaRPr/>
          </a:p>
        </p:txBody>
      </p:sp>
      <p:sp>
        <p:nvSpPr>
          <p:cNvPr id="5" name="PlaceHolder 4"/>
          <p:cNvSpPr>
            <a:spLocks noGrp="1"/>
          </p:cNvSpPr>
          <p:nvPr>
            <p:ph type="dt" idx="3"/>
          </p:nvPr>
        </p:nvSpPr>
        <p:spPr/>
        <p:txBody>
          <a:bodyPr/>
          <a:lstStyle/>
          <a:p>
            <a:endParaRPr/>
          </a:p>
        </p:txBody>
      </p:sp>
    </p:spTree>
    <p:extLst>
      <p:ext uri="{BB962C8B-B14F-4D97-AF65-F5344CB8AC3E}">
        <p14:creationId xmlns:p14="http://schemas.microsoft.com/office/powerpoint/2010/main" val="44671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a:t>
            </a:fld>
            <a:endParaRPr/>
          </a:p>
        </p:txBody>
      </p:sp>
      <p:sp>
        <p:nvSpPr>
          <p:cNvPr id="5" name="PlaceHolder 4"/>
          <p:cNvSpPr>
            <a:spLocks noGrp="1"/>
          </p:cNvSpPr>
          <p:nvPr>
            <p:ph type="dt" idx="3"/>
          </p:nvPr>
        </p:nvSpPr>
        <p:spPr/>
        <p:txBody>
          <a:bodyPr/>
          <a:lstStyle/>
          <a:p>
            <a:endParaRPr/>
          </a:p>
        </p:txBody>
      </p:sp>
    </p:spTree>
    <p:extLst>
      <p:ext uri="{BB962C8B-B14F-4D97-AF65-F5344CB8AC3E}">
        <p14:creationId xmlns:p14="http://schemas.microsoft.com/office/powerpoint/2010/main" val="353660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2369229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4292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F682-9310-681F-2FDB-8CEB383AB9E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E63B64D-5B0D-E5C8-62A0-2CD209B9D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ADFF98-A3EB-A9FA-0AC6-B5D38A05A590}"/>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EE76AD23-CE1A-772C-B334-1C344638CC7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6FD15E2-CDF2-4EDA-8491-297028E42E88}"/>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37114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a:t>
            </a:fld>
            <a:endParaRPr/>
          </a:p>
        </p:txBody>
      </p:sp>
      <p:sp>
        <p:nvSpPr>
          <p:cNvPr id="8" name="PlaceHolder 7"/>
          <p:cNvSpPr>
            <a:spLocks noGrp="1"/>
          </p:cNvSpPr>
          <p:nvPr>
            <p:ph type="dt" idx="3"/>
          </p:nvPr>
        </p:nvSpPr>
        <p:spPr/>
        <p:txBody>
          <a:bodyPr/>
          <a:lstStyle/>
          <a:p>
            <a:endParaRPr/>
          </a:p>
        </p:txBody>
      </p:sp>
    </p:spTree>
    <p:extLst>
      <p:ext uri="{BB962C8B-B14F-4D97-AF65-F5344CB8AC3E}">
        <p14:creationId xmlns:p14="http://schemas.microsoft.com/office/powerpoint/2010/main" val="409646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a:t>
            </a:fld>
            <a:endParaRPr/>
          </a:p>
        </p:txBody>
      </p:sp>
      <p:sp>
        <p:nvSpPr>
          <p:cNvPr id="7" name="PlaceHolder 6"/>
          <p:cNvSpPr>
            <a:spLocks noGrp="1"/>
          </p:cNvSpPr>
          <p:nvPr>
            <p:ph type="dt" idx="3"/>
          </p:nvPr>
        </p:nvSpPr>
        <p:spPr/>
        <p:txBody>
          <a:bodyPr/>
          <a:lstStyle/>
          <a:p>
            <a:endParaRPr/>
          </a:p>
        </p:txBody>
      </p:sp>
    </p:spTree>
    <p:extLst>
      <p:ext uri="{BB962C8B-B14F-4D97-AF65-F5344CB8AC3E}">
        <p14:creationId xmlns:p14="http://schemas.microsoft.com/office/powerpoint/2010/main" val="182023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a:t>
            </a:fld>
            <a:endParaRPr/>
          </a:p>
        </p:txBody>
      </p:sp>
      <p:sp>
        <p:nvSpPr>
          <p:cNvPr id="9" name="PlaceHolder 8"/>
          <p:cNvSpPr>
            <a:spLocks noGrp="1"/>
          </p:cNvSpPr>
          <p:nvPr>
            <p:ph type="dt" idx="3"/>
          </p:nvPr>
        </p:nvSpPr>
        <p:spPr/>
        <p:txBody>
          <a:bodyPr/>
          <a:lstStyle/>
          <a:p>
            <a:endParaRPr/>
          </a:p>
        </p:txBody>
      </p:sp>
    </p:spTree>
    <p:extLst>
      <p:ext uri="{BB962C8B-B14F-4D97-AF65-F5344CB8AC3E}">
        <p14:creationId xmlns:p14="http://schemas.microsoft.com/office/powerpoint/2010/main" val="350921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a:t>
            </a:fld>
            <a:endParaRPr/>
          </a:p>
        </p:txBody>
      </p:sp>
      <p:sp>
        <p:nvSpPr>
          <p:cNvPr id="11" name="PlaceHolder 10"/>
          <p:cNvSpPr>
            <a:spLocks noGrp="1"/>
          </p:cNvSpPr>
          <p:nvPr>
            <p:ph type="dt" idx="3"/>
          </p:nvPr>
        </p:nvSpPr>
        <p:spPr/>
        <p:txBody>
          <a:bodyPr/>
          <a:lstStyle/>
          <a:p>
            <a:endParaRPr/>
          </a:p>
        </p:txBody>
      </p:sp>
    </p:spTree>
    <p:extLst>
      <p:ext uri="{BB962C8B-B14F-4D97-AF65-F5344CB8AC3E}">
        <p14:creationId xmlns:p14="http://schemas.microsoft.com/office/powerpoint/2010/main" val="113756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EC5F-FB09-9205-0919-82ACB3939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298559F6-3457-7C7E-355F-5C280400F6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98BD1-A2DC-CF79-5B94-30765163F90B}"/>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2D44EC67-72E2-B1B2-862A-70A6FFE1C0B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69D2B04-D8BF-5D5C-2097-AF068AA5DF1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21318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6978-0090-006E-3AD8-A011B5BCBD65}"/>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98AA840-56D4-59B2-9D5A-3D2C492B1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5A31899-4966-F75F-6D89-35BC9C2FB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42C8903-B5FB-03AC-8FBF-C600774F196B}"/>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6" name="Footer Placeholder 5">
            <a:extLst>
              <a:ext uri="{FF2B5EF4-FFF2-40B4-BE49-F238E27FC236}">
                <a16:creationId xmlns:a16="http://schemas.microsoft.com/office/drawing/2014/main" id="{A513FD7D-FC7F-DECB-D7DB-39DA7E8719F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3F4341FC-1DBD-EFB4-A22D-00B8DA7067F0}"/>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42334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33B1-531A-BA27-D7A5-C1F8E16BD13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667D3DCE-CFC6-ABFD-C2E2-09B7230E0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3E5F5-1080-2115-DCBC-DAB7013FB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DB2343FC-B4BC-FFFB-87C8-BD3586208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EC26D-39F5-2DB5-B709-D51A9DAF5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A36870E3-2BDD-D78C-E5E6-E5402D4A722E}"/>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8" name="Footer Placeholder 7">
            <a:extLst>
              <a:ext uri="{FF2B5EF4-FFF2-40B4-BE49-F238E27FC236}">
                <a16:creationId xmlns:a16="http://schemas.microsoft.com/office/drawing/2014/main" id="{33D837DC-15BA-EFEB-8645-6CAE2B223EE9}"/>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EAC5DB2B-F245-15B6-6C54-AE81637B2466}"/>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264015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0DCC-2FEE-15AB-30F9-15EB4FAE9861}"/>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988847-7D12-83D0-9AB8-37007EEEE7B3}"/>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4" name="Footer Placeholder 3">
            <a:extLst>
              <a:ext uri="{FF2B5EF4-FFF2-40B4-BE49-F238E27FC236}">
                <a16:creationId xmlns:a16="http://schemas.microsoft.com/office/drawing/2014/main" id="{59102349-28D9-1F81-89E5-D27179B25144}"/>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099492D6-85C2-7E04-B088-5770E1649644}"/>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130776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2EA23-58D3-84DB-F1B5-C3DC7169844D}"/>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3" name="Footer Placeholder 2">
            <a:extLst>
              <a:ext uri="{FF2B5EF4-FFF2-40B4-BE49-F238E27FC236}">
                <a16:creationId xmlns:a16="http://schemas.microsoft.com/office/drawing/2014/main" id="{217502A0-4AB9-9D99-4634-32C228FD8382}"/>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C9397E7-237D-83B1-3D3B-12EB849C0C3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76505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F905-F88B-9DBB-917C-73F633356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DC956ED-35D5-A7B7-39B5-2DF767541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65917CBE-4AA7-D3F1-6383-A3C994E3C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7535E9-360C-5AC5-917C-C6C6C8B9D813}"/>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6" name="Footer Placeholder 5">
            <a:extLst>
              <a:ext uri="{FF2B5EF4-FFF2-40B4-BE49-F238E27FC236}">
                <a16:creationId xmlns:a16="http://schemas.microsoft.com/office/drawing/2014/main" id="{6E8F1922-C761-A464-FA5E-AB71FB0B45BC}"/>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BB8294B-681D-E8BA-5334-33F948187B51}"/>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11828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F3E-87D4-E66C-4ACE-5EF52CE0E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CCB0AE9-03D3-ACA8-3D06-4B950AB62C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9532FBDE-36BD-28FA-0A71-FB90D2AA1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6D45F-98B2-1878-7415-1E54D24DA237}"/>
              </a:ext>
            </a:extLst>
          </p:cNvPr>
          <p:cNvSpPr>
            <a:spLocks noGrp="1"/>
          </p:cNvSpPr>
          <p:nvPr>
            <p:ph type="dt" sz="half" idx="10"/>
          </p:nvPr>
        </p:nvSpPr>
        <p:spPr/>
        <p:txBody>
          <a:bodyPr/>
          <a:lstStyle/>
          <a:p>
            <a:fld id="{18CDA529-7D03-9645-9DB6-11F0C11B86C0}" type="datetimeFigureOut">
              <a:rPr lang="en-TR" smtClean="0"/>
              <a:t>11/14/24</a:t>
            </a:fld>
            <a:endParaRPr lang="en-TR"/>
          </a:p>
        </p:txBody>
      </p:sp>
      <p:sp>
        <p:nvSpPr>
          <p:cNvPr id="6" name="Footer Placeholder 5">
            <a:extLst>
              <a:ext uri="{FF2B5EF4-FFF2-40B4-BE49-F238E27FC236}">
                <a16:creationId xmlns:a16="http://schemas.microsoft.com/office/drawing/2014/main" id="{9DF4C4AE-B969-942A-F27D-66E501766C7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122ACA57-3B85-DEBF-896E-E5EFFC67069F}"/>
              </a:ext>
            </a:extLst>
          </p:cNvPr>
          <p:cNvSpPr>
            <a:spLocks noGrp="1"/>
          </p:cNvSpPr>
          <p:nvPr>
            <p:ph type="sldNum" sz="quarter" idx="12"/>
          </p:nvPr>
        </p:nvSpPr>
        <p:spPr/>
        <p:txBody>
          <a:bodyPr/>
          <a:lstStyle/>
          <a:p>
            <a:fld id="{1B5FD7AD-4C8A-304F-92BC-82E8E347F302}" type="slidenum">
              <a:rPr lang="en-TR" smtClean="0"/>
              <a:t>‹#›</a:t>
            </a:fld>
            <a:endParaRPr lang="en-TR"/>
          </a:p>
        </p:txBody>
      </p:sp>
    </p:spTree>
    <p:extLst>
      <p:ext uri="{BB962C8B-B14F-4D97-AF65-F5344CB8AC3E}">
        <p14:creationId xmlns:p14="http://schemas.microsoft.com/office/powerpoint/2010/main" val="388697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6DBB7-4B5F-C30E-A7F2-F3D48F257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E8F4959E-0327-C291-1AC6-B503632D4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E8665E3-FF14-5ED6-D1B7-250EE99BB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CDA529-7D03-9645-9DB6-11F0C11B86C0}" type="datetimeFigureOut">
              <a:rPr lang="en-TR" smtClean="0"/>
              <a:t>11/14/24</a:t>
            </a:fld>
            <a:endParaRPr lang="en-TR"/>
          </a:p>
        </p:txBody>
      </p:sp>
      <p:sp>
        <p:nvSpPr>
          <p:cNvPr id="5" name="Footer Placeholder 4">
            <a:extLst>
              <a:ext uri="{FF2B5EF4-FFF2-40B4-BE49-F238E27FC236}">
                <a16:creationId xmlns:a16="http://schemas.microsoft.com/office/drawing/2014/main" id="{52EB469E-BA29-D5F9-29DC-F2AB20C71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TR"/>
          </a:p>
        </p:txBody>
      </p:sp>
      <p:sp>
        <p:nvSpPr>
          <p:cNvPr id="6" name="Slide Number Placeholder 5">
            <a:extLst>
              <a:ext uri="{FF2B5EF4-FFF2-40B4-BE49-F238E27FC236}">
                <a16:creationId xmlns:a16="http://schemas.microsoft.com/office/drawing/2014/main" id="{6196D8F3-707B-6ADB-10EA-C478681CD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5FD7AD-4C8A-304F-92BC-82E8E347F302}" type="slidenum">
              <a:rPr lang="en-TR" smtClean="0"/>
              <a:t>‹#›</a:t>
            </a:fld>
            <a:endParaRPr lang="en-TR"/>
          </a:p>
        </p:txBody>
      </p:sp>
    </p:spTree>
    <p:extLst>
      <p:ext uri="{BB962C8B-B14F-4D97-AF65-F5344CB8AC3E}">
        <p14:creationId xmlns:p14="http://schemas.microsoft.com/office/powerpoint/2010/main" val="310863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extLst>
      <p:ext uri="{BB962C8B-B14F-4D97-AF65-F5344CB8AC3E}">
        <p14:creationId xmlns:p14="http://schemas.microsoft.com/office/powerpoint/2010/main" val="3278394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 y="51759"/>
            <a:ext cx="12192000" cy="6858000"/>
          </a:xfrm>
          <a:prstGeom prst="rect">
            <a:avLst/>
          </a:prstGeom>
        </p:spPr>
      </p:pic>
      <p:sp>
        <p:nvSpPr>
          <p:cNvPr id="5" name="TextBox 4">
            <a:extLst>
              <a:ext uri="{FF2B5EF4-FFF2-40B4-BE49-F238E27FC236}">
                <a16:creationId xmlns:a16="http://schemas.microsoft.com/office/drawing/2014/main" id="{39A2D5CE-B51B-9248-8A59-188CC1FB694F}"/>
              </a:ext>
            </a:extLst>
          </p:cNvPr>
          <p:cNvSpPr txBox="1"/>
          <p:nvPr/>
        </p:nvSpPr>
        <p:spPr>
          <a:xfrm>
            <a:off x="212035" y="252042"/>
            <a:ext cx="11781182" cy="830997"/>
          </a:xfrm>
          <a:prstGeom prst="rect">
            <a:avLst/>
          </a:prstGeom>
          <a:noFill/>
        </p:spPr>
        <p:txBody>
          <a:bodyPr wrap="square" rtlCol="0">
            <a:spAutoFit/>
          </a:bodyPr>
          <a:lstStyle/>
          <a:p>
            <a:pPr algn="ctr"/>
            <a:r>
              <a:rPr lang="en-GB" sz="2400" dirty="0">
                <a:solidFill>
                  <a:schemeClr val="bg1"/>
                </a:solidFill>
              </a:rPr>
              <a:t>North American Regional Science Council (NARSC) conference</a:t>
            </a:r>
          </a:p>
          <a:p>
            <a:pPr algn="ctr"/>
            <a:r>
              <a:rPr lang="en-GB" sz="2400" dirty="0">
                <a:solidFill>
                  <a:schemeClr val="bg1"/>
                </a:solidFill>
              </a:rPr>
              <a:t>November 12-16, 2024, in New Orleans, Louisiana, USA</a:t>
            </a:r>
          </a:p>
        </p:txBody>
      </p:sp>
      <p:sp>
        <p:nvSpPr>
          <p:cNvPr id="7" name="Rectangle 6">
            <a:extLst>
              <a:ext uri="{FF2B5EF4-FFF2-40B4-BE49-F238E27FC236}">
                <a16:creationId xmlns:a16="http://schemas.microsoft.com/office/drawing/2014/main" id="{01CA5F9F-30D5-3B41-850A-15B18954B42C}"/>
              </a:ext>
            </a:extLst>
          </p:cNvPr>
          <p:cNvSpPr/>
          <p:nvPr/>
        </p:nvSpPr>
        <p:spPr>
          <a:xfrm>
            <a:off x="-661" y="3008069"/>
            <a:ext cx="12191999" cy="1969770"/>
          </a:xfrm>
          <a:prstGeom prst="rect">
            <a:avLst/>
          </a:prstGeom>
        </p:spPr>
        <p:txBody>
          <a:bodyPr wrap="square">
            <a:spAutoFit/>
          </a:bodyPr>
          <a:lstStyle/>
          <a:p>
            <a:pPr algn="ctr"/>
            <a:r>
              <a:rPr lang="en-GB" sz="1700" dirty="0">
                <a:solidFill>
                  <a:schemeClr val="bg1"/>
                </a:solidFill>
                <a:latin typeface="+mj-lt"/>
                <a:ea typeface="Calibri" panose="020F0502020204030204" pitchFamily="34" charset="0"/>
                <a:cs typeface="Arial" panose="020B0604020202020204" pitchFamily="34" charset="0"/>
              </a:rPr>
              <a:t>Jelena J. Stanković, University of </a:t>
            </a:r>
            <a:r>
              <a:rPr lang="en-GB" dirty="0" err="1">
                <a:solidFill>
                  <a:schemeClr val="bg1"/>
                </a:solidFill>
                <a:latin typeface="+mj-lt"/>
                <a:ea typeface="Calibri" panose="020F0502020204030204" pitchFamily="34" charset="0"/>
                <a:cs typeface="Arial" panose="020B0604020202020204" pitchFamily="34" charset="0"/>
              </a:rPr>
              <a:t>Niš</a:t>
            </a:r>
            <a:r>
              <a:rPr lang="en-GB" sz="1700" dirty="0">
                <a:solidFill>
                  <a:schemeClr val="bg1"/>
                </a:solidFill>
                <a:latin typeface="+mj-lt"/>
                <a:ea typeface="Calibri" panose="020F0502020204030204" pitchFamily="34" charset="0"/>
                <a:cs typeface="Arial" panose="020B0604020202020204" pitchFamily="34" charset="0"/>
              </a:rPr>
              <a:t>, Faculty of Economics, Serbia</a:t>
            </a:r>
          </a:p>
          <a:p>
            <a:pPr algn="ctr"/>
            <a:r>
              <a:rPr lang="en-GB" sz="1700" dirty="0">
                <a:solidFill>
                  <a:schemeClr val="bg1"/>
                </a:solidFill>
                <a:latin typeface="+mj-lt"/>
                <a:ea typeface="Calibri" panose="020F0502020204030204" pitchFamily="34" charset="0"/>
                <a:cs typeface="Arial" panose="020B0604020202020204" pitchFamily="34" charset="0"/>
              </a:rPr>
              <a:t>Aura </a:t>
            </a:r>
            <a:r>
              <a:rPr lang="en-GB" sz="1700" dirty="0" err="1">
                <a:solidFill>
                  <a:schemeClr val="bg1"/>
                </a:solidFill>
                <a:latin typeface="+mj-lt"/>
                <a:ea typeface="Calibri" panose="020F0502020204030204" pitchFamily="34" charset="0"/>
                <a:cs typeface="Arial" panose="020B0604020202020204" pitchFamily="34" charset="0"/>
              </a:rPr>
              <a:t>Reggiani</a:t>
            </a:r>
            <a:r>
              <a:rPr lang="en-GB" sz="1700" dirty="0">
                <a:solidFill>
                  <a:schemeClr val="bg1"/>
                </a:solidFill>
                <a:latin typeface="+mj-lt"/>
                <a:ea typeface="Calibri" panose="020F0502020204030204" pitchFamily="34" charset="0"/>
                <a:cs typeface="Arial" panose="020B0604020202020204" pitchFamily="34" charset="0"/>
              </a:rPr>
              <a:t>, University of Bologna, Italy</a:t>
            </a:r>
          </a:p>
          <a:p>
            <a:pPr algn="ctr"/>
            <a:r>
              <a:rPr lang="en-GB" sz="1700" dirty="0">
                <a:solidFill>
                  <a:schemeClr val="bg1"/>
                </a:solidFill>
                <a:latin typeface="+mj-lt"/>
                <a:ea typeface="Calibri" panose="020F0502020204030204" pitchFamily="34" charset="0"/>
                <a:cs typeface="Arial" panose="020B0604020202020204" pitchFamily="34" charset="0"/>
              </a:rPr>
              <a:t>John </a:t>
            </a:r>
            <a:r>
              <a:rPr lang="en-GB" sz="1700" dirty="0" err="1">
                <a:solidFill>
                  <a:schemeClr val="bg1"/>
                </a:solidFill>
                <a:latin typeface="+mj-lt"/>
                <a:ea typeface="Calibri" panose="020F0502020204030204" pitchFamily="34" charset="0"/>
                <a:cs typeface="Arial" panose="020B0604020202020204" pitchFamily="34" charset="0"/>
              </a:rPr>
              <a:t>Osth</a:t>
            </a:r>
            <a:r>
              <a:rPr lang="en-GB" sz="1700" dirty="0">
                <a:solidFill>
                  <a:schemeClr val="bg1"/>
                </a:solidFill>
                <a:latin typeface="+mj-lt"/>
                <a:ea typeface="Calibri" panose="020F0502020204030204" pitchFamily="34" charset="0"/>
                <a:cs typeface="Arial" panose="020B0604020202020204" pitchFamily="34" charset="0"/>
              </a:rPr>
              <a:t>, Oslo Metropolitan University, Norway</a:t>
            </a:r>
          </a:p>
          <a:p>
            <a:pPr algn="ctr"/>
            <a:r>
              <a:rPr lang="en-GB" sz="1700" dirty="0" err="1">
                <a:solidFill>
                  <a:schemeClr val="bg1"/>
                </a:solidFill>
                <a:latin typeface="+mj-lt"/>
                <a:ea typeface="Calibri" panose="020F0502020204030204" pitchFamily="34" charset="0"/>
                <a:cs typeface="Arial" panose="020B0604020202020204" pitchFamily="34" charset="0"/>
              </a:rPr>
              <a:t>Umut</a:t>
            </a:r>
            <a:r>
              <a:rPr lang="en-GB" sz="1700" dirty="0">
                <a:solidFill>
                  <a:schemeClr val="bg1"/>
                </a:solidFill>
                <a:latin typeface="+mj-lt"/>
                <a:ea typeface="Calibri" panose="020F0502020204030204" pitchFamily="34" charset="0"/>
                <a:cs typeface="Arial" panose="020B0604020202020204" pitchFamily="34" charset="0"/>
              </a:rPr>
              <a:t> Turk, Abdullah </a:t>
            </a:r>
            <a:r>
              <a:rPr lang="en-GB" sz="1700" dirty="0" err="1">
                <a:solidFill>
                  <a:schemeClr val="bg1"/>
                </a:solidFill>
                <a:latin typeface="+mj-lt"/>
                <a:ea typeface="Calibri" panose="020F0502020204030204" pitchFamily="34" charset="0"/>
                <a:cs typeface="Arial" panose="020B0604020202020204" pitchFamily="34" charset="0"/>
              </a:rPr>
              <a:t>Gül</a:t>
            </a:r>
            <a:r>
              <a:rPr lang="en-GB" sz="1700" dirty="0">
                <a:solidFill>
                  <a:schemeClr val="bg1"/>
                </a:solidFill>
                <a:latin typeface="+mj-lt"/>
                <a:ea typeface="Calibri" panose="020F0502020204030204" pitchFamily="34" charset="0"/>
                <a:cs typeface="Arial" panose="020B0604020202020204" pitchFamily="34" charset="0"/>
              </a:rPr>
              <a:t> University, Turkey</a:t>
            </a:r>
          </a:p>
          <a:p>
            <a:pPr algn="ctr"/>
            <a:r>
              <a:rPr lang="en-GB" sz="1700" dirty="0" err="1">
                <a:solidFill>
                  <a:schemeClr val="bg1"/>
                </a:solidFill>
                <a:latin typeface="+mj-lt"/>
                <a:ea typeface="Calibri" panose="020F0502020204030204" pitchFamily="34" charset="0"/>
                <a:cs typeface="Arial" panose="020B0604020202020204" pitchFamily="34" charset="0"/>
              </a:rPr>
              <a:t>Marija</a:t>
            </a:r>
            <a:r>
              <a:rPr lang="en-GB" sz="1700" dirty="0">
                <a:solidFill>
                  <a:schemeClr val="bg1"/>
                </a:solidFill>
                <a:latin typeface="+mj-lt"/>
                <a:ea typeface="Calibri" panose="020F0502020204030204" pitchFamily="34" charset="0"/>
                <a:cs typeface="Arial" panose="020B0604020202020204" pitchFamily="34" charset="0"/>
              </a:rPr>
              <a:t> </a:t>
            </a:r>
            <a:r>
              <a:rPr lang="en-GB" sz="1700" dirty="0" err="1">
                <a:solidFill>
                  <a:schemeClr val="bg1"/>
                </a:solidFill>
                <a:latin typeface="+mj-lt"/>
                <a:ea typeface="Calibri" panose="020F0502020204030204" pitchFamily="34" charset="0"/>
                <a:cs typeface="Arial" panose="020B0604020202020204" pitchFamily="34" charset="0"/>
              </a:rPr>
              <a:t>Džunić</a:t>
            </a:r>
            <a:r>
              <a:rPr lang="en-GB" sz="1700" dirty="0">
                <a:solidFill>
                  <a:schemeClr val="bg1"/>
                </a:solidFill>
                <a:latin typeface="+mj-lt"/>
                <a:ea typeface="Calibri" panose="020F0502020204030204" pitchFamily="34" charset="0"/>
                <a:cs typeface="Arial" panose="020B0604020202020204" pitchFamily="34" charset="0"/>
              </a:rPr>
              <a:t>, </a:t>
            </a:r>
            <a:r>
              <a:rPr lang="en-GB" sz="1700" dirty="0">
                <a:solidFill>
                  <a:schemeClr val="bg1"/>
                </a:solidFill>
                <a:ea typeface="Calibri" panose="020F0502020204030204" pitchFamily="34" charset="0"/>
                <a:cs typeface="Arial" panose="020B0604020202020204" pitchFamily="34" charset="0"/>
              </a:rPr>
              <a:t>University of </a:t>
            </a:r>
            <a:r>
              <a:rPr lang="en-GB" dirty="0" err="1">
                <a:solidFill>
                  <a:schemeClr val="bg1"/>
                </a:solidFill>
                <a:ea typeface="Calibri" panose="020F0502020204030204" pitchFamily="34" charset="0"/>
                <a:cs typeface="Arial" panose="020B0604020202020204" pitchFamily="34" charset="0"/>
              </a:rPr>
              <a:t>Niš</a:t>
            </a:r>
            <a:r>
              <a:rPr lang="en-GB" sz="1700" dirty="0">
                <a:solidFill>
                  <a:schemeClr val="bg1"/>
                </a:solidFill>
                <a:ea typeface="Calibri" panose="020F0502020204030204" pitchFamily="34" charset="0"/>
                <a:cs typeface="Arial" panose="020B0604020202020204" pitchFamily="34" charset="0"/>
              </a:rPr>
              <a:t>, Faculty of Economics, Serbia</a:t>
            </a:r>
            <a:endParaRPr lang="en-GB" sz="1700" dirty="0">
              <a:solidFill>
                <a:schemeClr val="bg1"/>
              </a:solidFill>
              <a:latin typeface="+mj-lt"/>
              <a:ea typeface="Calibri" panose="020F0502020204030204" pitchFamily="34" charset="0"/>
              <a:cs typeface="Arial" panose="020B0604020202020204" pitchFamily="34" charset="0"/>
            </a:endParaRPr>
          </a:p>
          <a:p>
            <a:pPr algn="ctr"/>
            <a:r>
              <a:rPr lang="en-GB" sz="1700" dirty="0">
                <a:solidFill>
                  <a:schemeClr val="bg1"/>
                </a:solidFill>
                <a:latin typeface="+mj-lt"/>
                <a:ea typeface="Calibri" panose="020F0502020204030204" pitchFamily="34" charset="0"/>
                <a:cs typeface="Arial" panose="020B0604020202020204" pitchFamily="34" charset="0"/>
              </a:rPr>
              <a:t>Ivana </a:t>
            </a:r>
            <a:r>
              <a:rPr lang="en-GB" sz="1700" dirty="0" err="1">
                <a:solidFill>
                  <a:schemeClr val="bg1"/>
                </a:solidFill>
                <a:latin typeface="+mj-lt"/>
                <a:ea typeface="Calibri" panose="020F0502020204030204" pitchFamily="34" charset="0"/>
                <a:cs typeface="Arial" panose="020B0604020202020204" pitchFamily="34" charset="0"/>
              </a:rPr>
              <a:t>Marjanovič</a:t>
            </a:r>
            <a:r>
              <a:rPr lang="en-GB" sz="1700" dirty="0">
                <a:solidFill>
                  <a:schemeClr val="bg1"/>
                </a:solidFill>
                <a:latin typeface="+mj-lt"/>
                <a:ea typeface="Calibri" panose="020F0502020204030204" pitchFamily="34" charset="0"/>
                <a:cs typeface="Arial" panose="020B0604020202020204" pitchFamily="34" charset="0"/>
              </a:rPr>
              <a:t>, </a:t>
            </a:r>
            <a:r>
              <a:rPr lang="en-GB" sz="1700" dirty="0">
                <a:solidFill>
                  <a:schemeClr val="bg1"/>
                </a:solidFill>
                <a:ea typeface="Calibri" panose="020F0502020204030204" pitchFamily="34" charset="0"/>
                <a:cs typeface="Arial" panose="020B0604020202020204" pitchFamily="34" charset="0"/>
              </a:rPr>
              <a:t>University of </a:t>
            </a:r>
            <a:r>
              <a:rPr lang="en-GB" dirty="0" err="1">
                <a:solidFill>
                  <a:schemeClr val="bg1"/>
                </a:solidFill>
                <a:ea typeface="Calibri" panose="020F0502020204030204" pitchFamily="34" charset="0"/>
                <a:cs typeface="Arial" panose="020B0604020202020204" pitchFamily="34" charset="0"/>
              </a:rPr>
              <a:t>Niš</a:t>
            </a:r>
            <a:r>
              <a:rPr lang="en-GB" sz="1700" dirty="0">
                <a:solidFill>
                  <a:schemeClr val="bg1"/>
                </a:solidFill>
                <a:ea typeface="Calibri" panose="020F0502020204030204" pitchFamily="34" charset="0"/>
                <a:cs typeface="Arial" panose="020B0604020202020204" pitchFamily="34" charset="0"/>
              </a:rPr>
              <a:t>, Faculty of Economics, Serbia</a:t>
            </a:r>
          </a:p>
          <a:p>
            <a:pPr algn="ctr"/>
            <a:r>
              <a:rPr lang="en-GB" sz="1700" dirty="0">
                <a:solidFill>
                  <a:schemeClr val="bg1"/>
                </a:solidFill>
                <a:latin typeface="+mj-lt"/>
                <a:ea typeface="Calibri" panose="020F0502020204030204" pitchFamily="34" charset="0"/>
                <a:cs typeface="Arial" panose="020B0604020202020204" pitchFamily="34" charset="0"/>
              </a:rPr>
              <a:t>Marina </a:t>
            </a:r>
            <a:r>
              <a:rPr lang="en-GB" sz="1700" dirty="0" err="1">
                <a:solidFill>
                  <a:schemeClr val="bg1"/>
                </a:solidFill>
                <a:latin typeface="+mj-lt"/>
                <a:ea typeface="Calibri" panose="020F0502020204030204" pitchFamily="34" charset="0"/>
                <a:cs typeface="Arial" panose="020B0604020202020204" pitchFamily="34" charset="0"/>
              </a:rPr>
              <a:t>Stanojević</a:t>
            </a:r>
            <a:r>
              <a:rPr lang="en-GB" sz="1700" dirty="0">
                <a:solidFill>
                  <a:schemeClr val="bg1"/>
                </a:solidFill>
                <a:latin typeface="+mj-lt"/>
                <a:ea typeface="Calibri" panose="020F0502020204030204" pitchFamily="34" charset="0"/>
                <a:cs typeface="Arial" panose="020B0604020202020204" pitchFamily="34" charset="0"/>
              </a:rPr>
              <a:t>, </a:t>
            </a:r>
            <a:r>
              <a:rPr lang="en-GB" sz="1700" dirty="0">
                <a:solidFill>
                  <a:schemeClr val="bg1"/>
                </a:solidFill>
                <a:ea typeface="Calibri" panose="020F0502020204030204" pitchFamily="34" charset="0"/>
                <a:cs typeface="Arial" panose="020B0604020202020204" pitchFamily="34" charset="0"/>
              </a:rPr>
              <a:t>University of </a:t>
            </a:r>
            <a:r>
              <a:rPr lang="en-GB" dirty="0" err="1">
                <a:solidFill>
                  <a:schemeClr val="bg1"/>
                </a:solidFill>
                <a:ea typeface="Calibri" panose="020F0502020204030204" pitchFamily="34" charset="0"/>
                <a:cs typeface="Arial" panose="020B0604020202020204" pitchFamily="34" charset="0"/>
              </a:rPr>
              <a:t>Niš</a:t>
            </a:r>
            <a:r>
              <a:rPr lang="en-GB" sz="1700" dirty="0">
                <a:solidFill>
                  <a:schemeClr val="bg1"/>
                </a:solidFill>
                <a:ea typeface="Calibri" panose="020F0502020204030204" pitchFamily="34" charset="0"/>
                <a:cs typeface="Arial" panose="020B0604020202020204" pitchFamily="34" charset="0"/>
              </a:rPr>
              <a:t>, Faculty of Economics, Serbia</a:t>
            </a:r>
            <a:endParaRPr lang="en-GB" sz="1700" dirty="0">
              <a:solidFill>
                <a:schemeClr val="bg1"/>
              </a:solidFill>
              <a:latin typeface="+mj-lt"/>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F6E0E6D-AFDC-6C44-891E-D380268BA794}"/>
              </a:ext>
            </a:extLst>
          </p:cNvPr>
          <p:cNvSpPr/>
          <p:nvPr/>
        </p:nvSpPr>
        <p:spPr>
          <a:xfrm>
            <a:off x="204749" y="1460202"/>
            <a:ext cx="11781181" cy="1380378"/>
          </a:xfrm>
          <a:prstGeom prst="rect">
            <a:avLst/>
          </a:prstGeom>
          <a:ln cmpd="dbl">
            <a:solidFill>
              <a:schemeClr val="accent1">
                <a:lumMod val="50000"/>
              </a:schemeClr>
            </a:solidFill>
          </a:ln>
        </p:spPr>
        <p:txBody>
          <a:bodyPr wrap="square">
            <a:spAutoFit/>
          </a:bodyPr>
          <a:lstStyle/>
          <a:p>
            <a:pPr algn="ctr">
              <a:lnSpc>
                <a:spcPct val="107000"/>
              </a:lnSpc>
              <a:spcAft>
                <a:spcPts val="800"/>
              </a:spcAft>
            </a:pPr>
            <a:r>
              <a:rPr lang="en-GB" sz="4000" b="1" dirty="0">
                <a:solidFill>
                  <a:srgbClr val="63C8C7"/>
                </a:solidFill>
                <a:latin typeface="+mj-lt"/>
                <a:ea typeface="Calibri" panose="020F0502020204030204" pitchFamily="34" charset="0"/>
                <a:cs typeface="Arial" panose="020B0604020202020204" pitchFamily="34" charset="0"/>
              </a:rPr>
              <a:t>Resilience and network connectivity </a:t>
            </a:r>
            <a:br>
              <a:rPr lang="en-GB" sz="4000" b="1" dirty="0">
                <a:solidFill>
                  <a:srgbClr val="63C8C7"/>
                </a:solidFill>
                <a:latin typeface="+mj-lt"/>
                <a:ea typeface="Calibri" panose="020F0502020204030204" pitchFamily="34" charset="0"/>
                <a:cs typeface="Arial" panose="020B0604020202020204" pitchFamily="34" charset="0"/>
              </a:rPr>
            </a:br>
            <a:r>
              <a:rPr lang="en-GB" sz="4000" b="1" dirty="0">
                <a:solidFill>
                  <a:srgbClr val="63C8C7"/>
                </a:solidFill>
                <a:latin typeface="+mj-lt"/>
                <a:ea typeface="Calibri" panose="020F0502020204030204" pitchFamily="34" charset="0"/>
                <a:cs typeface="Arial" panose="020B0604020202020204" pitchFamily="34" charset="0"/>
              </a:rPr>
              <a:t>in the Balkans</a:t>
            </a:r>
            <a:endParaRPr lang="en-US" sz="4000" b="1" dirty="0">
              <a:solidFill>
                <a:srgbClr val="63C8C7"/>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051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a:xfrm>
            <a:off x="533400" y="449261"/>
            <a:ext cx="10820400" cy="1325563"/>
          </a:xfrm>
        </p:spPr>
        <p:txBody>
          <a:bodyPr/>
          <a:lstStyle/>
          <a:p>
            <a:r>
              <a:rPr lang="en-GB" dirty="0">
                <a:solidFill>
                  <a:schemeClr val="tx2">
                    <a:lumMod val="75000"/>
                    <a:lumOff val="25000"/>
                  </a:schemeClr>
                </a:solidFill>
                <a:latin typeface="Avenir Next" panose="020B0503020202020204" pitchFamily="34" charset="0"/>
              </a:rPr>
              <a:t>Dataset part 2 gravity between pairs (OD)</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a:xfrm>
            <a:off x="6172200" y="1774824"/>
            <a:ext cx="5181600" cy="4351338"/>
          </a:xfrm>
        </p:spPr>
        <p:txBody>
          <a:bodyPr>
            <a:normAutofit fontScale="92500" lnSpcReduction="10000"/>
          </a:bodyPr>
          <a:lstStyle/>
          <a:p>
            <a:r>
              <a:rPr lang="en-GB" b="1" dirty="0">
                <a:latin typeface="Avenir Next" panose="020B0503020202020204" pitchFamily="34" charset="0"/>
              </a:rPr>
              <a:t>Inverse distance</a:t>
            </a:r>
          </a:p>
          <a:p>
            <a:pPr marL="457200" lvl="1" indent="0">
              <a:buNone/>
            </a:pPr>
            <a:r>
              <a:rPr lang="en-GB" dirty="0">
                <a:latin typeface="Avenir Next" panose="020B0503020202020204" pitchFamily="34" charset="0"/>
              </a:rPr>
              <a:t>Opportunity in D is estimated as:</a:t>
            </a:r>
          </a:p>
          <a:p>
            <a:pPr lvl="1"/>
            <a:r>
              <a:rPr lang="en-GB" dirty="0">
                <a:latin typeface="Avenir Next" panose="020B0503020202020204" pitchFamily="34" charset="0"/>
              </a:rPr>
              <a:t>Latest </a:t>
            </a:r>
            <a:r>
              <a:rPr lang="en-GB" dirty="0" err="1">
                <a:latin typeface="Avenir Next" panose="020B0503020202020204" pitchFamily="34" charset="0"/>
              </a:rPr>
              <a:t>Pop</a:t>
            </a:r>
            <a:r>
              <a:rPr lang="en-GB" baseline="-25000" dirty="0" err="1">
                <a:latin typeface="Avenir Next" panose="020B0503020202020204" pitchFamily="34" charset="0"/>
              </a:rPr>
              <a:t>j</a:t>
            </a:r>
            <a:r>
              <a:rPr lang="en-GB" dirty="0">
                <a:latin typeface="Avenir Next" panose="020B0503020202020204" pitchFamily="34" charset="0"/>
              </a:rPr>
              <a:t> * 1/ (</a:t>
            </a:r>
            <a:r>
              <a:rPr lang="en-GB" dirty="0" err="1">
                <a:latin typeface="Avenir Next" panose="020B0503020202020204" pitchFamily="34" charset="0"/>
              </a:rPr>
              <a:t>d</a:t>
            </a:r>
            <a:r>
              <a:rPr lang="en-GB" baseline="-25000" dirty="0" err="1">
                <a:latin typeface="Avenir Next" panose="020B0503020202020204" pitchFamily="34" charset="0"/>
              </a:rPr>
              <a:t>ij</a:t>
            </a:r>
            <a:r>
              <a:rPr lang="en-GB" dirty="0">
                <a:latin typeface="Avenir Next" panose="020B0503020202020204" pitchFamily="34" charset="0"/>
              </a:rPr>
              <a:t>) </a:t>
            </a:r>
          </a:p>
          <a:p>
            <a:pPr lvl="1"/>
            <a:r>
              <a:rPr lang="en-GB" dirty="0">
                <a:latin typeface="Avenir Next" panose="020B0503020202020204" pitchFamily="34" charset="0"/>
              </a:rPr>
              <a:t>Function common in Geo computation but not in networks</a:t>
            </a:r>
          </a:p>
          <a:p>
            <a:pPr lvl="1"/>
            <a:endParaRPr lang="en-GB" dirty="0">
              <a:latin typeface="Avenir Next" panose="020B0503020202020204" pitchFamily="34" charset="0"/>
            </a:endParaRPr>
          </a:p>
          <a:p>
            <a:r>
              <a:rPr lang="en-GB" dirty="0">
                <a:latin typeface="Avenir Next" panose="020B0503020202020204" pitchFamily="34" charset="0"/>
              </a:rPr>
              <a:t>The beta value specification is based on the assumption that a median mobility distance can be approximated</a:t>
            </a:r>
          </a:p>
          <a:p>
            <a:pPr lvl="1"/>
            <a:r>
              <a:rPr lang="en-GB" dirty="0">
                <a:latin typeface="Avenir Next" panose="020B0503020202020204" pitchFamily="34" charset="0"/>
              </a:rPr>
              <a:t>We suggest 50000m as median</a:t>
            </a:r>
          </a:p>
          <a:p>
            <a:pPr lvl="1"/>
            <a:r>
              <a:rPr lang="en-GB" dirty="0">
                <a:latin typeface="Avenir Next" panose="020B0503020202020204" pitchFamily="34" charset="0"/>
              </a:rPr>
              <a:t>Calculation of beta</a:t>
            </a:r>
            <a:r>
              <a:rPr lang="en-GB" b="1" dirty="0">
                <a:latin typeface="Avenir Next" panose="020B0503020202020204" pitchFamily="34" charset="0"/>
              </a:rPr>
              <a:t> –</a:t>
            </a:r>
            <a:r>
              <a:rPr lang="en-GB" dirty="0">
                <a:latin typeface="Avenir Next" panose="020B0503020202020204" pitchFamily="34" charset="0"/>
              </a:rPr>
              <a:t> (see Östh et al. 2014, 2016)</a:t>
            </a:r>
          </a:p>
          <a:p>
            <a:pPr lvl="1"/>
            <a:endParaRPr lang="en-GB" dirty="0">
              <a:latin typeface="Avenir Next" panose="020B0503020202020204" pitchFamily="34" charset="0"/>
            </a:endParaRPr>
          </a:p>
          <a:p>
            <a:pPr marL="457200" lvl="1" indent="0">
              <a:buNone/>
            </a:pPr>
            <a:endParaRPr lang="en-GB" dirty="0">
              <a:latin typeface="Avenir Next" panose="020B0503020202020204" pitchFamily="34" charset="0"/>
            </a:endParaRPr>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a:xfrm>
            <a:off x="524929" y="1825625"/>
            <a:ext cx="5181600" cy="4351338"/>
          </a:xfrm>
        </p:spPr>
        <p:txBody>
          <a:bodyPr>
            <a:normAutofit fontScale="92500" lnSpcReduction="10000"/>
          </a:bodyPr>
          <a:lstStyle/>
          <a:p>
            <a:r>
              <a:rPr lang="en-GB" b="1" dirty="0">
                <a:latin typeface="Avenir Next" panose="020B0503020202020204" pitchFamily="34" charset="0"/>
              </a:rPr>
              <a:t>Negative exponential </a:t>
            </a:r>
          </a:p>
          <a:p>
            <a:pPr marL="457200" lvl="1" indent="0">
              <a:buNone/>
            </a:pPr>
            <a:r>
              <a:rPr lang="en-GB" dirty="0">
                <a:latin typeface="Avenir Next" panose="020B0503020202020204" pitchFamily="34" charset="0"/>
              </a:rPr>
              <a:t>Opportunity in D is estimated as:</a:t>
            </a:r>
          </a:p>
          <a:p>
            <a:pPr lvl="1"/>
            <a:r>
              <a:rPr lang="en-GB" dirty="0">
                <a:latin typeface="Avenir Next" panose="020B0503020202020204" pitchFamily="34" charset="0"/>
              </a:rPr>
              <a:t>Latest </a:t>
            </a:r>
            <a:r>
              <a:rPr lang="en-GB" dirty="0" err="1">
                <a:latin typeface="Avenir Next" panose="020B0503020202020204" pitchFamily="34" charset="0"/>
              </a:rPr>
              <a:t>Pop</a:t>
            </a:r>
            <a:r>
              <a:rPr lang="en-GB" baseline="-25000" dirty="0" err="1">
                <a:latin typeface="Avenir Next" panose="020B0503020202020204" pitchFamily="34" charset="0"/>
              </a:rPr>
              <a:t>j</a:t>
            </a:r>
            <a:r>
              <a:rPr lang="en-GB" dirty="0">
                <a:latin typeface="Avenir Next" panose="020B0503020202020204" pitchFamily="34" charset="0"/>
              </a:rPr>
              <a:t> * exp(</a:t>
            </a:r>
            <a:r>
              <a:rPr lang="en-GB" dirty="0" err="1">
                <a:latin typeface="Avenir Next" panose="020B0503020202020204" pitchFamily="34" charset="0"/>
              </a:rPr>
              <a:t>d</a:t>
            </a:r>
            <a:r>
              <a:rPr lang="en-GB" baseline="-25000" dirty="0" err="1">
                <a:latin typeface="Avenir Next" panose="020B0503020202020204" pitchFamily="34" charset="0"/>
              </a:rPr>
              <a:t>ij</a:t>
            </a:r>
            <a:r>
              <a:rPr lang="en-GB" dirty="0">
                <a:latin typeface="Avenir Next" panose="020B0503020202020204" pitchFamily="34" charset="0"/>
              </a:rPr>
              <a:t>*-β)</a:t>
            </a:r>
          </a:p>
          <a:p>
            <a:pPr lvl="1"/>
            <a:r>
              <a:rPr lang="en-GB" dirty="0">
                <a:latin typeface="Avenir Next" panose="020B0503020202020204" pitchFamily="34" charset="0"/>
              </a:rPr>
              <a:t>Functional form replicates short to medium commuting distances</a:t>
            </a:r>
          </a:p>
          <a:p>
            <a:r>
              <a:rPr lang="en-GB" b="1" dirty="0">
                <a:latin typeface="Avenir Next" panose="020B0503020202020204" pitchFamily="34" charset="0"/>
              </a:rPr>
              <a:t>Log-Normal</a:t>
            </a:r>
          </a:p>
          <a:p>
            <a:pPr marL="457200" lvl="1" indent="0">
              <a:buNone/>
            </a:pPr>
            <a:r>
              <a:rPr lang="en-GB" dirty="0">
                <a:latin typeface="Avenir Next" panose="020B0503020202020204" pitchFamily="34" charset="0"/>
              </a:rPr>
              <a:t>Opportunity in D is estimated as:</a:t>
            </a:r>
          </a:p>
          <a:p>
            <a:pPr lvl="1"/>
            <a:r>
              <a:rPr lang="en-GB" dirty="0">
                <a:latin typeface="Avenir Next" panose="020B0503020202020204" pitchFamily="34" charset="0"/>
              </a:rPr>
              <a:t>Latest </a:t>
            </a:r>
            <a:r>
              <a:rPr lang="en-GB" dirty="0" err="1">
                <a:latin typeface="Avenir Next" panose="020B0503020202020204" pitchFamily="34" charset="0"/>
              </a:rPr>
              <a:t>Pop</a:t>
            </a:r>
            <a:r>
              <a:rPr lang="en-GB" baseline="-25000" dirty="0" err="1">
                <a:latin typeface="Avenir Next" panose="020B0503020202020204" pitchFamily="34" charset="0"/>
              </a:rPr>
              <a:t>j</a:t>
            </a:r>
            <a:r>
              <a:rPr lang="en-GB" dirty="0">
                <a:latin typeface="Avenir Next" panose="020B0503020202020204" pitchFamily="34" charset="0"/>
              </a:rPr>
              <a:t> * exp(ln(</a:t>
            </a:r>
            <a:r>
              <a:rPr lang="en-GB" dirty="0" err="1">
                <a:latin typeface="Avenir Next" panose="020B0503020202020204" pitchFamily="34" charset="0"/>
              </a:rPr>
              <a:t>d</a:t>
            </a:r>
            <a:r>
              <a:rPr lang="en-GB" baseline="-25000" dirty="0" err="1">
                <a:latin typeface="Avenir Next" panose="020B0503020202020204" pitchFamily="34" charset="0"/>
              </a:rPr>
              <a:t>ij</a:t>
            </a:r>
            <a:r>
              <a:rPr lang="en-GB" dirty="0">
                <a:latin typeface="Avenir Next" panose="020B0503020202020204" pitchFamily="34" charset="0"/>
              </a:rPr>
              <a:t>)^2*-β)</a:t>
            </a:r>
          </a:p>
          <a:p>
            <a:pPr lvl="1"/>
            <a:r>
              <a:rPr lang="en-GB" dirty="0">
                <a:latin typeface="Avenir Next" panose="020B0503020202020204" pitchFamily="34" charset="0"/>
              </a:rPr>
              <a:t>Functional form replicates regional travel and migration (similar as power function)</a:t>
            </a:r>
          </a:p>
          <a:p>
            <a:endParaRPr lang="en-GB" dirty="0">
              <a:latin typeface="Avenir Next" panose="020B0503020202020204" pitchFamily="34" charset="0"/>
            </a:endParaRPr>
          </a:p>
        </p:txBody>
      </p:sp>
    </p:spTree>
    <p:extLst>
      <p:ext uri="{BB962C8B-B14F-4D97-AF65-F5344CB8AC3E}">
        <p14:creationId xmlns:p14="http://schemas.microsoft.com/office/powerpoint/2010/main" val="83321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solidFill>
                  <a:schemeClr val="tx2">
                    <a:lumMod val="75000"/>
                    <a:lumOff val="25000"/>
                  </a:schemeClr>
                </a:solidFill>
              </a:rPr>
              <a:t>Dataset part 3 regressors</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a:xfrm>
            <a:off x="5791200" y="1700213"/>
            <a:ext cx="5448300" cy="4351338"/>
          </a:xfrm>
        </p:spPr>
        <p:txBody>
          <a:bodyPr>
            <a:normAutofit fontScale="92500" lnSpcReduction="10000"/>
          </a:bodyPr>
          <a:lstStyle/>
          <a:p>
            <a:pPr lvl="1"/>
            <a:r>
              <a:rPr lang="en-GB" sz="2600" dirty="0">
                <a:latin typeface="Avenir Next" panose="020B0503020202020204" pitchFamily="34" charset="0"/>
              </a:rPr>
              <a:t>Using the most recent census function we classify the relationship between pairs of OD as having</a:t>
            </a:r>
          </a:p>
          <a:p>
            <a:pPr lvl="2"/>
            <a:r>
              <a:rPr lang="en-GB" sz="2400" dirty="0">
                <a:latin typeface="Avenir Next" panose="020B0503020202020204" pitchFamily="34" charset="0"/>
              </a:rPr>
              <a:t>Same language (can be same or different)</a:t>
            </a:r>
          </a:p>
          <a:p>
            <a:pPr lvl="1"/>
            <a:r>
              <a:rPr lang="en-GB" sz="2800" dirty="0">
                <a:latin typeface="Avenir Next" panose="020B0503020202020204" pitchFamily="34" charset="0"/>
              </a:rPr>
              <a:t>Line density</a:t>
            </a:r>
          </a:p>
          <a:p>
            <a:pPr lvl="2"/>
            <a:r>
              <a:rPr lang="en-GB" sz="2400" dirty="0">
                <a:latin typeface="Avenir Next" panose="020B0503020202020204" pitchFamily="34" charset="0"/>
              </a:rPr>
              <a:t>Using the sum of infrastructure within 5km radius from the regional midpoints, we can establish a measure of infrastructure density and use as a proxy for urban density</a:t>
            </a:r>
          </a:p>
          <a:p>
            <a:pPr marL="457200" lvl="1" indent="0">
              <a:buNone/>
            </a:pPr>
            <a:endParaRPr lang="en-GB" dirty="0">
              <a:latin typeface="Avenir Next" panose="020B0503020202020204" pitchFamily="34" charset="0"/>
            </a:endParaRPr>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p:txBody>
          <a:bodyPr>
            <a:normAutofit fontScale="92500" lnSpcReduction="10000"/>
          </a:bodyPr>
          <a:lstStyle/>
          <a:p>
            <a:r>
              <a:rPr lang="en-GB" dirty="0">
                <a:latin typeface="Avenir Next" panose="020B0503020202020204" pitchFamily="34" charset="0"/>
              </a:rPr>
              <a:t>Using OSM (Open Street Map data), we generate kernel density functions to estimate the concentration of:</a:t>
            </a:r>
          </a:p>
          <a:p>
            <a:pPr lvl="1"/>
            <a:r>
              <a:rPr lang="en-GB" dirty="0">
                <a:latin typeface="Avenir Next" panose="020B0503020202020204" pitchFamily="34" charset="0"/>
              </a:rPr>
              <a:t>Culture and hospitality</a:t>
            </a:r>
          </a:p>
          <a:p>
            <a:pPr lvl="1"/>
            <a:r>
              <a:rPr lang="en-GB" dirty="0">
                <a:latin typeface="Avenir Next" panose="020B0503020202020204" pitchFamily="34" charset="0"/>
              </a:rPr>
              <a:t>Financial establishments</a:t>
            </a:r>
          </a:p>
          <a:p>
            <a:pPr lvl="1"/>
            <a:r>
              <a:rPr lang="en-GB" dirty="0">
                <a:latin typeface="Avenir Next" panose="020B0503020202020204" pitchFamily="34" charset="0"/>
              </a:rPr>
              <a:t>Child-rearing </a:t>
            </a:r>
          </a:p>
          <a:p>
            <a:pPr lvl="1"/>
            <a:r>
              <a:rPr lang="en-GB" dirty="0">
                <a:latin typeface="Avenir Next" panose="020B0503020202020204" pitchFamily="34" charset="0"/>
              </a:rPr>
              <a:t>All objects</a:t>
            </a:r>
          </a:p>
          <a:p>
            <a:r>
              <a:rPr lang="en-GB" dirty="0">
                <a:latin typeface="Avenir Next" panose="020B0503020202020204" pitchFamily="34" charset="0"/>
              </a:rPr>
              <a:t>Values for each city is estimated at the city-midpoint</a:t>
            </a:r>
          </a:p>
        </p:txBody>
      </p:sp>
    </p:spTree>
    <p:extLst>
      <p:ext uri="{BB962C8B-B14F-4D97-AF65-F5344CB8AC3E}">
        <p14:creationId xmlns:p14="http://schemas.microsoft.com/office/powerpoint/2010/main" val="161841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BC6A-2569-0BFC-0ED8-6F1126F6D533}"/>
              </a:ext>
            </a:extLst>
          </p:cNvPr>
          <p:cNvSpPr>
            <a:spLocks noGrp="1"/>
          </p:cNvSpPr>
          <p:nvPr>
            <p:ph type="title"/>
          </p:nvPr>
        </p:nvSpPr>
        <p:spPr/>
        <p:txBody>
          <a:bodyPr/>
          <a:lstStyle/>
          <a:p>
            <a:r>
              <a:rPr lang="en-TR" dirty="0">
                <a:solidFill>
                  <a:schemeClr val="tx2">
                    <a:lumMod val="75000"/>
                    <a:lumOff val="25000"/>
                  </a:schemeClr>
                </a:solidFill>
              </a:rPr>
              <a:t>Method</a:t>
            </a:r>
            <a:r>
              <a:rPr lang="en-US" dirty="0">
                <a:solidFill>
                  <a:schemeClr val="tx2">
                    <a:lumMod val="75000"/>
                    <a:lumOff val="25000"/>
                  </a:schemeClr>
                </a:solidFill>
              </a:rPr>
              <a:t>s: short</a:t>
            </a:r>
            <a:endParaRPr lang="en-TR"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932B8832-D83F-FC79-CE8D-987227979AC5}"/>
              </a:ext>
            </a:extLst>
          </p:cNvPr>
          <p:cNvSpPr>
            <a:spLocks noGrp="1"/>
          </p:cNvSpPr>
          <p:nvPr>
            <p:ph idx="1"/>
          </p:nvPr>
        </p:nvSpPr>
        <p:spPr/>
        <p:txBody>
          <a:bodyPr>
            <a:normAutofit fontScale="92500" lnSpcReduction="10000"/>
          </a:bodyPr>
          <a:lstStyle/>
          <a:p>
            <a:r>
              <a:rPr lang="en-TR" dirty="0">
                <a:latin typeface="Avenir Next" panose="020B0503020202020204" pitchFamily="34" charset="0"/>
              </a:rPr>
              <a:t>We use </a:t>
            </a:r>
            <a:r>
              <a:rPr lang="en-US" dirty="0">
                <a:latin typeface="Avenir Next" panose="020B0503020202020204" pitchFamily="34" charset="0"/>
              </a:rPr>
              <a:t>WLS</a:t>
            </a:r>
            <a:r>
              <a:rPr lang="en-TR" dirty="0">
                <a:latin typeface="Avenir Next" panose="020B0503020202020204" pitchFamily="34" charset="0"/>
              </a:rPr>
              <a:t> to study the relationship between </a:t>
            </a:r>
            <a:r>
              <a:rPr lang="en-US" dirty="0">
                <a:latin typeface="Avenir Next" panose="020B0503020202020204" pitchFamily="34" charset="0"/>
              </a:rPr>
              <a:t>over-time population change, network and contextual variables</a:t>
            </a:r>
            <a:r>
              <a:rPr lang="en-TR" dirty="0">
                <a:latin typeface="Avenir Next" panose="020B0503020202020204" pitchFamily="34" charset="0"/>
              </a:rPr>
              <a:t>.</a:t>
            </a:r>
          </a:p>
          <a:p>
            <a:r>
              <a:rPr lang="en-TR" dirty="0">
                <a:latin typeface="Avenir Next" panose="020B0503020202020204" pitchFamily="34" charset="0"/>
              </a:rPr>
              <a:t>Since the data on population flows is not available for balkans, we assume that asymetries in population change between cities can be use as a crude measure.</a:t>
            </a:r>
          </a:p>
          <a:p>
            <a:r>
              <a:rPr lang="en-TR" dirty="0">
                <a:latin typeface="Avenir Next" panose="020B0503020202020204" pitchFamily="34" charset="0"/>
              </a:rPr>
              <a:t>Spatial interaction is defined as real road network betwe</a:t>
            </a:r>
            <a:r>
              <a:rPr lang="en-US" dirty="0">
                <a:latin typeface="Avenir Next" panose="020B0503020202020204" pitchFamily="34" charset="0"/>
              </a:rPr>
              <a:t>e</a:t>
            </a:r>
            <a:r>
              <a:rPr lang="en-TR" dirty="0">
                <a:latin typeface="Avenir Next" panose="020B0503020202020204" pitchFamily="34" charset="0"/>
              </a:rPr>
              <a:t>n any pairs of cities </a:t>
            </a:r>
            <a:r>
              <a:rPr lang="en-TR">
                <a:latin typeface="Avenir Next" panose="020B0503020202020204" pitchFamily="34" charset="0"/>
              </a:rPr>
              <a:t>(6</a:t>
            </a:r>
            <a:r>
              <a:rPr lang="sr-Latn-RS" dirty="0">
                <a:latin typeface="Avenir Next" panose="020B0503020202020204" pitchFamily="34" charset="0"/>
              </a:rPr>
              <a:t>5</a:t>
            </a:r>
            <a:r>
              <a:rPr lang="en-TR">
                <a:latin typeface="Avenir Next" panose="020B0503020202020204" pitchFamily="34" charset="0"/>
              </a:rPr>
              <a:t>X6</a:t>
            </a:r>
            <a:r>
              <a:rPr lang="sr-Latn-RS" dirty="0">
                <a:latin typeface="Avenir Next" panose="020B0503020202020204" pitchFamily="34" charset="0"/>
              </a:rPr>
              <a:t>5</a:t>
            </a:r>
            <a:r>
              <a:rPr lang="en-TR">
                <a:latin typeface="Avenir Next" panose="020B0503020202020204" pitchFamily="34" charset="0"/>
              </a:rPr>
              <a:t> </a:t>
            </a:r>
            <a:r>
              <a:rPr lang="en-TR" dirty="0">
                <a:latin typeface="Avenir Next" panose="020B0503020202020204" pitchFamily="34" charset="0"/>
              </a:rPr>
              <a:t>in total)  with a decay function that ensures the spatial interaction decreases with distance. We use </a:t>
            </a:r>
            <a:r>
              <a:rPr lang="en-US" dirty="0">
                <a:latin typeface="Avenir Next" panose="020B0503020202020204" pitchFamily="34" charset="0"/>
              </a:rPr>
              <a:t>negative </a:t>
            </a:r>
            <a:r>
              <a:rPr lang="en-TR" dirty="0">
                <a:latin typeface="Avenir Next" panose="020B0503020202020204" pitchFamily="34" charset="0"/>
              </a:rPr>
              <a:t>exponential</a:t>
            </a:r>
            <a:r>
              <a:rPr lang="en-US" dirty="0">
                <a:latin typeface="Avenir Next" panose="020B0503020202020204" pitchFamily="34" charset="0"/>
              </a:rPr>
              <a:t>, log-normal and inverse distance</a:t>
            </a:r>
            <a:r>
              <a:rPr lang="en-TR" dirty="0">
                <a:latin typeface="Avenir Next" panose="020B0503020202020204" pitchFamily="34" charset="0"/>
              </a:rPr>
              <a:t> functions to test different spesifications. </a:t>
            </a:r>
          </a:p>
          <a:p>
            <a:r>
              <a:rPr lang="en-TR" dirty="0">
                <a:latin typeface="Avenir Next" panose="020B0503020202020204" pitchFamily="34" charset="0"/>
              </a:rPr>
              <a:t>Decay factor calculated by Half life models as detailed by Östh et al. 2016</a:t>
            </a:r>
          </a:p>
        </p:txBody>
      </p:sp>
    </p:spTree>
    <p:extLst>
      <p:ext uri="{BB962C8B-B14F-4D97-AF65-F5344CB8AC3E}">
        <p14:creationId xmlns:p14="http://schemas.microsoft.com/office/powerpoint/2010/main" val="391650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D64DF-FB1B-4F19-BD51-0F36E755C37A}"/>
              </a:ext>
            </a:extLst>
          </p:cNvPr>
          <p:cNvPicPr>
            <a:picLocks noChangeAspect="1"/>
          </p:cNvPicPr>
          <p:nvPr/>
        </p:nvPicPr>
        <p:blipFill>
          <a:blip r:embed="rId3"/>
          <a:stretch>
            <a:fillRect/>
          </a:stretch>
        </p:blipFill>
        <p:spPr>
          <a:xfrm>
            <a:off x="1447397" y="4238591"/>
            <a:ext cx="4648603" cy="666808"/>
          </a:xfrm>
          <a:prstGeom prst="rect">
            <a:avLst/>
          </a:prstGeom>
        </p:spPr>
      </p:pic>
      <p:sp>
        <p:nvSpPr>
          <p:cNvPr id="2" name="Title 1">
            <a:extLst>
              <a:ext uri="{FF2B5EF4-FFF2-40B4-BE49-F238E27FC236}">
                <a16:creationId xmlns:a16="http://schemas.microsoft.com/office/drawing/2014/main" id="{8FE18E96-51B7-D8F1-96F4-F1A92819C7C6}"/>
              </a:ext>
            </a:extLst>
          </p:cNvPr>
          <p:cNvSpPr>
            <a:spLocks noGrp="1"/>
          </p:cNvSpPr>
          <p:nvPr>
            <p:ph type="title"/>
          </p:nvPr>
        </p:nvSpPr>
        <p:spPr>
          <a:xfrm>
            <a:off x="748552" y="123826"/>
            <a:ext cx="10515600" cy="953380"/>
          </a:xfrm>
        </p:spPr>
        <p:txBody>
          <a:bodyPr/>
          <a:lstStyle/>
          <a:p>
            <a:pPr algn="ctr"/>
            <a:r>
              <a:rPr lang="en-TR" dirty="0">
                <a:solidFill>
                  <a:schemeClr val="tx2">
                    <a:lumMod val="75000"/>
                    <a:lumOff val="25000"/>
                  </a:schemeClr>
                </a:solidFill>
              </a:rPr>
              <a:t>Methods: spatial interaction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7531D-4F38-5536-D460-515E3F97A30E}"/>
                  </a:ext>
                </a:extLst>
              </p:cNvPr>
              <p:cNvSpPr>
                <a:spLocks noGrp="1"/>
              </p:cNvSpPr>
              <p:nvPr>
                <p:ph idx="1"/>
              </p:nvPr>
            </p:nvSpPr>
            <p:spPr>
              <a:xfrm>
                <a:off x="163604" y="1166106"/>
                <a:ext cx="11685496" cy="5018794"/>
              </a:xfrm>
            </p:spPr>
            <p:txBody>
              <a:bodyPr>
                <a:normAutofit fontScale="92500" lnSpcReduction="20000"/>
              </a:bodyPr>
              <a:lstStyle/>
              <a:p>
                <a:r>
                  <a:rPr lang="en-US" sz="1800" b="0" i="0" u="none" strike="noStrike" dirty="0">
                    <a:solidFill>
                      <a:srgbClr val="000000"/>
                    </a:solidFill>
                    <a:effectLst/>
                    <a:latin typeface="Avenir Next" panose="020B0503020202020204" pitchFamily="34" charset="0"/>
                  </a:rPr>
                  <a:t>Spatial decay can be expressed in different ways, but common representations include cost, time and metric distances between any pair of features. It is common to estimate beta using observed flows, but since observed flows are unavailable we employ mathematical functions instead (see Östh et al, 2016)</a:t>
                </a:r>
              </a:p>
              <a:p>
                <a:r>
                  <a:rPr lang="en-US" sz="1800" b="0" i="0" u="none" strike="noStrike" dirty="0">
                    <a:solidFill>
                      <a:srgbClr val="000000"/>
                    </a:solidFill>
                    <a:effectLst/>
                    <a:latin typeface="Avenir Next" panose="020B0503020202020204" pitchFamily="34" charset="0"/>
                  </a:rPr>
                  <a:t>Hansen (1959), as well as Wilson (1981) describe  the functional form for between-urban area mobility as best represented using a power function, while </a:t>
                </a:r>
                <a:r>
                  <a:rPr lang="en-US" sz="1800" b="0" i="0" u="none" strike="noStrike" dirty="0" err="1">
                    <a:solidFill>
                      <a:srgbClr val="000000"/>
                    </a:solidFill>
                    <a:effectLst/>
                    <a:latin typeface="Avenir Next" panose="020B0503020202020204" pitchFamily="34" charset="0"/>
                  </a:rPr>
                  <a:t>Östh</a:t>
                </a:r>
                <a:r>
                  <a:rPr lang="en-US" sz="1800" b="0" i="0" u="none" strike="noStrike" dirty="0">
                    <a:solidFill>
                      <a:srgbClr val="000000"/>
                    </a:solidFill>
                    <a:effectLst/>
                    <a:latin typeface="Avenir Next" panose="020B0503020202020204" pitchFamily="34" charset="0"/>
                  </a:rPr>
                  <a:t> et al. (2014; 2016) conclude that a negative exponential function mimics mobility behavior within urban areas.</a:t>
                </a:r>
              </a:p>
              <a:p>
                <a:r>
                  <a:rPr lang="en-US" sz="1800" dirty="0">
                    <a:solidFill>
                      <a:srgbClr val="000000"/>
                    </a:solidFill>
                    <a:latin typeface="Avenir Next" panose="020B0503020202020204" pitchFamily="34" charset="0"/>
                  </a:rPr>
                  <a:t>It is not possible to calculate beta/gamma values for power functions so in this presentation we use a log-normal function that has a functional form that resembles that of the power function</a:t>
                </a:r>
              </a:p>
              <a:p>
                <a:pPr lvl="1"/>
                <a:r>
                  <a:rPr lang="en-US" sz="1400" dirty="0">
                    <a:solidFill>
                      <a:srgbClr val="000000"/>
                    </a:solidFill>
                    <a:latin typeface="Avenir Next" panose="020B0503020202020204" pitchFamily="34" charset="0"/>
                  </a:rPr>
                  <a:t>For negative exp -&gt; </a:t>
                </a:r>
                <a14:m>
                  <m:oMath xmlns:m="http://schemas.openxmlformats.org/officeDocument/2006/math">
                    <m:r>
                      <a:rPr lang="tr-TR" sz="1400" b="0" i="1" smtClean="0">
                        <a:solidFill>
                          <a:srgbClr val="000000"/>
                        </a:solidFill>
                        <a:latin typeface="Cambria Math" panose="02040503050406030204" pitchFamily="18" charset="0"/>
                      </a:rPr>
                      <m:t>𝑓</m:t>
                    </m:r>
                    <m:d>
                      <m:dPr>
                        <m:ctrlPr>
                          <a:rPr lang="tr-TR" sz="1400" b="0" i="1" smtClean="0">
                            <a:solidFill>
                              <a:srgbClr val="000000"/>
                            </a:solidFill>
                            <a:latin typeface="Cambria Math" panose="02040503050406030204" pitchFamily="18" charset="0"/>
                          </a:rPr>
                        </m:ctrlPr>
                      </m:dPr>
                      <m:e>
                        <m:sSub>
                          <m:sSubPr>
                            <m:ctrlPr>
                              <a:rPr lang="tr-TR" sz="1400" b="0" i="1" smtClean="0">
                                <a:solidFill>
                                  <a:srgbClr val="000000"/>
                                </a:solidFill>
                                <a:latin typeface="Cambria Math" panose="02040503050406030204" pitchFamily="18" charset="0"/>
                              </a:rPr>
                            </m:ctrlPr>
                          </m:sSubPr>
                          <m:e>
                            <m:r>
                              <a:rPr lang="tr-TR" sz="1400" b="0" i="1" smtClean="0">
                                <a:solidFill>
                                  <a:srgbClr val="000000"/>
                                </a:solidFill>
                                <a:latin typeface="Cambria Math" panose="02040503050406030204" pitchFamily="18" charset="0"/>
                              </a:rPr>
                              <m:t>𝑑</m:t>
                            </m:r>
                          </m:e>
                          <m:sub>
                            <m:r>
                              <a:rPr lang="tr-TR" sz="1400" b="0" i="1" smtClean="0">
                                <a:solidFill>
                                  <a:srgbClr val="000000"/>
                                </a:solidFill>
                                <a:latin typeface="Cambria Math" panose="02040503050406030204" pitchFamily="18" charset="0"/>
                              </a:rPr>
                              <m:t>𝑖𝑗</m:t>
                            </m:r>
                          </m:sub>
                        </m:sSub>
                      </m:e>
                    </m:d>
                    <m:r>
                      <a:rPr lang="tr-TR" sz="1400" b="0" i="1" smtClean="0">
                        <a:solidFill>
                          <a:srgbClr val="000000"/>
                        </a:solidFill>
                        <a:latin typeface="Cambria Math" panose="02040503050406030204" pitchFamily="18" charset="0"/>
                      </a:rPr>
                      <m:t>=</m:t>
                    </m:r>
                    <m:sSup>
                      <m:sSupPr>
                        <m:ctrlPr>
                          <a:rPr lang="tr-TR" sz="1400" b="0" i="1" smtClean="0">
                            <a:solidFill>
                              <a:srgbClr val="000000"/>
                            </a:solidFill>
                            <a:latin typeface="Cambria Math" panose="02040503050406030204" pitchFamily="18" charset="0"/>
                          </a:rPr>
                        </m:ctrlPr>
                      </m:sSupPr>
                      <m:e>
                        <m:r>
                          <a:rPr lang="tr-TR" sz="1400" b="0" i="1" smtClean="0">
                            <a:solidFill>
                              <a:srgbClr val="000000"/>
                            </a:solidFill>
                            <a:latin typeface="Cambria Math" panose="02040503050406030204" pitchFamily="18" charset="0"/>
                          </a:rPr>
                          <m:t>𝑒</m:t>
                        </m:r>
                      </m:e>
                      <m:sup>
                        <m:r>
                          <a:rPr lang="tr-TR" sz="1400" b="0" i="1" smtClean="0">
                            <a:solidFill>
                              <a:srgbClr val="000000"/>
                            </a:solidFill>
                            <a:latin typeface="Cambria Math" panose="02040503050406030204" pitchFamily="18" charset="0"/>
                          </a:rPr>
                          <m:t>−</m:t>
                        </m:r>
                        <m:r>
                          <a:rPr lang="tr-TR" sz="1400" b="0" i="1" smtClean="0">
                            <a:solidFill>
                              <a:srgbClr val="000000"/>
                            </a:solidFill>
                            <a:latin typeface="Cambria Math" panose="02040503050406030204" pitchFamily="18" charset="0"/>
                            <a:ea typeface="Cambria Math" panose="02040503050406030204" pitchFamily="18" charset="0"/>
                          </a:rPr>
                          <m:t>𝛽</m:t>
                        </m:r>
                        <m:sSub>
                          <m:sSubPr>
                            <m:ctrlPr>
                              <a:rPr lang="tr-TR" sz="1400" b="0" i="1" smtClean="0">
                                <a:solidFill>
                                  <a:srgbClr val="000000"/>
                                </a:solidFill>
                                <a:latin typeface="Cambria Math" panose="02040503050406030204" pitchFamily="18" charset="0"/>
                                <a:ea typeface="Cambria Math" panose="02040503050406030204" pitchFamily="18" charset="0"/>
                              </a:rPr>
                            </m:ctrlPr>
                          </m:sSubPr>
                          <m:e>
                            <m:r>
                              <a:rPr lang="tr-TR" sz="1400" b="0" i="1" smtClean="0">
                                <a:solidFill>
                                  <a:srgbClr val="000000"/>
                                </a:solidFill>
                                <a:latin typeface="Cambria Math" panose="02040503050406030204" pitchFamily="18" charset="0"/>
                                <a:ea typeface="Cambria Math" panose="02040503050406030204" pitchFamily="18" charset="0"/>
                              </a:rPr>
                              <m:t>𝑑</m:t>
                            </m:r>
                          </m:e>
                          <m:sub>
                            <m:r>
                              <a:rPr lang="tr-TR" sz="1400" b="0" i="1" smtClean="0">
                                <a:solidFill>
                                  <a:srgbClr val="000000"/>
                                </a:solidFill>
                                <a:latin typeface="Cambria Math" panose="02040503050406030204" pitchFamily="18" charset="0"/>
                                <a:ea typeface="Cambria Math" panose="02040503050406030204" pitchFamily="18" charset="0"/>
                              </a:rPr>
                              <m:t>𝑖𝑗</m:t>
                            </m:r>
                          </m:sub>
                        </m:sSub>
                      </m:sup>
                    </m:sSup>
                  </m:oMath>
                </a14:m>
                <a:r>
                  <a:rPr lang="en-US" sz="1400" dirty="0">
                    <a:solidFill>
                      <a:srgbClr val="000000"/>
                    </a:solidFill>
                    <a:latin typeface="Avenir Next" panose="020B0503020202020204" pitchFamily="34" charset="0"/>
                  </a:rPr>
                  <a:t> and for log-normal -&gt; </a:t>
                </a:r>
                <a14:m>
                  <m:oMath xmlns:m="http://schemas.openxmlformats.org/officeDocument/2006/math">
                    <m:r>
                      <a:rPr lang="tr-TR" sz="1400" i="1">
                        <a:solidFill>
                          <a:srgbClr val="000000"/>
                        </a:solidFill>
                        <a:latin typeface="Cambria Math" panose="02040503050406030204" pitchFamily="18" charset="0"/>
                      </a:rPr>
                      <m:t>𝑓</m:t>
                    </m:r>
                    <m:d>
                      <m:dPr>
                        <m:ctrlPr>
                          <a:rPr lang="tr-TR" sz="1400" i="1">
                            <a:solidFill>
                              <a:srgbClr val="000000"/>
                            </a:solidFill>
                            <a:latin typeface="Cambria Math" panose="02040503050406030204" pitchFamily="18" charset="0"/>
                          </a:rPr>
                        </m:ctrlPr>
                      </m:dPr>
                      <m:e>
                        <m:sSub>
                          <m:sSubPr>
                            <m:ctrlPr>
                              <a:rPr lang="tr-TR" sz="1400" i="1">
                                <a:solidFill>
                                  <a:srgbClr val="000000"/>
                                </a:solidFill>
                                <a:latin typeface="Cambria Math" panose="02040503050406030204" pitchFamily="18" charset="0"/>
                              </a:rPr>
                            </m:ctrlPr>
                          </m:sSubPr>
                          <m:e>
                            <m:r>
                              <a:rPr lang="tr-TR" sz="1400" i="1">
                                <a:solidFill>
                                  <a:srgbClr val="000000"/>
                                </a:solidFill>
                                <a:latin typeface="Cambria Math" panose="02040503050406030204" pitchFamily="18" charset="0"/>
                              </a:rPr>
                              <m:t>𝑑</m:t>
                            </m:r>
                          </m:e>
                          <m:sub>
                            <m:r>
                              <a:rPr lang="tr-TR" sz="1400" i="1">
                                <a:solidFill>
                                  <a:srgbClr val="000000"/>
                                </a:solidFill>
                                <a:latin typeface="Cambria Math" panose="02040503050406030204" pitchFamily="18" charset="0"/>
                              </a:rPr>
                              <m:t>𝑖𝑗</m:t>
                            </m:r>
                          </m:sub>
                        </m:sSub>
                      </m:e>
                    </m:d>
                    <m:r>
                      <a:rPr lang="tr-TR" sz="1400" i="1">
                        <a:solidFill>
                          <a:srgbClr val="000000"/>
                        </a:solidFill>
                        <a:latin typeface="Cambria Math" panose="02040503050406030204" pitchFamily="18" charset="0"/>
                      </a:rPr>
                      <m:t>=</m:t>
                    </m:r>
                    <m:sSup>
                      <m:sSupPr>
                        <m:ctrlPr>
                          <a:rPr lang="tr-TR" sz="1400" i="1">
                            <a:solidFill>
                              <a:srgbClr val="000000"/>
                            </a:solidFill>
                            <a:latin typeface="Cambria Math" panose="02040503050406030204" pitchFamily="18" charset="0"/>
                          </a:rPr>
                        </m:ctrlPr>
                      </m:sSupPr>
                      <m:e>
                        <m:r>
                          <a:rPr lang="tr-TR" sz="1400" i="1">
                            <a:solidFill>
                              <a:srgbClr val="000000"/>
                            </a:solidFill>
                            <a:latin typeface="Cambria Math" panose="02040503050406030204" pitchFamily="18" charset="0"/>
                          </a:rPr>
                          <m:t>𝑒</m:t>
                        </m:r>
                      </m:e>
                      <m:sup>
                        <m:r>
                          <a:rPr lang="tr-TR" sz="1400" i="1">
                            <a:solidFill>
                              <a:srgbClr val="000000"/>
                            </a:solidFill>
                            <a:latin typeface="Cambria Math" panose="02040503050406030204" pitchFamily="18" charset="0"/>
                          </a:rPr>
                          <m:t>−</m:t>
                        </m:r>
                        <m:r>
                          <a:rPr lang="tr-TR" sz="1400" i="1">
                            <a:solidFill>
                              <a:srgbClr val="000000"/>
                            </a:solidFill>
                            <a:latin typeface="Cambria Math" panose="02040503050406030204" pitchFamily="18" charset="0"/>
                            <a:ea typeface="Cambria Math" panose="02040503050406030204" pitchFamily="18" charset="0"/>
                          </a:rPr>
                          <m:t>𝛽</m:t>
                        </m:r>
                        <m:sSub>
                          <m:sSubPr>
                            <m:ctrlPr>
                              <a:rPr lang="tr-TR" sz="1400" i="1">
                                <a:solidFill>
                                  <a:srgbClr val="000000"/>
                                </a:solidFill>
                                <a:latin typeface="Cambria Math" panose="02040503050406030204" pitchFamily="18" charset="0"/>
                                <a:ea typeface="Cambria Math" panose="02040503050406030204" pitchFamily="18" charset="0"/>
                              </a:rPr>
                            </m:ctrlPr>
                          </m:sSubPr>
                          <m:e>
                            <m:r>
                              <m:rPr>
                                <m:sty m:val="p"/>
                              </m:rPr>
                              <a:rPr lang="en-US" sz="1400" b="0" i="0" smtClean="0">
                                <a:solidFill>
                                  <a:srgbClr val="000000"/>
                                </a:solidFill>
                                <a:latin typeface="Cambria Math" panose="02040503050406030204" pitchFamily="18" charset="0"/>
                                <a:ea typeface="Cambria Math" panose="02040503050406030204" pitchFamily="18" charset="0"/>
                              </a:rPr>
                              <m:t>ln</m:t>
                            </m:r>
                            <m:r>
                              <a:rPr lang="en-US" sz="1400" b="0" i="1" smtClean="0">
                                <a:solidFill>
                                  <a:srgbClr val="000000"/>
                                </a:solidFill>
                                <a:latin typeface="Cambria Math" panose="02040503050406030204" pitchFamily="18" charset="0"/>
                                <a:ea typeface="Cambria Math" panose="02040503050406030204" pitchFamily="18" charset="0"/>
                              </a:rPr>
                              <m:t>⁡(</m:t>
                            </m:r>
                            <m:r>
                              <a:rPr lang="tr-TR" sz="1400" i="1">
                                <a:solidFill>
                                  <a:srgbClr val="000000"/>
                                </a:solidFill>
                                <a:latin typeface="Cambria Math" panose="02040503050406030204" pitchFamily="18" charset="0"/>
                                <a:ea typeface="Cambria Math" panose="02040503050406030204" pitchFamily="18" charset="0"/>
                              </a:rPr>
                              <m:t>𝑑</m:t>
                            </m:r>
                          </m:e>
                          <m:sub>
                            <m:r>
                              <a:rPr lang="tr-TR" sz="1400" i="1">
                                <a:solidFill>
                                  <a:srgbClr val="000000"/>
                                </a:solidFill>
                                <a:latin typeface="Cambria Math" panose="02040503050406030204" pitchFamily="18" charset="0"/>
                                <a:ea typeface="Cambria Math" panose="02040503050406030204" pitchFamily="18" charset="0"/>
                              </a:rPr>
                              <m:t>𝑖𝑗</m:t>
                            </m:r>
                          </m:sub>
                        </m:sSub>
                        <m:r>
                          <a:rPr lang="en-US" sz="1400" b="0" i="1" smtClean="0">
                            <a:solidFill>
                              <a:srgbClr val="000000"/>
                            </a:solidFill>
                            <a:latin typeface="Cambria Math" panose="02040503050406030204" pitchFamily="18" charset="0"/>
                            <a:ea typeface="Cambria Math" panose="02040503050406030204" pitchFamily="18" charset="0"/>
                          </a:rPr>
                          <m:t>)^2</m:t>
                        </m:r>
                      </m:sup>
                    </m:sSup>
                  </m:oMath>
                </a14:m>
                <a:endParaRPr lang="en-US" sz="1800" dirty="0">
                  <a:solidFill>
                    <a:srgbClr val="000000"/>
                  </a:solidFill>
                  <a:latin typeface="Avenir Next" panose="020B0503020202020204" pitchFamily="34" charset="0"/>
                </a:endParaRPr>
              </a:p>
              <a:p>
                <a:r>
                  <a:rPr lang="en-US" sz="1800" dirty="0">
                    <a:solidFill>
                      <a:srgbClr val="000000"/>
                    </a:solidFill>
                    <a:latin typeface="Avenir Next" panose="020B0503020202020204" pitchFamily="34" charset="0"/>
                  </a:rPr>
                  <a:t>For negative exponential specification, t</a:t>
                </a:r>
                <a:r>
                  <a:rPr lang="en-US" sz="1800" b="0" i="0" u="none" strike="noStrike" dirty="0">
                    <a:solidFill>
                      <a:srgbClr val="000000"/>
                    </a:solidFill>
                    <a:effectLst/>
                    <a:latin typeface="Avenir Next" panose="020B0503020202020204" pitchFamily="34" charset="0"/>
                  </a:rPr>
                  <a:t>he beta value -</a:t>
                </a:r>
                <a:r>
                  <a:rPr lang="el-GR" sz="1800" b="0" i="0" u="none" strike="noStrike" dirty="0">
                    <a:solidFill>
                      <a:srgbClr val="000000"/>
                    </a:solidFill>
                    <a:effectLst/>
                    <a:latin typeface="Avenir Next" panose="020B0503020202020204" pitchFamily="34" charset="0"/>
                  </a:rPr>
                  <a:t>β (</a:t>
                </a:r>
                <a:r>
                  <a:rPr lang="en-US" sz="1800" b="0" i="0" u="none" strike="noStrike" dirty="0">
                    <a:solidFill>
                      <a:srgbClr val="000000"/>
                    </a:solidFill>
                    <a:effectLst/>
                    <a:latin typeface="Avenir Next" panose="020B0503020202020204" pitchFamily="34" charset="0"/>
                  </a:rPr>
                  <a:t>see equation 2) is calculated by half-life model by dividing the natural log of 0.5 (representing the median quantile of population mobility) with the median distance of mobility which in our presentation equals 50000m.</a:t>
                </a:r>
              </a:p>
              <a:p>
                <a:pPr lvl="1"/>
                <a14:m>
                  <m:oMath xmlns:m="http://schemas.openxmlformats.org/officeDocument/2006/math">
                    <m:r>
                      <a:rPr lang="tr-TR" sz="1400" b="0" i="1" smtClean="0">
                        <a:solidFill>
                          <a:srgbClr val="000000"/>
                        </a:solidFill>
                        <a:latin typeface="Cambria Math" panose="02040503050406030204" pitchFamily="18" charset="0"/>
                      </a:rPr>
                      <m:t>−</m:t>
                    </m:r>
                    <m:r>
                      <a:rPr lang="tr-TR" sz="1400" b="0" i="1" smtClean="0">
                        <a:solidFill>
                          <a:srgbClr val="000000"/>
                        </a:solidFill>
                        <a:latin typeface="Cambria Math" panose="02040503050406030204" pitchFamily="18" charset="0"/>
                        <a:ea typeface="Cambria Math" panose="02040503050406030204" pitchFamily="18" charset="0"/>
                      </a:rPr>
                      <m:t>𝛽</m:t>
                    </m:r>
                    <m:r>
                      <a:rPr lang="tr-TR" sz="1400" b="0" i="1" smtClean="0">
                        <a:solidFill>
                          <a:srgbClr val="000000"/>
                        </a:solidFill>
                        <a:latin typeface="Cambria Math" panose="02040503050406030204" pitchFamily="18" charset="0"/>
                        <a:ea typeface="Cambria Math" panose="02040503050406030204" pitchFamily="18" charset="0"/>
                      </a:rPr>
                      <m:t>=</m:t>
                    </m:r>
                    <m:r>
                      <m:rPr>
                        <m:sty m:val="p"/>
                      </m:rPr>
                      <a:rPr lang="tr-TR" sz="1400" b="0" i="0" smtClean="0">
                        <a:solidFill>
                          <a:srgbClr val="000000"/>
                        </a:solidFill>
                        <a:latin typeface="Cambria Math" panose="02040503050406030204" pitchFamily="18" charset="0"/>
                        <a:ea typeface="Cambria Math" panose="02040503050406030204" pitchFamily="18" charset="0"/>
                      </a:rPr>
                      <m:t>ln</m:t>
                    </m:r>
                    <m:r>
                      <a:rPr lang="tr-TR" sz="1400" b="0" i="1" smtClean="0">
                        <a:solidFill>
                          <a:srgbClr val="000000"/>
                        </a:solidFill>
                        <a:latin typeface="Cambria Math" panose="02040503050406030204" pitchFamily="18" charset="0"/>
                        <a:ea typeface="Cambria Math" panose="02040503050406030204" pitchFamily="18" charset="0"/>
                      </a:rPr>
                      <m:t>⁡(0.5)/</m:t>
                    </m:r>
                    <m:r>
                      <a:rPr lang="tr-TR" sz="1400" b="0" i="1" smtClean="0">
                        <a:solidFill>
                          <a:srgbClr val="000000"/>
                        </a:solidFill>
                        <a:latin typeface="Cambria Math" panose="02040503050406030204" pitchFamily="18" charset="0"/>
                        <a:ea typeface="Cambria Math" panose="02040503050406030204" pitchFamily="18" charset="0"/>
                      </a:rPr>
                      <m:t>𝑚𝑒𝑑𝑖𝑎𝑛</m:t>
                    </m:r>
                    <m:r>
                      <a:rPr lang="tr-TR" sz="1400" b="0" i="1" smtClean="0">
                        <a:solidFill>
                          <a:srgbClr val="000000"/>
                        </a:solidFill>
                        <a:latin typeface="Cambria Math" panose="02040503050406030204" pitchFamily="18" charset="0"/>
                        <a:ea typeface="Cambria Math" panose="02040503050406030204" pitchFamily="18" charset="0"/>
                      </a:rPr>
                      <m:t>(</m:t>
                    </m:r>
                    <m:sSub>
                      <m:sSubPr>
                        <m:ctrlPr>
                          <a:rPr lang="tr-TR" sz="1400" b="0" i="1" smtClean="0">
                            <a:solidFill>
                              <a:srgbClr val="000000"/>
                            </a:solidFill>
                            <a:latin typeface="Cambria Math" panose="02040503050406030204" pitchFamily="18" charset="0"/>
                            <a:ea typeface="Cambria Math" panose="02040503050406030204" pitchFamily="18" charset="0"/>
                          </a:rPr>
                        </m:ctrlPr>
                      </m:sSubPr>
                      <m:e>
                        <m:r>
                          <a:rPr lang="tr-TR" sz="1400" b="0" i="1" smtClean="0">
                            <a:solidFill>
                              <a:srgbClr val="000000"/>
                            </a:solidFill>
                            <a:latin typeface="Cambria Math" panose="02040503050406030204" pitchFamily="18" charset="0"/>
                            <a:ea typeface="Cambria Math" panose="02040503050406030204" pitchFamily="18" charset="0"/>
                          </a:rPr>
                          <m:t>𝑑</m:t>
                        </m:r>
                      </m:e>
                      <m:sub>
                        <m:r>
                          <a:rPr lang="tr-TR" sz="1400" b="0" i="1" smtClean="0">
                            <a:solidFill>
                              <a:srgbClr val="000000"/>
                            </a:solidFill>
                            <a:latin typeface="Cambria Math" panose="02040503050406030204" pitchFamily="18" charset="0"/>
                            <a:ea typeface="Cambria Math" panose="02040503050406030204" pitchFamily="18" charset="0"/>
                          </a:rPr>
                          <m:t>𝑖𝑗</m:t>
                        </m:r>
                      </m:sub>
                    </m:sSub>
                    <m:r>
                      <a:rPr lang="tr-TR" sz="1400" b="0" i="1" smtClean="0">
                        <a:solidFill>
                          <a:srgbClr val="000000"/>
                        </a:solidFill>
                        <a:latin typeface="Cambria Math" panose="02040503050406030204" pitchFamily="18" charset="0"/>
                        <a:ea typeface="Cambria Math" panose="02040503050406030204" pitchFamily="18" charset="0"/>
                      </a:rPr>
                      <m:t>)</m:t>
                    </m:r>
                  </m:oMath>
                </a14:m>
                <a:endParaRPr lang="en-US" sz="1400" dirty="0">
                  <a:solidFill>
                    <a:srgbClr val="000000"/>
                  </a:solidFill>
                  <a:latin typeface="Avenir Next" panose="020B0503020202020204" pitchFamily="34" charset="0"/>
                </a:endParaRPr>
              </a:p>
              <a:p>
                <a:r>
                  <a:rPr lang="en-US" sz="1800" dirty="0">
                    <a:solidFill>
                      <a:srgbClr val="000000"/>
                    </a:solidFill>
                    <a:latin typeface="Avenir Next" panose="020B0503020202020204" pitchFamily="34" charset="0"/>
                  </a:rPr>
                  <a:t>For log-normal specification, the beta value -</a:t>
                </a:r>
                <a:r>
                  <a:rPr lang="el-GR" sz="1800" dirty="0">
                    <a:solidFill>
                      <a:srgbClr val="000000"/>
                    </a:solidFill>
                    <a:latin typeface="Avenir Next" panose="020B0503020202020204" pitchFamily="34" charset="0"/>
                  </a:rPr>
                  <a:t>β (</a:t>
                </a:r>
                <a:r>
                  <a:rPr lang="en-US" sz="1800" dirty="0">
                    <a:solidFill>
                      <a:srgbClr val="000000"/>
                    </a:solidFill>
                    <a:latin typeface="Avenir Next" panose="020B0503020202020204" pitchFamily="34" charset="0"/>
                  </a:rPr>
                  <a:t>see equation 2) is calculated similarly but somewhat more complex</a:t>
                </a:r>
              </a:p>
              <a:p>
                <a:pPr marL="457200" lvl="1" indent="0">
                  <a:buNone/>
                </a:pPr>
                <a:endParaRPr lang="en-US" sz="1400" b="0" i="1" dirty="0">
                  <a:solidFill>
                    <a:srgbClr val="000000"/>
                  </a:solidFill>
                  <a:latin typeface="Avenir Next" panose="020B0503020202020204" pitchFamily="34" charset="0"/>
                </a:endParaRPr>
              </a:p>
              <a:p>
                <a:pPr marL="457200" lvl="1" indent="0">
                  <a:buNone/>
                </a:pPr>
                <a:r>
                  <a:rPr lang="en-US" sz="1400" b="0" dirty="0">
                    <a:solidFill>
                      <a:srgbClr val="000000"/>
                    </a:solidFill>
                    <a:latin typeface="Avenir Next" panose="020B0503020202020204" pitchFamily="34" charset="0"/>
                  </a:rPr>
                  <a:t>            </a:t>
                </a:r>
                <a14:m>
                  <m:oMath xmlns:m="http://schemas.openxmlformats.org/officeDocument/2006/math">
                    <m:r>
                      <a:rPr lang="en-US" sz="1400" b="0" i="1" smtClean="0">
                        <a:solidFill>
                          <a:srgbClr val="000000"/>
                        </a:solidFill>
                        <a:latin typeface="Cambria Math" panose="02040503050406030204" pitchFamily="18" charset="0"/>
                      </a:rPr>
                      <m:t> </m:t>
                    </m:r>
                  </m:oMath>
                </a14:m>
                <a:r>
                  <a:rPr lang="en-US" sz="1400" dirty="0">
                    <a:solidFill>
                      <a:srgbClr val="000000"/>
                    </a:solidFill>
                    <a:latin typeface="Avenir Next" panose="020B0503020202020204" pitchFamily="34" charset="0"/>
                  </a:rPr>
                  <a:t>                                                                                                                       ,  , where erf</a:t>
                </a:r>
                <a:r>
                  <a:rPr lang="en-US" sz="1400" baseline="30000" dirty="0">
                    <a:solidFill>
                      <a:srgbClr val="000000"/>
                    </a:solidFill>
                    <a:latin typeface="Avenir Next" panose="020B0503020202020204" pitchFamily="34" charset="0"/>
                  </a:rPr>
                  <a:t>-1</a:t>
                </a:r>
                <a:r>
                  <a:rPr lang="en-US" sz="1400" dirty="0">
                    <a:solidFill>
                      <a:srgbClr val="000000"/>
                    </a:solidFill>
                    <a:latin typeface="Avenir Next" panose="020B0503020202020204" pitchFamily="34" charset="0"/>
                  </a:rPr>
                  <a:t> = inverse error function and m = </a:t>
                </a:r>
                <a14:m>
                  <m:oMath xmlns:m="http://schemas.openxmlformats.org/officeDocument/2006/math">
                    <m:r>
                      <a:rPr lang="tr-TR" sz="1400" i="1">
                        <a:solidFill>
                          <a:srgbClr val="000000"/>
                        </a:solidFill>
                        <a:latin typeface="Cambria Math" panose="02040503050406030204" pitchFamily="18" charset="0"/>
                        <a:ea typeface="Cambria Math" panose="02040503050406030204" pitchFamily="18" charset="0"/>
                      </a:rPr>
                      <m:t>𝑚𝑒𝑑𝑖𝑎𝑛</m:t>
                    </m:r>
                    <m:r>
                      <a:rPr lang="tr-TR" sz="1400" i="1">
                        <a:solidFill>
                          <a:srgbClr val="000000"/>
                        </a:solidFill>
                        <a:latin typeface="Cambria Math" panose="02040503050406030204" pitchFamily="18" charset="0"/>
                        <a:ea typeface="Cambria Math" panose="02040503050406030204" pitchFamily="18" charset="0"/>
                      </a:rPr>
                      <m:t>(</m:t>
                    </m:r>
                    <m:sSub>
                      <m:sSubPr>
                        <m:ctrlPr>
                          <a:rPr lang="tr-TR" sz="1400" i="1">
                            <a:solidFill>
                              <a:srgbClr val="000000"/>
                            </a:solidFill>
                            <a:latin typeface="Cambria Math" panose="02040503050406030204" pitchFamily="18" charset="0"/>
                            <a:ea typeface="Cambria Math" panose="02040503050406030204" pitchFamily="18" charset="0"/>
                          </a:rPr>
                        </m:ctrlPr>
                      </m:sSubPr>
                      <m:e>
                        <m:r>
                          <a:rPr lang="tr-TR" sz="1400" i="1">
                            <a:solidFill>
                              <a:srgbClr val="000000"/>
                            </a:solidFill>
                            <a:latin typeface="Cambria Math" panose="02040503050406030204" pitchFamily="18" charset="0"/>
                            <a:ea typeface="Cambria Math" panose="02040503050406030204" pitchFamily="18" charset="0"/>
                          </a:rPr>
                          <m:t>𝑑</m:t>
                        </m:r>
                      </m:e>
                      <m:sub>
                        <m:r>
                          <a:rPr lang="tr-TR" sz="1400" i="1">
                            <a:solidFill>
                              <a:srgbClr val="000000"/>
                            </a:solidFill>
                            <a:latin typeface="Cambria Math" panose="02040503050406030204" pitchFamily="18" charset="0"/>
                            <a:ea typeface="Cambria Math" panose="02040503050406030204" pitchFamily="18" charset="0"/>
                          </a:rPr>
                          <m:t>𝑖𝑗</m:t>
                        </m:r>
                      </m:sub>
                    </m:sSub>
                    <m:r>
                      <a:rPr lang="tr-TR" sz="1400" i="1">
                        <a:solidFill>
                          <a:srgbClr val="000000"/>
                        </a:solidFill>
                        <a:latin typeface="Cambria Math" panose="02040503050406030204" pitchFamily="18" charset="0"/>
                        <a:ea typeface="Cambria Math" panose="02040503050406030204" pitchFamily="18" charset="0"/>
                      </a:rPr>
                      <m:t>)</m:t>
                    </m:r>
                  </m:oMath>
                </a14:m>
                <a:endParaRPr lang="en-US" sz="1400" dirty="0">
                  <a:solidFill>
                    <a:srgbClr val="000000"/>
                  </a:solidFill>
                  <a:latin typeface="Avenir Next" panose="020B0503020202020204" pitchFamily="34" charset="0"/>
                </a:endParaRPr>
              </a:p>
              <a:p>
                <a:endParaRPr lang="en-US" dirty="0">
                  <a:latin typeface="Avenir Next" panose="020B0503020202020204" pitchFamily="34" charset="0"/>
                </a:endParaRPr>
              </a:p>
              <a:p>
                <a:br>
                  <a:rPr lang="en-US" sz="1800" dirty="0">
                    <a:solidFill>
                      <a:srgbClr val="000000"/>
                    </a:solidFill>
                    <a:latin typeface="Avenir Next" panose="020B0503020202020204" pitchFamily="34" charset="0"/>
                  </a:rPr>
                </a:br>
                <a:r>
                  <a:rPr lang="en-US" sz="1800" dirty="0">
                    <a:solidFill>
                      <a:srgbClr val="000000"/>
                    </a:solidFill>
                    <a:latin typeface="Avenir Next" panose="020B0503020202020204" pitchFamily="34" charset="0"/>
                  </a:rPr>
                  <a:t>In addition we employ an inverse distance function (common in GIS), where the formula equals:</a:t>
                </a:r>
              </a:p>
              <a:p>
                <a:pPr lvl="1"/>
                <a14:m>
                  <m:oMath xmlns:m="http://schemas.openxmlformats.org/officeDocument/2006/math">
                    <m:r>
                      <a:rPr lang="tr-TR" sz="1400">
                        <a:solidFill>
                          <a:srgbClr val="000000"/>
                        </a:solidFill>
                        <a:latin typeface="Cambria Math" panose="02040503050406030204" pitchFamily="18" charset="0"/>
                      </a:rPr>
                      <m:t>𝑓</m:t>
                    </m:r>
                    <m:d>
                      <m:dPr>
                        <m:ctrlPr>
                          <a:rPr lang="tr-TR" sz="1400" i="1">
                            <a:solidFill>
                              <a:srgbClr val="000000"/>
                            </a:solidFill>
                            <a:latin typeface="Cambria Math" panose="02040503050406030204" pitchFamily="18" charset="0"/>
                          </a:rPr>
                        </m:ctrlPr>
                      </m:dPr>
                      <m:e>
                        <m:sSub>
                          <m:sSubPr>
                            <m:ctrlPr>
                              <a:rPr lang="tr-TR" sz="1400" i="1">
                                <a:solidFill>
                                  <a:srgbClr val="000000"/>
                                </a:solidFill>
                                <a:latin typeface="Cambria Math" panose="02040503050406030204" pitchFamily="18" charset="0"/>
                              </a:rPr>
                            </m:ctrlPr>
                          </m:sSubPr>
                          <m:e>
                            <m:r>
                              <a:rPr lang="tr-TR" sz="1400">
                                <a:solidFill>
                                  <a:srgbClr val="000000"/>
                                </a:solidFill>
                                <a:latin typeface="Cambria Math" panose="02040503050406030204" pitchFamily="18" charset="0"/>
                              </a:rPr>
                              <m:t>𝑑</m:t>
                            </m:r>
                          </m:e>
                          <m:sub>
                            <m:r>
                              <a:rPr lang="tr-TR" sz="1400">
                                <a:solidFill>
                                  <a:srgbClr val="000000"/>
                                </a:solidFill>
                                <a:latin typeface="Cambria Math" panose="02040503050406030204" pitchFamily="18" charset="0"/>
                              </a:rPr>
                              <m:t>𝑖𝑗</m:t>
                            </m:r>
                          </m:sub>
                        </m:sSub>
                      </m:e>
                    </m:d>
                    <m:r>
                      <a:rPr lang="tr-TR" sz="1400">
                        <a:solidFill>
                          <a:srgbClr val="000000"/>
                        </a:solidFill>
                        <a:latin typeface="Cambria Math" panose="02040503050406030204" pitchFamily="18" charset="0"/>
                      </a:rPr>
                      <m:t>=</m:t>
                    </m:r>
                    <m:f>
                      <m:fPr>
                        <m:ctrlPr>
                          <a:rPr lang="en-US" sz="1400" b="0" i="1" smtClean="0">
                            <a:solidFill>
                              <a:srgbClr val="000000"/>
                            </a:solidFill>
                            <a:latin typeface="Cambria Math" panose="02040503050406030204" pitchFamily="18" charset="0"/>
                          </a:rPr>
                        </m:ctrlPr>
                      </m:fPr>
                      <m:num>
                        <m:r>
                          <a:rPr lang="en-US" sz="1400" b="0" i="0" smtClean="0">
                            <a:solidFill>
                              <a:srgbClr val="000000"/>
                            </a:solidFill>
                            <a:latin typeface="Cambria Math" panose="02040503050406030204" pitchFamily="18" charset="0"/>
                          </a:rPr>
                          <m:t>1</m:t>
                        </m:r>
                      </m:num>
                      <m:den>
                        <m:sSub>
                          <m:sSubPr>
                            <m:ctrlPr>
                              <a:rPr lang="tr-TR" sz="1400" i="1">
                                <a:solidFill>
                                  <a:srgbClr val="000000"/>
                                </a:solidFill>
                                <a:latin typeface="Cambria Math" panose="02040503050406030204" pitchFamily="18" charset="0"/>
                              </a:rPr>
                            </m:ctrlPr>
                          </m:sSubPr>
                          <m:e>
                            <m:r>
                              <a:rPr lang="tr-TR" sz="1400">
                                <a:solidFill>
                                  <a:srgbClr val="000000"/>
                                </a:solidFill>
                                <a:latin typeface="Cambria Math" panose="02040503050406030204" pitchFamily="18" charset="0"/>
                              </a:rPr>
                              <m:t>𝑑</m:t>
                            </m:r>
                          </m:e>
                          <m:sub>
                            <m:r>
                              <a:rPr lang="tr-TR" sz="1400">
                                <a:solidFill>
                                  <a:srgbClr val="000000"/>
                                </a:solidFill>
                                <a:latin typeface="Cambria Math" panose="02040503050406030204" pitchFamily="18" charset="0"/>
                              </a:rPr>
                              <m:t>𝑖𝑗</m:t>
                            </m:r>
                          </m:sub>
                        </m:sSub>
                      </m:den>
                    </m:f>
                    <m:r>
                      <a:rPr lang="en-US" sz="1400" b="0" i="0" smtClean="0">
                        <a:solidFill>
                          <a:srgbClr val="000000"/>
                        </a:solidFill>
                        <a:latin typeface="Cambria Math" panose="02040503050406030204" pitchFamily="18" charset="0"/>
                      </a:rPr>
                      <m:t> ,</m:t>
                    </m:r>
                  </m:oMath>
                </a14:m>
                <a:endParaRPr lang="en-TR" dirty="0">
                  <a:latin typeface="Avenir Next" panose="020B0503020202020204" pitchFamily="34" charset="0"/>
                </a:endParaRPr>
              </a:p>
            </p:txBody>
          </p:sp>
        </mc:Choice>
        <mc:Fallback xmlns="">
          <p:sp>
            <p:nvSpPr>
              <p:cNvPr id="3" name="Content Placeholder 2">
                <a:extLst>
                  <a:ext uri="{FF2B5EF4-FFF2-40B4-BE49-F238E27FC236}">
                    <a16:creationId xmlns:a16="http://schemas.microsoft.com/office/drawing/2014/main" id="{1C77531D-4F38-5536-D460-515E3F97A30E}"/>
                  </a:ext>
                </a:extLst>
              </p:cNvPr>
              <p:cNvSpPr>
                <a:spLocks noGrp="1" noRot="1" noChangeAspect="1" noMove="1" noResize="1" noEditPoints="1" noAdjustHandles="1" noChangeArrowheads="1" noChangeShapeType="1" noTextEdit="1"/>
              </p:cNvSpPr>
              <p:nvPr>
                <p:ph idx="1"/>
              </p:nvPr>
            </p:nvSpPr>
            <p:spPr>
              <a:xfrm>
                <a:off x="163604" y="1166106"/>
                <a:ext cx="11685496" cy="5018794"/>
              </a:xfrm>
              <a:blipFill>
                <a:blip r:embed="rId4"/>
                <a:stretch>
                  <a:fillRect l="-217" t="-176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61EB257-F256-402E-9DA9-38ECE6D279B7}"/>
              </a:ext>
            </a:extLst>
          </p:cNvPr>
          <p:cNvSpPr/>
          <p:nvPr/>
        </p:nvSpPr>
        <p:spPr>
          <a:xfrm>
            <a:off x="307040" y="6336010"/>
            <a:ext cx="11775142" cy="461665"/>
          </a:xfrm>
          <a:prstGeom prst="rect">
            <a:avLst/>
          </a:prstGeom>
        </p:spPr>
        <p:txBody>
          <a:bodyPr wrap="square">
            <a:spAutoFit/>
          </a:bodyPr>
          <a:lstStyle/>
          <a:p>
            <a:r>
              <a:rPr lang="en-US" sz="1200" dirty="0">
                <a:solidFill>
                  <a:srgbClr val="222222"/>
                </a:solidFill>
                <a:latin typeface="Arial" panose="020B0604020202020204" pitchFamily="34" charset="0"/>
              </a:rPr>
              <a:t>John, Ö., </a:t>
            </a:r>
            <a:r>
              <a:rPr lang="en-US" sz="1200" dirty="0" err="1">
                <a:solidFill>
                  <a:srgbClr val="222222"/>
                </a:solidFill>
                <a:latin typeface="Arial" panose="020B0604020202020204" pitchFamily="34" charset="0"/>
              </a:rPr>
              <a:t>Lyhagen</a:t>
            </a:r>
            <a:r>
              <a:rPr lang="en-US" sz="1200" dirty="0">
                <a:solidFill>
                  <a:srgbClr val="222222"/>
                </a:solidFill>
                <a:latin typeface="Arial" panose="020B0604020202020204" pitchFamily="34" charset="0"/>
              </a:rPr>
              <a:t>, J., &amp; </a:t>
            </a:r>
            <a:r>
              <a:rPr lang="en-US" sz="1200" dirty="0" err="1">
                <a:solidFill>
                  <a:srgbClr val="222222"/>
                </a:solidFill>
                <a:latin typeface="Arial" panose="020B0604020202020204" pitchFamily="34" charset="0"/>
              </a:rPr>
              <a:t>Reggiani</a:t>
            </a:r>
            <a:r>
              <a:rPr lang="en-US" sz="1200" dirty="0">
                <a:solidFill>
                  <a:srgbClr val="222222"/>
                </a:solidFill>
                <a:latin typeface="Arial" panose="020B0604020202020204" pitchFamily="34" charset="0"/>
              </a:rPr>
              <a:t>, A. (2016). A new way of determining distance decay parameters in spatial interaction models with application to job accessibility analysis in Sweden. </a:t>
            </a:r>
            <a:r>
              <a:rPr lang="en-US" sz="1200" i="1" dirty="0">
                <a:solidFill>
                  <a:srgbClr val="222222"/>
                </a:solidFill>
                <a:latin typeface="Arial" panose="020B0604020202020204" pitchFamily="34" charset="0"/>
              </a:rPr>
              <a:t>European Journal of Transport and Infrastructure Research</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16</a:t>
            </a:r>
            <a:r>
              <a:rPr lang="en-US" sz="1200" dirty="0">
                <a:solidFill>
                  <a:srgbClr val="222222"/>
                </a:solidFill>
                <a:latin typeface="Arial" panose="020B0604020202020204" pitchFamily="34" charset="0"/>
              </a:rPr>
              <a:t>(2), 344-362.</a:t>
            </a:r>
            <a:endParaRPr lang="en-GB" sz="1200" dirty="0"/>
          </a:p>
        </p:txBody>
      </p:sp>
    </p:spTree>
    <p:extLst>
      <p:ext uri="{BB962C8B-B14F-4D97-AF65-F5344CB8AC3E}">
        <p14:creationId xmlns:p14="http://schemas.microsoft.com/office/powerpoint/2010/main" val="74545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D62E-5F87-AE87-4AF6-D0BCFBA7469C}"/>
              </a:ext>
            </a:extLst>
          </p:cNvPr>
          <p:cNvSpPr>
            <a:spLocks noGrp="1"/>
          </p:cNvSpPr>
          <p:nvPr>
            <p:ph type="title"/>
          </p:nvPr>
        </p:nvSpPr>
        <p:spPr>
          <a:xfrm rot="16200000">
            <a:off x="-1599056" y="2920839"/>
            <a:ext cx="4216879" cy="583781"/>
          </a:xfrm>
        </p:spPr>
        <p:txBody>
          <a:bodyPr>
            <a:normAutofit fontScale="90000"/>
          </a:bodyPr>
          <a:lstStyle/>
          <a:p>
            <a:pPr algn="ctr"/>
            <a:r>
              <a:rPr lang="en-TR" dirty="0">
                <a:solidFill>
                  <a:schemeClr val="accent1"/>
                </a:solidFill>
              </a:rPr>
              <a:t>Results</a:t>
            </a:r>
          </a:p>
        </p:txBody>
      </p:sp>
      <p:graphicFrame>
        <p:nvGraphicFramePr>
          <p:cNvPr id="4" name="Content Placeholder 3">
            <a:extLst>
              <a:ext uri="{FF2B5EF4-FFF2-40B4-BE49-F238E27FC236}">
                <a16:creationId xmlns:a16="http://schemas.microsoft.com/office/drawing/2014/main" id="{526694B7-CA54-F345-B024-0035801BB9B7}"/>
              </a:ext>
            </a:extLst>
          </p:cNvPr>
          <p:cNvGraphicFramePr>
            <a:graphicFrameLocks noGrp="1"/>
          </p:cNvGraphicFramePr>
          <p:nvPr>
            <p:ph idx="1"/>
            <p:extLst>
              <p:ext uri="{D42A27DB-BD31-4B8C-83A1-F6EECF244321}">
                <p14:modId xmlns:p14="http://schemas.microsoft.com/office/powerpoint/2010/main" val="2067868251"/>
              </p:ext>
            </p:extLst>
          </p:nvPr>
        </p:nvGraphicFramePr>
        <p:xfrm>
          <a:off x="1190445" y="293299"/>
          <a:ext cx="10834778" cy="6197856"/>
        </p:xfrm>
        <a:graphic>
          <a:graphicData uri="http://schemas.openxmlformats.org/drawingml/2006/table">
            <a:tbl>
              <a:tblPr/>
              <a:tblGrid>
                <a:gridCol w="1843448">
                  <a:extLst>
                    <a:ext uri="{9D8B030D-6E8A-4147-A177-3AD203B41FA5}">
                      <a16:colId xmlns:a16="http://schemas.microsoft.com/office/drawing/2014/main" val="1897064884"/>
                    </a:ext>
                  </a:extLst>
                </a:gridCol>
                <a:gridCol w="2541014">
                  <a:extLst>
                    <a:ext uri="{9D8B030D-6E8A-4147-A177-3AD203B41FA5}">
                      <a16:colId xmlns:a16="http://schemas.microsoft.com/office/drawing/2014/main" val="575091541"/>
                    </a:ext>
                  </a:extLst>
                </a:gridCol>
                <a:gridCol w="3449374">
                  <a:extLst>
                    <a:ext uri="{9D8B030D-6E8A-4147-A177-3AD203B41FA5}">
                      <a16:colId xmlns:a16="http://schemas.microsoft.com/office/drawing/2014/main" val="3921700178"/>
                    </a:ext>
                  </a:extLst>
                </a:gridCol>
                <a:gridCol w="3000942">
                  <a:extLst>
                    <a:ext uri="{9D8B030D-6E8A-4147-A177-3AD203B41FA5}">
                      <a16:colId xmlns:a16="http://schemas.microsoft.com/office/drawing/2014/main" val="723958787"/>
                    </a:ext>
                  </a:extLst>
                </a:gridCol>
              </a:tblGrid>
              <a:tr h="203204">
                <a:tc>
                  <a:txBody>
                    <a:bodyPr/>
                    <a:lstStyle/>
                    <a:p>
                      <a:pPr algn="l" fontAlgn="b"/>
                      <a:r>
                        <a:rPr lang="en-TR" sz="14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(1)</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(2)</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(3)</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70465370"/>
                  </a:ext>
                </a:extLst>
              </a:tr>
              <a:tr h="203204">
                <a:tc>
                  <a:txBody>
                    <a:bodyPr/>
                    <a:lstStyle/>
                    <a:p>
                      <a:pPr algn="l" fontAlgn="b"/>
                      <a:r>
                        <a:rPr lang="en-US" sz="1400" b="0" i="0" u="none" strike="noStrike">
                          <a:effectLst/>
                          <a:latin typeface="Calibri" panose="020F0502020204030204" pitchFamily="34" charset="0"/>
                        </a:rPr>
                        <a:t>VARIABLES</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Calibri" panose="020F0502020204030204" pitchFamily="34" charset="0"/>
                        </a:rPr>
                        <a:t>Log Normal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Calibri" panose="020F0502020204030204" pitchFamily="34" charset="0"/>
                        </a:rPr>
                        <a:t>Negative Exponential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Calibri" panose="020F0502020204030204" pitchFamily="34" charset="0"/>
                        </a:rPr>
                        <a:t>Inverse Distance Specification</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727430"/>
                  </a:ext>
                </a:extLst>
              </a:tr>
              <a:tr h="203204">
                <a:tc>
                  <a:txBody>
                    <a:bodyPr/>
                    <a:lstStyle/>
                    <a:p>
                      <a:pPr algn="l" fontAlgn="b"/>
                      <a:r>
                        <a:rPr lang="en-TR" sz="14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TR" sz="1400" b="0" i="0" u="none" strike="noStrike">
                          <a:effectLst/>
                          <a:latin typeface="Calibri" panose="020F0502020204030204" pitchFamily="34" charset="0"/>
                        </a:rPr>
                        <a:t> </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77437205"/>
                  </a:ext>
                </a:extLst>
              </a:tr>
              <a:tr h="203204">
                <a:tc>
                  <a:txBody>
                    <a:bodyPr/>
                    <a:lstStyle/>
                    <a:p>
                      <a:pPr algn="l" fontAlgn="b"/>
                      <a:r>
                        <a:rPr lang="en-US" sz="1400" b="0" i="0" u="none" strike="noStrike">
                          <a:effectLst/>
                          <a:latin typeface="Calibri" panose="020F0502020204030204" pitchFamily="34" charset="0"/>
                        </a:rPr>
                        <a:t>CultKernOrigin</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9.120***</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-0.914***</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14.644***</a:t>
                      </a:r>
                    </a:p>
                  </a:txBody>
                  <a:tcPr marL="7992" marR="7992" marT="7992" marB="0" anchor="b">
                    <a:lnL>
                      <a:noFill/>
                    </a:lnL>
                    <a:lnR>
                      <a:noFill/>
                    </a:lnR>
                    <a:lnT>
                      <a:noFill/>
                    </a:lnT>
                    <a:lnB>
                      <a:noFill/>
                    </a:lnB>
                    <a:noFill/>
                  </a:tcPr>
                </a:tc>
                <a:extLst>
                  <a:ext uri="{0D108BD9-81ED-4DB2-BD59-A6C34878D82A}">
                    <a16:rowId xmlns:a16="http://schemas.microsoft.com/office/drawing/2014/main" val="3553794730"/>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(0.085)</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(0.035)</a:t>
                      </a:r>
                    </a:p>
                  </a:txBody>
                  <a:tcPr marL="7992" marR="7992" marT="7992" marB="0" anchor="b">
                    <a:lnL>
                      <a:noFill/>
                    </a:lnL>
                    <a:lnR>
                      <a:noFill/>
                    </a:lnR>
                    <a:lnT>
                      <a:noFill/>
                    </a:lnT>
                    <a:lnB>
                      <a:noFill/>
                    </a:lnB>
                    <a:noFill/>
                  </a:tcPr>
                </a:tc>
                <a:extLst>
                  <a:ext uri="{0D108BD9-81ED-4DB2-BD59-A6C34878D82A}">
                    <a16:rowId xmlns:a16="http://schemas.microsoft.com/office/drawing/2014/main" val="1096443824"/>
                  </a:ext>
                </a:extLst>
              </a:tr>
              <a:tr h="203204">
                <a:tc>
                  <a:txBody>
                    <a:bodyPr/>
                    <a:lstStyle/>
                    <a:p>
                      <a:pPr algn="l" fontAlgn="b"/>
                      <a:r>
                        <a:rPr lang="en-US" sz="1400" b="0" i="0" u="none" strike="noStrike">
                          <a:effectLst/>
                          <a:latin typeface="Calibri" panose="020F0502020204030204" pitchFamily="34" charset="0"/>
                        </a:rPr>
                        <a:t>FinanceKerOrigin</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29.869***</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29.621***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35.172***</a:t>
                      </a:r>
                    </a:p>
                  </a:txBody>
                  <a:tcPr marL="7992" marR="7992" marT="7992" marB="0" anchor="b">
                    <a:lnL>
                      <a:noFill/>
                    </a:lnL>
                    <a:lnR>
                      <a:noFill/>
                    </a:lnR>
                    <a:lnT>
                      <a:noFill/>
                    </a:lnT>
                    <a:lnB>
                      <a:noFill/>
                    </a:lnB>
                    <a:noFill/>
                  </a:tcPr>
                </a:tc>
                <a:extLst>
                  <a:ext uri="{0D108BD9-81ED-4DB2-BD59-A6C34878D82A}">
                    <a16:rowId xmlns:a16="http://schemas.microsoft.com/office/drawing/2014/main" val="1328868090"/>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(0.130)</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(0.035)</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(0.052)</a:t>
                      </a:r>
                    </a:p>
                  </a:txBody>
                  <a:tcPr marL="7992" marR="7992" marT="7992" marB="0" anchor="b">
                    <a:lnL>
                      <a:noFill/>
                    </a:lnL>
                    <a:lnR>
                      <a:noFill/>
                    </a:lnR>
                    <a:lnT>
                      <a:noFill/>
                    </a:lnT>
                    <a:lnB>
                      <a:noFill/>
                    </a:lnB>
                    <a:noFill/>
                  </a:tcPr>
                </a:tc>
                <a:extLst>
                  <a:ext uri="{0D108BD9-81ED-4DB2-BD59-A6C34878D82A}">
                    <a16:rowId xmlns:a16="http://schemas.microsoft.com/office/drawing/2014/main" val="240477222"/>
                  </a:ext>
                </a:extLst>
              </a:tr>
              <a:tr h="203204">
                <a:tc>
                  <a:txBody>
                    <a:bodyPr/>
                    <a:lstStyle/>
                    <a:p>
                      <a:pPr algn="l" fontAlgn="b"/>
                      <a:r>
                        <a:rPr lang="en-US" sz="1400" b="0" i="0" u="none" strike="noStrike">
                          <a:effectLst/>
                          <a:latin typeface="Calibri" panose="020F0502020204030204" pitchFamily="34" charset="0"/>
                        </a:rPr>
                        <a:t>KidsKernOrigin</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-39.096***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-29.181***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-57.151***</a:t>
                      </a:r>
                    </a:p>
                  </a:txBody>
                  <a:tcPr marL="7992" marR="7992" marT="7992" marB="0" anchor="b">
                    <a:lnL>
                      <a:noFill/>
                    </a:lnL>
                    <a:lnR>
                      <a:noFill/>
                    </a:lnR>
                    <a:lnT>
                      <a:noFill/>
                    </a:lnT>
                    <a:lnB>
                      <a:noFill/>
                    </a:lnB>
                    <a:noFill/>
                  </a:tcPr>
                </a:tc>
                <a:extLst>
                  <a:ext uri="{0D108BD9-81ED-4DB2-BD59-A6C34878D82A}">
                    <a16:rowId xmlns:a16="http://schemas.microsoft.com/office/drawing/2014/main" val="3546759409"/>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(0.103)</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(0.034)</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(0.037)</a:t>
                      </a:r>
                    </a:p>
                  </a:txBody>
                  <a:tcPr marL="7992" marR="7992" marT="7992" marB="0" anchor="b">
                    <a:lnL>
                      <a:noFill/>
                    </a:lnL>
                    <a:lnR>
                      <a:noFill/>
                    </a:lnR>
                    <a:lnT>
                      <a:noFill/>
                    </a:lnT>
                    <a:lnB>
                      <a:noFill/>
                    </a:lnB>
                    <a:noFill/>
                  </a:tcPr>
                </a:tc>
                <a:extLst>
                  <a:ext uri="{0D108BD9-81ED-4DB2-BD59-A6C34878D82A}">
                    <a16:rowId xmlns:a16="http://schemas.microsoft.com/office/drawing/2014/main" val="3479469905"/>
                  </a:ext>
                </a:extLst>
              </a:tr>
              <a:tr h="203204">
                <a:tc>
                  <a:txBody>
                    <a:bodyPr/>
                    <a:lstStyle/>
                    <a:p>
                      <a:pPr algn="l" fontAlgn="b"/>
                      <a:r>
                        <a:rPr lang="en-US" sz="1400" b="0" i="0" u="none" strike="noStrike">
                          <a:effectLst/>
                          <a:latin typeface="Calibri" panose="020F0502020204030204" pitchFamily="34" charset="0"/>
                        </a:rPr>
                        <a:t>LineD5kmOrigin</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0.984***</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1.136***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1.265***</a:t>
                      </a:r>
                    </a:p>
                  </a:txBody>
                  <a:tcPr marL="7992" marR="7992" marT="7992" marB="0" anchor="b">
                    <a:lnL>
                      <a:noFill/>
                    </a:lnL>
                    <a:lnR>
                      <a:noFill/>
                    </a:lnR>
                    <a:lnT>
                      <a:noFill/>
                    </a:lnT>
                    <a:lnB>
                      <a:noFill/>
                    </a:lnB>
                    <a:noFill/>
                  </a:tcPr>
                </a:tc>
                <a:extLst>
                  <a:ext uri="{0D108BD9-81ED-4DB2-BD59-A6C34878D82A}">
                    <a16:rowId xmlns:a16="http://schemas.microsoft.com/office/drawing/2014/main" val="2959997807"/>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(0.003)</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extLst>
                  <a:ext uri="{0D108BD9-81ED-4DB2-BD59-A6C34878D82A}">
                    <a16:rowId xmlns:a16="http://schemas.microsoft.com/office/drawing/2014/main" val="174848780"/>
                  </a:ext>
                </a:extLst>
              </a:tr>
              <a:tr h="203204">
                <a:tc>
                  <a:txBody>
                    <a:bodyPr/>
                    <a:lstStyle/>
                    <a:p>
                      <a:pPr algn="l" fontAlgn="b"/>
                      <a:r>
                        <a:rPr lang="en-US" sz="1400" b="0" i="0" u="none" strike="noStrike">
                          <a:effectLst/>
                          <a:latin typeface="Calibri" panose="020F0502020204030204" pitchFamily="34" charset="0"/>
                        </a:rPr>
                        <a:t>CultKerndest</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12.758***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25.646***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17.154***</a:t>
                      </a:r>
                    </a:p>
                  </a:txBody>
                  <a:tcPr marL="7992" marR="7992" marT="7992" marB="0" anchor="b">
                    <a:lnL>
                      <a:noFill/>
                    </a:lnL>
                    <a:lnR>
                      <a:noFill/>
                    </a:lnR>
                    <a:lnT>
                      <a:noFill/>
                    </a:lnT>
                    <a:lnB>
                      <a:noFill/>
                    </a:lnB>
                    <a:noFill/>
                  </a:tcPr>
                </a:tc>
                <a:extLst>
                  <a:ext uri="{0D108BD9-81ED-4DB2-BD59-A6C34878D82A}">
                    <a16:rowId xmlns:a16="http://schemas.microsoft.com/office/drawing/2014/main" val="3604917864"/>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(0.080)</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(0.033)</a:t>
                      </a:r>
                    </a:p>
                  </a:txBody>
                  <a:tcPr marL="7992" marR="7992" marT="7992" marB="0" anchor="b">
                    <a:lnL>
                      <a:noFill/>
                    </a:lnL>
                    <a:lnR>
                      <a:noFill/>
                    </a:lnR>
                    <a:lnT>
                      <a:noFill/>
                    </a:lnT>
                    <a:lnB>
                      <a:noFill/>
                    </a:lnB>
                    <a:noFill/>
                  </a:tcPr>
                </a:tc>
                <a:extLst>
                  <a:ext uri="{0D108BD9-81ED-4DB2-BD59-A6C34878D82A}">
                    <a16:rowId xmlns:a16="http://schemas.microsoft.com/office/drawing/2014/main" val="1906100590"/>
                  </a:ext>
                </a:extLst>
              </a:tr>
              <a:tr h="203204">
                <a:tc>
                  <a:txBody>
                    <a:bodyPr/>
                    <a:lstStyle/>
                    <a:p>
                      <a:pPr algn="l" fontAlgn="b"/>
                      <a:r>
                        <a:rPr lang="en-US" sz="1400" b="0" i="0" u="none" strike="noStrike">
                          <a:effectLst/>
                          <a:latin typeface="Calibri" panose="020F0502020204030204" pitchFamily="34" charset="0"/>
                        </a:rPr>
                        <a:t>FinanceKerdest</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-4.758***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-13.673***</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-5.857***</a:t>
                      </a:r>
                    </a:p>
                  </a:txBody>
                  <a:tcPr marL="7992" marR="7992" marT="7992" marB="0" anchor="b">
                    <a:lnL>
                      <a:noFill/>
                    </a:lnL>
                    <a:lnR>
                      <a:noFill/>
                    </a:lnR>
                    <a:lnT>
                      <a:noFill/>
                    </a:lnT>
                    <a:lnB>
                      <a:noFill/>
                    </a:lnB>
                    <a:noFill/>
                  </a:tcPr>
                </a:tc>
                <a:extLst>
                  <a:ext uri="{0D108BD9-81ED-4DB2-BD59-A6C34878D82A}">
                    <a16:rowId xmlns:a16="http://schemas.microsoft.com/office/drawing/2014/main" val="21340624"/>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(0.069)</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(0.018)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(0.030)</a:t>
                      </a:r>
                    </a:p>
                  </a:txBody>
                  <a:tcPr marL="7992" marR="7992" marT="7992" marB="0" anchor="b">
                    <a:lnL>
                      <a:noFill/>
                    </a:lnL>
                    <a:lnR>
                      <a:noFill/>
                    </a:lnR>
                    <a:lnT>
                      <a:noFill/>
                    </a:lnT>
                    <a:lnB>
                      <a:noFill/>
                    </a:lnB>
                    <a:noFill/>
                  </a:tcPr>
                </a:tc>
                <a:extLst>
                  <a:ext uri="{0D108BD9-81ED-4DB2-BD59-A6C34878D82A}">
                    <a16:rowId xmlns:a16="http://schemas.microsoft.com/office/drawing/2014/main" val="3470608810"/>
                  </a:ext>
                </a:extLst>
              </a:tr>
              <a:tr h="203204">
                <a:tc>
                  <a:txBody>
                    <a:bodyPr/>
                    <a:lstStyle/>
                    <a:p>
                      <a:pPr algn="l" fontAlgn="b"/>
                      <a:r>
                        <a:rPr lang="en-US" sz="1400" b="0" i="0" u="none" strike="noStrike">
                          <a:effectLst/>
                          <a:latin typeface="Calibri" panose="020F0502020204030204" pitchFamily="34" charset="0"/>
                        </a:rPr>
                        <a:t>KidsKerndest</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-11.974***</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-23.156***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-20.795***</a:t>
                      </a:r>
                    </a:p>
                  </a:txBody>
                  <a:tcPr marL="7992" marR="7992" marT="7992" marB="0" anchor="b">
                    <a:lnL>
                      <a:noFill/>
                    </a:lnL>
                    <a:lnR>
                      <a:noFill/>
                    </a:lnR>
                    <a:lnT>
                      <a:noFill/>
                    </a:lnT>
                    <a:lnB>
                      <a:noFill/>
                    </a:lnB>
                    <a:noFill/>
                  </a:tcPr>
                </a:tc>
                <a:extLst>
                  <a:ext uri="{0D108BD9-81ED-4DB2-BD59-A6C34878D82A}">
                    <a16:rowId xmlns:a16="http://schemas.microsoft.com/office/drawing/2014/main" val="1710584832"/>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(0.081)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(0.029)</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(0.034)</a:t>
                      </a:r>
                    </a:p>
                  </a:txBody>
                  <a:tcPr marL="7992" marR="7992" marT="7992" marB="0" anchor="b">
                    <a:lnL>
                      <a:noFill/>
                    </a:lnL>
                    <a:lnR>
                      <a:noFill/>
                    </a:lnR>
                    <a:lnT>
                      <a:noFill/>
                    </a:lnT>
                    <a:lnB>
                      <a:noFill/>
                    </a:lnB>
                    <a:noFill/>
                  </a:tcPr>
                </a:tc>
                <a:extLst>
                  <a:ext uri="{0D108BD9-81ED-4DB2-BD59-A6C34878D82A}">
                    <a16:rowId xmlns:a16="http://schemas.microsoft.com/office/drawing/2014/main" val="39679152"/>
                  </a:ext>
                </a:extLst>
              </a:tr>
              <a:tr h="203204">
                <a:tc>
                  <a:txBody>
                    <a:bodyPr/>
                    <a:lstStyle/>
                    <a:p>
                      <a:pPr algn="l" fontAlgn="b"/>
                      <a:r>
                        <a:rPr lang="en-US" sz="1400" b="0" i="0" u="none" strike="noStrike">
                          <a:effectLst/>
                          <a:latin typeface="Calibri" panose="020F0502020204030204" pitchFamily="34" charset="0"/>
                        </a:rPr>
                        <a:t>LineD5kmdest</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-0.068***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-0.042***</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0.079***</a:t>
                      </a:r>
                    </a:p>
                  </a:txBody>
                  <a:tcPr marL="7992" marR="7992" marT="7992" marB="0" anchor="b">
                    <a:lnL>
                      <a:noFill/>
                    </a:lnL>
                    <a:lnR>
                      <a:noFill/>
                    </a:lnR>
                    <a:lnT>
                      <a:noFill/>
                    </a:lnT>
                    <a:lnB>
                      <a:noFill/>
                    </a:lnB>
                    <a:noFill/>
                  </a:tcPr>
                </a:tc>
                <a:extLst>
                  <a:ext uri="{0D108BD9-81ED-4DB2-BD59-A6C34878D82A}">
                    <a16:rowId xmlns:a16="http://schemas.microsoft.com/office/drawing/2014/main" val="3715374705"/>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(0.003)</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extLst>
                  <a:ext uri="{0D108BD9-81ED-4DB2-BD59-A6C34878D82A}">
                    <a16:rowId xmlns:a16="http://schemas.microsoft.com/office/drawing/2014/main" val="3853361751"/>
                  </a:ext>
                </a:extLst>
              </a:tr>
              <a:tr h="203204">
                <a:tc>
                  <a:txBody>
                    <a:bodyPr/>
                    <a:lstStyle/>
                    <a:p>
                      <a:pPr algn="l" fontAlgn="b"/>
                      <a:r>
                        <a:rPr lang="en-US" sz="1400" b="0" i="0" u="none" strike="noStrike">
                          <a:effectLst/>
                          <a:latin typeface="Calibri" panose="020F0502020204030204" pitchFamily="34" charset="0"/>
                        </a:rPr>
                        <a:t>samelang</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1.694***</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0.001</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2.294***</a:t>
                      </a:r>
                    </a:p>
                  </a:txBody>
                  <a:tcPr marL="7992" marR="7992" marT="7992" marB="0" anchor="b">
                    <a:lnL>
                      <a:noFill/>
                    </a:lnL>
                    <a:lnR>
                      <a:noFill/>
                    </a:lnR>
                    <a:lnT>
                      <a:noFill/>
                    </a:lnT>
                    <a:lnB>
                      <a:noFill/>
                    </a:lnB>
                    <a:noFill/>
                  </a:tcPr>
                </a:tc>
                <a:extLst>
                  <a:ext uri="{0D108BD9-81ED-4DB2-BD59-A6C34878D82A}">
                    <a16:rowId xmlns:a16="http://schemas.microsoft.com/office/drawing/2014/main" val="901040023"/>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(0.017)</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(0.005)</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(0.007)</a:t>
                      </a:r>
                    </a:p>
                  </a:txBody>
                  <a:tcPr marL="7992" marR="7992" marT="7992" marB="0" anchor="b">
                    <a:lnL>
                      <a:noFill/>
                    </a:lnL>
                    <a:lnR>
                      <a:noFill/>
                    </a:lnR>
                    <a:lnT>
                      <a:noFill/>
                    </a:lnT>
                    <a:lnB>
                      <a:noFill/>
                    </a:lnB>
                    <a:noFill/>
                  </a:tcPr>
                </a:tc>
                <a:extLst>
                  <a:ext uri="{0D108BD9-81ED-4DB2-BD59-A6C34878D82A}">
                    <a16:rowId xmlns:a16="http://schemas.microsoft.com/office/drawing/2014/main" val="3698339851"/>
                  </a:ext>
                </a:extLst>
              </a:tr>
              <a:tr h="203204">
                <a:tc>
                  <a:txBody>
                    <a:bodyPr/>
                    <a:lstStyle/>
                    <a:p>
                      <a:pPr algn="l" fontAlgn="b"/>
                      <a:r>
                        <a:rPr lang="en-US" sz="1400" b="0" i="0" u="none" strike="noStrike">
                          <a:effectLst/>
                          <a:latin typeface="Calibri" panose="020F0502020204030204" pitchFamily="34" charset="0"/>
                        </a:rPr>
                        <a:t>Constant</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-16.233***</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-15.666***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-18.365***</a:t>
                      </a:r>
                    </a:p>
                  </a:txBody>
                  <a:tcPr marL="7992" marR="7992" marT="7992" marB="0" anchor="b">
                    <a:lnL>
                      <a:noFill/>
                    </a:lnL>
                    <a:lnR>
                      <a:noFill/>
                    </a:lnR>
                    <a:lnT>
                      <a:noFill/>
                    </a:lnT>
                    <a:lnB>
                      <a:noFill/>
                    </a:lnB>
                    <a:noFill/>
                  </a:tcPr>
                </a:tc>
                <a:extLst>
                  <a:ext uri="{0D108BD9-81ED-4DB2-BD59-A6C34878D82A}">
                    <a16:rowId xmlns:a16="http://schemas.microsoft.com/office/drawing/2014/main" val="2534713947"/>
                  </a:ext>
                </a:extLst>
              </a:tr>
              <a:tr h="203204">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(0.028)</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(0.009)</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(0.010)</a:t>
                      </a:r>
                    </a:p>
                  </a:txBody>
                  <a:tcPr marL="7992" marR="7992" marT="7992" marB="0" anchor="b">
                    <a:lnL>
                      <a:noFill/>
                    </a:lnL>
                    <a:lnR>
                      <a:noFill/>
                    </a:lnR>
                    <a:lnT>
                      <a:noFill/>
                    </a:lnT>
                    <a:lnB>
                      <a:noFill/>
                    </a:lnB>
                    <a:noFill/>
                  </a:tcPr>
                </a:tc>
                <a:extLst>
                  <a:ext uri="{0D108BD9-81ED-4DB2-BD59-A6C34878D82A}">
                    <a16:rowId xmlns:a16="http://schemas.microsoft.com/office/drawing/2014/main" val="2686739169"/>
                  </a:ext>
                </a:extLst>
              </a:tr>
              <a:tr h="175935">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ctr"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extLst>
                  <a:ext uri="{0D108BD9-81ED-4DB2-BD59-A6C34878D82A}">
                    <a16:rowId xmlns:a16="http://schemas.microsoft.com/office/drawing/2014/main" val="1671602437"/>
                  </a:ext>
                </a:extLst>
              </a:tr>
              <a:tr h="203204">
                <a:tc>
                  <a:txBody>
                    <a:bodyPr/>
                    <a:lstStyle/>
                    <a:p>
                      <a:pPr algn="l" fontAlgn="b"/>
                      <a:r>
                        <a:rPr lang="en-US" sz="1400" b="0" i="0" u="none" strike="noStrike">
                          <a:effectLst/>
                          <a:latin typeface="Calibri" panose="020F0502020204030204" pitchFamily="34" charset="0"/>
                        </a:rPr>
                        <a:t>Observations</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1,079,746</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11,942,202</a:t>
                      </a:r>
                    </a:p>
                  </a:txBody>
                  <a:tcPr marL="7992" marR="7992" marT="7992" marB="0" anchor="b">
                    <a:lnL>
                      <a:noFill/>
                    </a:lnL>
                    <a:lnR>
                      <a:noFill/>
                    </a:lnR>
                    <a:lnT>
                      <a:noFill/>
                    </a:lnT>
                    <a:lnB>
                      <a:noFill/>
                    </a:lnB>
                    <a:noFill/>
                  </a:tcPr>
                </a:tc>
                <a:tc>
                  <a:txBody>
                    <a:bodyPr/>
                    <a:lstStyle/>
                    <a:p>
                      <a:pPr algn="ctr" fontAlgn="b"/>
                      <a:r>
                        <a:rPr lang="en-TR" sz="1400" b="0" i="0" u="none" strike="noStrike">
                          <a:effectLst/>
                          <a:latin typeface="Calibri" panose="020F0502020204030204" pitchFamily="34" charset="0"/>
                        </a:rPr>
                        <a:t>5,872,167</a:t>
                      </a:r>
                    </a:p>
                  </a:txBody>
                  <a:tcPr marL="7992" marR="7992" marT="7992" marB="0" anchor="b">
                    <a:lnL>
                      <a:noFill/>
                    </a:lnL>
                    <a:lnR>
                      <a:noFill/>
                    </a:lnR>
                    <a:lnT>
                      <a:noFill/>
                    </a:lnT>
                    <a:lnB>
                      <a:noFill/>
                    </a:lnB>
                    <a:noFill/>
                  </a:tcPr>
                </a:tc>
                <a:extLst>
                  <a:ext uri="{0D108BD9-81ED-4DB2-BD59-A6C34878D82A}">
                    <a16:rowId xmlns:a16="http://schemas.microsoft.com/office/drawing/2014/main" val="3140690660"/>
                  </a:ext>
                </a:extLst>
              </a:tr>
              <a:tr h="203204">
                <a:tc>
                  <a:txBody>
                    <a:bodyPr/>
                    <a:lstStyle/>
                    <a:p>
                      <a:pPr algn="l" fontAlgn="b"/>
                      <a:r>
                        <a:rPr lang="en-US" sz="1400" b="0" i="0" u="none" strike="noStrike">
                          <a:effectLst/>
                          <a:latin typeface="Calibri" panose="020F0502020204030204" pitchFamily="34" charset="0"/>
                        </a:rPr>
                        <a:t>R-squared</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400" b="0" i="0" u="none" strike="noStrike">
                          <a:effectLst/>
                          <a:latin typeface="Calibri" panose="020F0502020204030204" pitchFamily="34" charset="0"/>
                        </a:rPr>
                        <a:t>0.348</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400" b="0" i="0" u="none" strike="noStrike">
                          <a:effectLst/>
                          <a:latin typeface="Calibri" panose="020F0502020204030204" pitchFamily="34" charset="0"/>
                        </a:rPr>
                        <a:t>0.417</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TR" sz="1400" b="0" i="0" u="none" strike="noStrike">
                          <a:effectLst/>
                          <a:latin typeface="Calibri" panose="020F0502020204030204" pitchFamily="34" charset="0"/>
                        </a:rPr>
                        <a:t>0.865</a:t>
                      </a:r>
                    </a:p>
                  </a:txBody>
                  <a:tcPr marL="7992" marR="7992" marT="7992"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06047"/>
                  </a:ext>
                </a:extLst>
              </a:tr>
              <a:tr h="203204">
                <a:tc gridSpan="2">
                  <a:txBody>
                    <a:bodyPr/>
                    <a:lstStyle/>
                    <a:p>
                      <a:pPr algn="l" fontAlgn="b"/>
                      <a:r>
                        <a:rPr lang="en-US" sz="1400" b="0" i="0" u="none" strike="noStrike" dirty="0">
                          <a:effectLst/>
                          <a:latin typeface="Calibri" panose="020F0502020204030204" pitchFamily="34" charset="0"/>
                        </a:rPr>
                        <a:t>Standard errors in parentheses</a:t>
                      </a: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TR"/>
                    </a:p>
                  </a:txBody>
                  <a:tcPr/>
                </a:tc>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07318835"/>
                  </a:ext>
                </a:extLst>
              </a:tr>
              <a:tr h="203204">
                <a:tc gridSpan="2">
                  <a:txBody>
                    <a:bodyPr/>
                    <a:lstStyle/>
                    <a:p>
                      <a:pPr algn="l" fontAlgn="b"/>
                      <a:r>
                        <a:rPr lang="en-US" sz="1400" b="0" i="0" u="none" strike="noStrike" dirty="0">
                          <a:effectLst/>
                          <a:latin typeface="Calibri" panose="020F0502020204030204" pitchFamily="34" charset="0"/>
                        </a:rPr>
                        <a:t>*** p&lt;0.01, ** p&lt;0.05, * p&lt;0.1</a:t>
                      </a:r>
                    </a:p>
                  </a:txBody>
                  <a:tcPr marL="7992" marR="7992" marT="7992" marB="0" anchor="b">
                    <a:lnL>
                      <a:noFill/>
                    </a:lnL>
                    <a:lnR>
                      <a:noFill/>
                    </a:lnR>
                    <a:lnT>
                      <a:noFill/>
                    </a:lnT>
                    <a:lnB>
                      <a:noFill/>
                    </a:lnB>
                    <a:noFill/>
                  </a:tcPr>
                </a:tc>
                <a:tc hMerge="1">
                  <a:txBody>
                    <a:bodyPr/>
                    <a:lstStyle/>
                    <a:p>
                      <a:endParaRPr lang="en-TR"/>
                    </a:p>
                  </a:txBody>
                  <a:tcPr/>
                </a:tc>
                <a:tc>
                  <a:txBody>
                    <a:bodyPr/>
                    <a:lstStyle/>
                    <a:p>
                      <a:pPr algn="l" fontAlgn="b"/>
                      <a:endParaRPr lang="en-TR" sz="1400" b="0" i="0" u="none" strike="noStrike">
                        <a:effectLst/>
                        <a:latin typeface="Calibri" panose="020F0502020204030204" pitchFamily="34" charset="0"/>
                      </a:endParaRPr>
                    </a:p>
                  </a:txBody>
                  <a:tcPr marL="7992" marR="7992" marT="7992" marB="0" anchor="b">
                    <a:lnL>
                      <a:noFill/>
                    </a:lnL>
                    <a:lnR>
                      <a:noFill/>
                    </a:lnR>
                    <a:lnT>
                      <a:noFill/>
                    </a:lnT>
                    <a:lnB>
                      <a:noFill/>
                    </a:lnB>
                    <a:noFill/>
                  </a:tcPr>
                </a:tc>
                <a:tc>
                  <a:txBody>
                    <a:bodyPr/>
                    <a:lstStyle/>
                    <a:p>
                      <a:pPr algn="l" fontAlgn="b"/>
                      <a:endParaRPr lang="en-TR" sz="1400" b="0" i="0" u="none" strike="noStrike" dirty="0">
                        <a:effectLst/>
                        <a:latin typeface="Calibri" panose="020F0502020204030204" pitchFamily="34" charset="0"/>
                      </a:endParaRPr>
                    </a:p>
                  </a:txBody>
                  <a:tcPr marL="7992" marR="7992" marT="7992" marB="0" anchor="b">
                    <a:lnL>
                      <a:noFill/>
                    </a:lnL>
                    <a:lnR>
                      <a:noFill/>
                    </a:lnR>
                    <a:lnT>
                      <a:noFill/>
                    </a:lnT>
                    <a:lnB>
                      <a:noFill/>
                    </a:lnB>
                    <a:noFill/>
                  </a:tcPr>
                </a:tc>
                <a:extLst>
                  <a:ext uri="{0D108BD9-81ED-4DB2-BD59-A6C34878D82A}">
                    <a16:rowId xmlns:a16="http://schemas.microsoft.com/office/drawing/2014/main" val="36060890"/>
                  </a:ext>
                </a:extLst>
              </a:tr>
            </a:tbl>
          </a:graphicData>
        </a:graphic>
      </p:graphicFrame>
    </p:spTree>
    <p:extLst>
      <p:ext uri="{BB962C8B-B14F-4D97-AF65-F5344CB8AC3E}">
        <p14:creationId xmlns:p14="http://schemas.microsoft.com/office/powerpoint/2010/main" val="138129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777563" y="350388"/>
            <a:ext cx="9142920" cy="482040"/>
          </a:xfrm>
        </p:spPr>
        <p:txBody>
          <a:bodyPr/>
          <a:lstStyle/>
          <a:p>
            <a:pPr algn="ctr"/>
            <a:r>
              <a:rPr lang="en-US" sz="3200" dirty="0">
                <a:solidFill>
                  <a:schemeClr val="accent5">
                    <a:lumMod val="50000"/>
                  </a:schemeClr>
                </a:solidFill>
              </a:rPr>
              <a:t>Interpretation</a:t>
            </a:r>
          </a:p>
        </p:txBody>
      </p:sp>
      <p:sp>
        <p:nvSpPr>
          <p:cNvPr id="4" name="Subtitle 2">
            <a:extLst>
              <a:ext uri="{FF2B5EF4-FFF2-40B4-BE49-F238E27FC236}">
                <a16:creationId xmlns:a16="http://schemas.microsoft.com/office/drawing/2014/main" id="{F281FEBC-74F0-4F48-B529-616858C2D7CC}"/>
              </a:ext>
            </a:extLst>
          </p:cNvPr>
          <p:cNvSpPr txBox="1">
            <a:spLocks/>
          </p:cNvSpPr>
          <p:nvPr/>
        </p:nvSpPr>
        <p:spPr>
          <a:xfrm>
            <a:off x="874143" y="1142981"/>
            <a:ext cx="11317857" cy="5240570"/>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latin typeface="Avenir Next" panose="020B0503020202020204" pitchFamily="34" charset="0"/>
              </a:rPr>
              <a:t>Model Definition and Weighting</a:t>
            </a:r>
            <a:r>
              <a:rPr lang="en-US" sz="1400" dirty="0">
                <a:latin typeface="Avenir Next" panose="020B0503020202020204" pitchFamily="34" charset="0"/>
              </a:rPr>
              <a:t>:</a:t>
            </a:r>
          </a:p>
          <a:p>
            <a:pPr>
              <a:buFont typeface="Arial" panose="020B0604020202020204" pitchFamily="34" charset="0"/>
              <a:buChar char="•"/>
            </a:pPr>
            <a:r>
              <a:rPr lang="en-US" sz="1400" dirty="0">
                <a:latin typeface="Avenir Next" panose="020B0503020202020204" pitchFamily="34" charset="0"/>
              </a:rPr>
              <a:t>The three models are based on importance weighting in the regressions.</a:t>
            </a:r>
          </a:p>
          <a:p>
            <a:pPr>
              <a:buFont typeface="Arial" panose="020B0604020202020204" pitchFamily="34" charset="0"/>
              <a:buChar char="•"/>
            </a:pPr>
            <a:r>
              <a:rPr lang="en-US" sz="1400" dirty="0">
                <a:latin typeface="Avenir Next" panose="020B0503020202020204" pitchFamily="34" charset="0"/>
              </a:rPr>
              <a:t>Variables are defined for both origin (home) and destination cities.</a:t>
            </a:r>
          </a:p>
          <a:p>
            <a:r>
              <a:rPr lang="en-US" sz="1400" b="1" dirty="0">
                <a:latin typeface="Avenir Next" panose="020B0503020202020204" pitchFamily="34" charset="0"/>
              </a:rPr>
              <a:t>Lognormal Specification Findings</a:t>
            </a:r>
            <a:r>
              <a:rPr lang="en-US" sz="1400" dirty="0">
                <a:latin typeface="Avenir Next" panose="020B0503020202020204" pitchFamily="34" charset="0"/>
              </a:rPr>
              <a:t>:</a:t>
            </a:r>
          </a:p>
          <a:p>
            <a:pPr>
              <a:buFont typeface="Arial" panose="020B0604020202020204" pitchFamily="34" charset="0"/>
              <a:buChar char="•"/>
            </a:pPr>
            <a:r>
              <a:rPr lang="en-US" sz="1400" b="1" dirty="0">
                <a:latin typeface="Avenir Next" panose="020B0503020202020204" pitchFamily="34" charset="0"/>
              </a:rPr>
              <a:t>Population Resilience</a:t>
            </a:r>
            <a:r>
              <a:rPr lang="en-US" sz="1400" dirty="0">
                <a:latin typeface="Avenir Next" panose="020B0503020202020204" pitchFamily="34" charset="0"/>
              </a:rPr>
              <a:t>:</a:t>
            </a:r>
          </a:p>
          <a:p>
            <a:pPr marL="742950" lvl="1" indent="-285750">
              <a:buFont typeface="Arial" panose="020B0604020202020204" pitchFamily="34" charset="0"/>
              <a:buChar char="•"/>
            </a:pPr>
            <a:r>
              <a:rPr lang="en-US" sz="1400" dirty="0">
                <a:latin typeface="Avenir Next" panose="020B0503020202020204" pitchFamily="34" charset="0"/>
              </a:rPr>
              <a:t>Resilience, defined as population change over time, increases with cultural amenities in both origin and destination cities.</a:t>
            </a:r>
          </a:p>
          <a:p>
            <a:pPr>
              <a:buFont typeface="Arial" panose="020B0604020202020204" pitchFamily="34" charset="0"/>
              <a:buChar char="•"/>
            </a:pPr>
            <a:r>
              <a:rPr lang="en-US" sz="1400" b="1" dirty="0">
                <a:latin typeface="Avenir Next" panose="020B0503020202020204" pitchFamily="34" charset="0"/>
              </a:rPr>
              <a:t>Financial Institutions</a:t>
            </a:r>
            <a:r>
              <a:rPr lang="en-US" sz="1400" dirty="0">
                <a:latin typeface="Avenir Next" panose="020B0503020202020204" pitchFamily="34" charset="0"/>
              </a:rPr>
              <a:t>:</a:t>
            </a:r>
          </a:p>
          <a:p>
            <a:pPr marL="742950" lvl="1" indent="-285750">
              <a:buFont typeface="Arial" panose="020B0604020202020204" pitchFamily="34" charset="0"/>
              <a:buChar char="•"/>
            </a:pPr>
            <a:r>
              <a:rPr lang="en-US" sz="1400" dirty="0">
                <a:latin typeface="Avenir Next" panose="020B0503020202020204" pitchFamily="34" charset="0"/>
              </a:rPr>
              <a:t>A high concentration of financial institutions in the origin city is positively associated with resilience.</a:t>
            </a:r>
          </a:p>
          <a:p>
            <a:pPr marL="742950" lvl="1" indent="-285750">
              <a:buFont typeface="Arial" panose="020B0604020202020204" pitchFamily="34" charset="0"/>
              <a:buChar char="•"/>
            </a:pPr>
            <a:r>
              <a:rPr lang="en-US" sz="1400" dirty="0">
                <a:latin typeface="Avenir Next" panose="020B0503020202020204" pitchFamily="34" charset="0"/>
              </a:rPr>
              <a:t>Conversely, a high concentration of financial institutions in spatially connected destination cities is negatively associated with resilience at the origin.</a:t>
            </a:r>
          </a:p>
          <a:p>
            <a:pPr>
              <a:buFont typeface="Arial" panose="020B0604020202020204" pitchFamily="34" charset="0"/>
              <a:buChar char="•"/>
            </a:pPr>
            <a:r>
              <a:rPr lang="en-US" sz="1400" b="1" dirty="0">
                <a:latin typeface="Avenir Next" panose="020B0503020202020204" pitchFamily="34" charset="0"/>
              </a:rPr>
              <a:t>Child-Rearing Facilities</a:t>
            </a:r>
            <a:r>
              <a:rPr lang="en-US" sz="1400" dirty="0">
                <a:latin typeface="Avenir Next" panose="020B0503020202020204" pitchFamily="34" charset="0"/>
              </a:rPr>
              <a:t>:</a:t>
            </a:r>
          </a:p>
          <a:p>
            <a:pPr marL="742950" lvl="1" indent="-285750">
              <a:buFont typeface="Arial" panose="020B0604020202020204" pitchFamily="34" charset="0"/>
              <a:buChar char="•"/>
            </a:pPr>
            <a:r>
              <a:rPr lang="en-US" sz="1400" dirty="0">
                <a:latin typeface="Avenir Next" panose="020B0503020202020204" pitchFamily="34" charset="0"/>
              </a:rPr>
              <a:t>A high presence of child-rearing facilities (the variable "kids") is negatively associated with resilience when abundant in both the origin and its spatially connected cities.</a:t>
            </a:r>
          </a:p>
          <a:p>
            <a:pPr>
              <a:buFont typeface="Arial" panose="020B0604020202020204" pitchFamily="34" charset="0"/>
              <a:buChar char="•"/>
            </a:pPr>
            <a:r>
              <a:rPr lang="en-US" sz="1400" b="1" dirty="0">
                <a:latin typeface="Avenir Next" panose="020B0503020202020204" pitchFamily="34" charset="0"/>
              </a:rPr>
              <a:t>Urbanization (Road Network Density)</a:t>
            </a:r>
            <a:r>
              <a:rPr lang="en-US" sz="1400" dirty="0">
                <a:latin typeface="Avenir Next" panose="020B0503020202020204" pitchFamily="34" charset="0"/>
              </a:rPr>
              <a:t>:</a:t>
            </a:r>
          </a:p>
          <a:p>
            <a:pPr marL="742950" lvl="1" indent="-285750">
              <a:buFont typeface="Arial" panose="020B0604020202020204" pitchFamily="34" charset="0"/>
              <a:buChar char="•"/>
            </a:pPr>
            <a:r>
              <a:rPr lang="en-US" sz="1400" dirty="0">
                <a:latin typeface="Avenir Next" panose="020B0503020202020204" pitchFamily="34" charset="0"/>
              </a:rPr>
              <a:t>Road network density (a proxy for urbanization) is positively associated with resilience in the origin city.</a:t>
            </a:r>
          </a:p>
          <a:p>
            <a:pPr marL="742950" lvl="1" indent="-285750">
              <a:buFont typeface="Arial" panose="020B0604020202020204" pitchFamily="34" charset="0"/>
              <a:buChar char="•"/>
            </a:pPr>
            <a:r>
              <a:rPr lang="en-US" sz="1400" dirty="0">
                <a:latin typeface="Avenir Next" panose="020B0503020202020204" pitchFamily="34" charset="0"/>
              </a:rPr>
              <a:t>However, road density in spatially connected destinations is negatively associated with resilience at the origin.</a:t>
            </a:r>
          </a:p>
          <a:p>
            <a:pPr>
              <a:buFont typeface="Arial" panose="020B0604020202020204" pitchFamily="34" charset="0"/>
              <a:buChar char="•"/>
            </a:pPr>
            <a:r>
              <a:rPr lang="en-US" sz="1400" b="1" dirty="0">
                <a:latin typeface="Avenir Next" panose="020B0503020202020204" pitchFamily="34" charset="0"/>
              </a:rPr>
              <a:t>Social Connection (Common Language)</a:t>
            </a:r>
            <a:r>
              <a:rPr lang="en-US" sz="1400" dirty="0">
                <a:latin typeface="Avenir Next" panose="020B0503020202020204" pitchFamily="34" charset="0"/>
              </a:rPr>
              <a:t>:</a:t>
            </a:r>
          </a:p>
          <a:p>
            <a:pPr marL="742950" lvl="1" indent="-285750">
              <a:buFont typeface="Arial" panose="020B0604020202020204" pitchFamily="34" charset="0"/>
              <a:buChar char="•"/>
            </a:pPr>
            <a:r>
              <a:rPr lang="en-US" sz="1400" dirty="0">
                <a:latin typeface="Avenir Next" panose="020B0503020202020204" pitchFamily="34" charset="0"/>
              </a:rPr>
              <a:t>Sharing the same language with spatially connected cities enhances resilience in the origin city.</a:t>
            </a:r>
          </a:p>
          <a:p>
            <a:r>
              <a:rPr lang="en-US" sz="1400" b="1" dirty="0">
                <a:latin typeface="Avenir Next" panose="020B0503020202020204" pitchFamily="34" charset="0"/>
              </a:rPr>
              <a:t>Negative Exponential Specification Findings</a:t>
            </a:r>
            <a:r>
              <a:rPr lang="en-US" sz="1400" dirty="0">
                <a:latin typeface="Avenir Next" panose="020B0503020202020204" pitchFamily="34" charset="0"/>
              </a:rPr>
              <a:t>:</a:t>
            </a:r>
          </a:p>
          <a:p>
            <a:pPr>
              <a:buFont typeface="Arial" panose="020B0604020202020204" pitchFamily="34" charset="0"/>
              <a:buChar char="•"/>
            </a:pPr>
            <a:r>
              <a:rPr lang="en-US" sz="1400" dirty="0">
                <a:latin typeface="Avenir Next" panose="020B0503020202020204" pitchFamily="34" charset="0"/>
              </a:rPr>
              <a:t>Similar patterns are observed with this specification, but there are some differences:</a:t>
            </a:r>
          </a:p>
          <a:p>
            <a:pPr marL="742950" lvl="1" indent="-285750">
              <a:buFont typeface="Arial" panose="020B0604020202020204" pitchFamily="34" charset="0"/>
              <a:buChar char="•"/>
            </a:pPr>
            <a:r>
              <a:rPr lang="en-US" sz="1400" dirty="0">
                <a:latin typeface="Avenir Next" panose="020B0503020202020204" pitchFamily="34" charset="0"/>
              </a:rPr>
              <a:t>When distance is perceived as having a negative exponential effect (shorter distances are more significant), cultural amenities in spatially connected destinations have a positive correlation with resilience.</a:t>
            </a:r>
          </a:p>
          <a:p>
            <a:pPr marL="742950" lvl="1" indent="-285750">
              <a:buFont typeface="Arial" panose="020B0604020202020204" pitchFamily="34" charset="0"/>
              <a:buChar char="•"/>
            </a:pPr>
            <a:r>
              <a:rPr lang="en-US" sz="1400" dirty="0">
                <a:latin typeface="Avenir Next" panose="020B0503020202020204" pitchFamily="34" charset="0"/>
              </a:rPr>
              <a:t>Common language does not significantly impact resilience in this specification.</a:t>
            </a:r>
          </a:p>
          <a:p>
            <a:r>
              <a:rPr lang="en-US" sz="1400" b="1" dirty="0">
                <a:latin typeface="Avenir Next" panose="020B0503020202020204" pitchFamily="34" charset="0"/>
              </a:rPr>
              <a:t>Inverse Distance Specification</a:t>
            </a:r>
            <a:r>
              <a:rPr lang="en-US" sz="1400" dirty="0">
                <a:latin typeface="Avenir Next" panose="020B0503020202020204" pitchFamily="34" charset="0"/>
              </a:rPr>
              <a:t>:</a:t>
            </a:r>
          </a:p>
          <a:p>
            <a:pPr>
              <a:buFont typeface="Arial" panose="020B0604020202020204" pitchFamily="34" charset="0"/>
              <a:buChar char="•"/>
            </a:pPr>
            <a:r>
              <a:rPr lang="en-US" sz="1400" dirty="0">
                <a:latin typeface="Avenir Next" panose="020B0503020202020204" pitchFamily="34" charset="0"/>
              </a:rPr>
              <a:t>Results for the inverse distance specification are similar to those for the lognormal specification.</a:t>
            </a:r>
          </a:p>
          <a:p>
            <a:pPr marL="285750" marR="0" lvl="0" indent="-285750" algn="just" defTabSz="914400" rtl="0" eaLnBrk="1" fontAlgn="auto" latinLnBrk="0" hangingPunct="1">
              <a:lnSpc>
                <a:spcPct val="90000"/>
              </a:lnSpc>
              <a:spcBef>
                <a:spcPct val="0"/>
              </a:spcBef>
              <a:spcAft>
                <a:spcPts val="0"/>
              </a:spcAft>
              <a:buClr>
                <a:srgbClr val="4472C4">
                  <a:lumMod val="50000"/>
                </a:srgbClr>
              </a:buClr>
              <a:buSzPct val="140000"/>
              <a:buFont typeface="Arial" panose="020B0604020202020204" pitchFamily="34" charset="0"/>
              <a:buChar char="•"/>
              <a:tabLst/>
              <a:defRPr/>
            </a:pPr>
            <a:endParaRPr kumimoji="0" lang="en-US" sz="1400" b="0" i="0" u="none" strike="noStrike" kern="1200" cap="none" spc="0" normalizeH="0" baseline="0" noProof="0" dirty="0">
              <a:ln>
                <a:noFill/>
              </a:ln>
              <a:solidFill>
                <a:srgbClr val="E7E6E6">
                  <a:lumMod val="50000"/>
                </a:srgbClr>
              </a:solidFill>
              <a:effectLst/>
              <a:uLnTx/>
              <a:uFillTx/>
              <a:latin typeface="Avenir Next" panose="020B0503020202020204" pitchFamily="34" charset="0"/>
            </a:endParaRPr>
          </a:p>
          <a:p>
            <a:pPr marL="0" marR="0" lvl="0" indent="0" algn="just" defTabSz="914400" rtl="0" eaLnBrk="1" fontAlgn="auto" latinLnBrk="0" hangingPunct="1">
              <a:lnSpc>
                <a:spcPct val="90000"/>
              </a:lnSpc>
              <a:spcBef>
                <a:spcPct val="0"/>
              </a:spcBef>
              <a:spcAft>
                <a:spcPts val="0"/>
              </a:spcAft>
              <a:buClr>
                <a:srgbClr val="4472C4">
                  <a:lumMod val="50000"/>
                </a:srgbClr>
              </a:buClr>
              <a:buSzPct val="140000"/>
              <a:buFontTx/>
              <a:buNone/>
              <a:tabLst/>
              <a:defRPr/>
            </a:pPr>
            <a:endParaRPr kumimoji="0" lang="en-US" sz="1400" b="0" i="0" u="none" strike="noStrike" kern="1200" cap="none" spc="0" normalizeH="0" baseline="0" noProof="0" dirty="0">
              <a:ln>
                <a:noFill/>
              </a:ln>
              <a:solidFill>
                <a:srgbClr val="E7E6E6">
                  <a:lumMod val="50000"/>
                </a:srgbClr>
              </a:solidFill>
              <a:effectLst/>
              <a:uLnTx/>
              <a:uFillTx/>
              <a:latin typeface="Avenir Next" panose="020B0503020202020204" pitchFamily="34" charset="0"/>
            </a:endParaRPr>
          </a:p>
        </p:txBody>
      </p:sp>
    </p:spTree>
    <p:extLst>
      <p:ext uri="{BB962C8B-B14F-4D97-AF65-F5344CB8AC3E}">
        <p14:creationId xmlns:p14="http://schemas.microsoft.com/office/powerpoint/2010/main" val="21788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24540" y="1023248"/>
            <a:ext cx="9142920" cy="482040"/>
          </a:xfrm>
        </p:spPr>
        <p:txBody>
          <a:bodyPr/>
          <a:lstStyle/>
          <a:p>
            <a:pPr algn="ctr"/>
            <a:r>
              <a:rPr lang="en-GB" sz="3200" dirty="0">
                <a:solidFill>
                  <a:schemeClr val="accent1"/>
                </a:solidFill>
              </a:rPr>
              <a:t>Results continued</a:t>
            </a:r>
            <a:endParaRPr lang="en-US" sz="3200" dirty="0">
              <a:solidFill>
                <a:schemeClr val="accent5">
                  <a:lumMod val="50000"/>
                </a:schemeClr>
              </a:solidFill>
            </a:endParaRPr>
          </a:p>
        </p:txBody>
      </p:sp>
      <p:sp>
        <p:nvSpPr>
          <p:cNvPr id="6" name="Content Placeholder 2">
            <a:extLst>
              <a:ext uri="{FF2B5EF4-FFF2-40B4-BE49-F238E27FC236}">
                <a16:creationId xmlns:a16="http://schemas.microsoft.com/office/drawing/2014/main" id="{3AFF89BD-3F49-8E41-A1D7-49F4D7235F9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venir Next" panose="020B0503020202020204" pitchFamily="34" charset="0"/>
              </a:rPr>
              <a:t>If we save the predicted population change for each OD (65x65) and aggregate on origin level (average change) we can:</a:t>
            </a:r>
          </a:p>
          <a:p>
            <a:pPr lvl="1"/>
            <a:r>
              <a:rPr lang="en-GB">
                <a:latin typeface="Avenir Next" panose="020B0503020202020204" pitchFamily="34" charset="0"/>
              </a:rPr>
              <a:t>Test which of the three functional forms did the best job to predict the over time population change</a:t>
            </a:r>
          </a:p>
          <a:p>
            <a:pPr lvl="1"/>
            <a:r>
              <a:rPr lang="en-GB">
                <a:latin typeface="Avenir Next" panose="020B0503020202020204" pitchFamily="34" charset="0"/>
              </a:rPr>
              <a:t>Since the population change variable is normally distributed we can compare predictions to observed change using a Pearson correlation</a:t>
            </a:r>
          </a:p>
          <a:p>
            <a:pPr lvl="1"/>
            <a:r>
              <a:rPr lang="en-GB">
                <a:latin typeface="Avenir Next" panose="020B0503020202020204" pitchFamily="34" charset="0"/>
              </a:rPr>
              <a:t>The results indicate that…</a:t>
            </a:r>
            <a:endParaRPr lang="en-GB" dirty="0">
              <a:latin typeface="Avenir Next" panose="020B0503020202020204" pitchFamily="34" charset="0"/>
            </a:endParaRPr>
          </a:p>
        </p:txBody>
      </p:sp>
    </p:spTree>
    <p:extLst>
      <p:ext uri="{BB962C8B-B14F-4D97-AF65-F5344CB8AC3E}">
        <p14:creationId xmlns:p14="http://schemas.microsoft.com/office/powerpoint/2010/main" val="252016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A70A-86A3-49C1-943C-5823F0648FFD}"/>
              </a:ext>
            </a:extLst>
          </p:cNvPr>
          <p:cNvSpPr>
            <a:spLocks noGrp="1"/>
          </p:cNvSpPr>
          <p:nvPr>
            <p:ph type="title"/>
          </p:nvPr>
        </p:nvSpPr>
        <p:spPr/>
        <p:txBody>
          <a:bodyPr/>
          <a:lstStyle/>
          <a:p>
            <a:r>
              <a:rPr lang="en-GB" dirty="0">
                <a:solidFill>
                  <a:schemeClr val="accent1"/>
                </a:solidFill>
              </a:rPr>
              <a:t>Results continued</a:t>
            </a:r>
          </a:p>
        </p:txBody>
      </p:sp>
      <p:sp>
        <p:nvSpPr>
          <p:cNvPr id="3" name="Content Placeholder 2">
            <a:extLst>
              <a:ext uri="{FF2B5EF4-FFF2-40B4-BE49-F238E27FC236}">
                <a16:creationId xmlns:a16="http://schemas.microsoft.com/office/drawing/2014/main" id="{4927F95D-06DB-483D-B996-37936523BE74}"/>
              </a:ext>
            </a:extLst>
          </p:cNvPr>
          <p:cNvSpPr>
            <a:spLocks noGrp="1"/>
          </p:cNvSpPr>
          <p:nvPr>
            <p:ph idx="1"/>
          </p:nvPr>
        </p:nvSpPr>
        <p:spPr/>
        <p:txBody>
          <a:bodyPr/>
          <a:lstStyle/>
          <a:p>
            <a:r>
              <a:rPr lang="en-GB" dirty="0">
                <a:latin typeface="Avenir Next" panose="020B0503020202020204" pitchFamily="34" charset="0"/>
              </a:rPr>
              <a:t>If we save the predicted population change for each OD (65x65) and aggregate on origin level (average change) we can:</a:t>
            </a:r>
          </a:p>
          <a:p>
            <a:pPr lvl="1"/>
            <a:r>
              <a:rPr lang="en-GB" dirty="0">
                <a:latin typeface="Avenir Next" panose="020B0503020202020204" pitchFamily="34" charset="0"/>
              </a:rPr>
              <a:t>Test which of the three functional forms did the best job to predict the over time population change</a:t>
            </a:r>
          </a:p>
          <a:p>
            <a:pPr lvl="1"/>
            <a:r>
              <a:rPr lang="en-GB" dirty="0">
                <a:latin typeface="Avenir Next" panose="020B0503020202020204" pitchFamily="34" charset="0"/>
              </a:rPr>
              <a:t>Since the population change variable is normally distributed we can compare predictions to observed change using a Pearson correlation</a:t>
            </a:r>
          </a:p>
          <a:p>
            <a:pPr lvl="1"/>
            <a:r>
              <a:rPr lang="en-GB" dirty="0">
                <a:latin typeface="Avenir Next" panose="020B0503020202020204" pitchFamily="34" charset="0"/>
              </a:rPr>
              <a:t>The results indicate that…</a:t>
            </a:r>
          </a:p>
        </p:txBody>
      </p:sp>
    </p:spTree>
    <p:extLst>
      <p:ext uri="{BB962C8B-B14F-4D97-AF65-F5344CB8AC3E}">
        <p14:creationId xmlns:p14="http://schemas.microsoft.com/office/powerpoint/2010/main" val="364984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5948144-D6B2-50D8-0A9E-4475038D4994}"/>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Pearson</a:t>
            </a:r>
            <a:r>
              <a:rPr lang="en-TR" sz="4000" dirty="0">
                <a:solidFill>
                  <a:srgbClr val="FFFFFF"/>
                </a:solidFill>
              </a:rPr>
              <a:t> Correlation</a:t>
            </a:r>
          </a:p>
        </p:txBody>
      </p:sp>
      <p:graphicFrame>
        <p:nvGraphicFramePr>
          <p:cNvPr id="4" name="Content Placeholder 3">
            <a:extLst>
              <a:ext uri="{FF2B5EF4-FFF2-40B4-BE49-F238E27FC236}">
                <a16:creationId xmlns:a16="http://schemas.microsoft.com/office/drawing/2014/main" id="{FC7721B5-CCAF-6B52-ADB5-25C7940A68C0}"/>
              </a:ext>
            </a:extLst>
          </p:cNvPr>
          <p:cNvGraphicFramePr>
            <a:graphicFrameLocks noGrp="1"/>
          </p:cNvGraphicFramePr>
          <p:nvPr>
            <p:ph idx="1"/>
            <p:extLst>
              <p:ext uri="{D42A27DB-BD31-4B8C-83A1-F6EECF244321}">
                <p14:modId xmlns:p14="http://schemas.microsoft.com/office/powerpoint/2010/main" val="677007041"/>
              </p:ext>
            </p:extLst>
          </p:nvPr>
        </p:nvGraphicFramePr>
        <p:xfrm>
          <a:off x="644056" y="3180161"/>
          <a:ext cx="10927833" cy="2057642"/>
        </p:xfrm>
        <a:graphic>
          <a:graphicData uri="http://schemas.openxmlformats.org/drawingml/2006/table">
            <a:tbl>
              <a:tblPr/>
              <a:tblGrid>
                <a:gridCol w="2905260">
                  <a:extLst>
                    <a:ext uri="{9D8B030D-6E8A-4147-A177-3AD203B41FA5}">
                      <a16:colId xmlns:a16="http://schemas.microsoft.com/office/drawing/2014/main" val="604025424"/>
                    </a:ext>
                  </a:extLst>
                </a:gridCol>
                <a:gridCol w="1974321">
                  <a:extLst>
                    <a:ext uri="{9D8B030D-6E8A-4147-A177-3AD203B41FA5}">
                      <a16:colId xmlns:a16="http://schemas.microsoft.com/office/drawing/2014/main" val="1063438248"/>
                    </a:ext>
                  </a:extLst>
                </a:gridCol>
                <a:gridCol w="2868014">
                  <a:extLst>
                    <a:ext uri="{9D8B030D-6E8A-4147-A177-3AD203B41FA5}">
                      <a16:colId xmlns:a16="http://schemas.microsoft.com/office/drawing/2014/main" val="1736715786"/>
                    </a:ext>
                  </a:extLst>
                </a:gridCol>
                <a:gridCol w="1426148">
                  <a:extLst>
                    <a:ext uri="{9D8B030D-6E8A-4147-A177-3AD203B41FA5}">
                      <a16:colId xmlns:a16="http://schemas.microsoft.com/office/drawing/2014/main" val="3092545538"/>
                    </a:ext>
                  </a:extLst>
                </a:gridCol>
                <a:gridCol w="1754090">
                  <a:extLst>
                    <a:ext uri="{9D8B030D-6E8A-4147-A177-3AD203B41FA5}">
                      <a16:colId xmlns:a16="http://schemas.microsoft.com/office/drawing/2014/main" val="1233401028"/>
                    </a:ext>
                  </a:extLst>
                </a:gridCol>
              </a:tblGrid>
              <a:tr h="338893">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predictedLogNormal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predictedNegativeExponential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a:effectLst/>
                          <a:latin typeface="Calibri" panose="020F0502020204030204" pitchFamily="34" charset="0"/>
                        </a:rPr>
                        <a:t>predictedIDW</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700" b="0" i="0" u="none" strike="noStrike" dirty="0" err="1">
                          <a:effectLst/>
                          <a:latin typeface="Calibri" panose="020F0502020204030204" pitchFamily="34" charset="0"/>
                        </a:rPr>
                        <a:t>Perchange</a:t>
                      </a:r>
                      <a:r>
                        <a:rPr lang="en-US" sz="1700" b="0" i="0" u="none" strike="noStrike" dirty="0">
                          <a:effectLst/>
                          <a:latin typeface="Calibri" panose="020F0502020204030204" pitchFamily="34" charset="0"/>
                        </a:rPr>
                        <a:t> Origin</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633178"/>
                  </a:ext>
                </a:extLst>
              </a:tr>
              <a:tr h="363177">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03367"/>
                  </a:ext>
                </a:extLst>
              </a:tr>
              <a:tr h="338893">
                <a:tc>
                  <a:txBody>
                    <a:bodyPr/>
                    <a:lstStyle/>
                    <a:p>
                      <a:pPr algn="l" fontAlgn="b"/>
                      <a:r>
                        <a:rPr lang="en-US" sz="1700" b="0" i="0" u="none" strike="noStrike">
                          <a:effectLst/>
                          <a:latin typeface="Calibri" panose="020F0502020204030204" pitchFamily="34" charset="0"/>
                        </a:rPr>
                        <a:t>predictedLogNormal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147979"/>
                  </a:ext>
                </a:extLst>
              </a:tr>
              <a:tr h="338893">
                <a:tc>
                  <a:txBody>
                    <a:bodyPr/>
                    <a:lstStyle/>
                    <a:p>
                      <a:pPr algn="l" fontAlgn="b"/>
                      <a:r>
                        <a:rPr lang="en-US" sz="1700" b="0" i="0" u="none" strike="noStrike">
                          <a:effectLst/>
                          <a:latin typeface="Calibri" panose="020F0502020204030204" pitchFamily="34" charset="0"/>
                        </a:rPr>
                        <a:t>predictedNegativeExponential</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0.9776</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434270"/>
                  </a:ext>
                </a:extLst>
              </a:tr>
              <a:tr h="338893">
                <a:tc>
                  <a:txBody>
                    <a:bodyPr/>
                    <a:lstStyle/>
                    <a:p>
                      <a:pPr algn="l" fontAlgn="b"/>
                      <a:r>
                        <a:rPr lang="en-US" sz="1700" b="0" i="0" u="none" strike="noStrike">
                          <a:effectLst/>
                          <a:latin typeface="Calibri" panose="020F0502020204030204" pitchFamily="34" charset="0"/>
                        </a:rPr>
                        <a:t>predictedIDW</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0.9892</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0.9524</a:t>
                      </a:r>
                      <a:r>
                        <a:rPr lang="tr-TR" sz="1600" b="0" i="0" u="none" strike="noStrike" dirty="0">
                          <a:solidFill>
                            <a:srgbClr val="000000"/>
                          </a:solidFill>
                          <a:effectLst/>
                          <a:latin typeface="Calibri" panose="020F0502020204030204" pitchFamily="34" charset="0"/>
                        </a:rPr>
                        <a:t>*</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1</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TR" sz="1700" b="0" i="0" u="none" strike="noStrike">
                        <a:effectLst/>
                        <a:latin typeface="Calibri" panose="020F0502020204030204" pitchFamily="34" charset="0"/>
                      </a:endParaRP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123474"/>
                  </a:ext>
                </a:extLst>
              </a:tr>
              <a:tr h="338893">
                <a:tc>
                  <a:txBody>
                    <a:bodyPr/>
                    <a:lstStyle/>
                    <a:p>
                      <a:pPr algn="l" fontAlgn="b"/>
                      <a:r>
                        <a:rPr lang="en-US" sz="1700" b="0" i="0" u="none" strike="noStrike" dirty="0" err="1">
                          <a:effectLst/>
                          <a:latin typeface="Calibri" panose="020F0502020204030204" pitchFamily="34" charset="0"/>
                        </a:rPr>
                        <a:t>Perchange</a:t>
                      </a:r>
                      <a:r>
                        <a:rPr lang="en-US" sz="1700" b="0" i="0" u="none" strike="noStrike" dirty="0">
                          <a:effectLst/>
                          <a:latin typeface="Calibri" panose="020F0502020204030204" pitchFamily="34" charset="0"/>
                        </a:rPr>
                        <a:t> Origin</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0.3809</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0.3789</a:t>
                      </a:r>
                      <a:r>
                        <a:rPr lang="tr-TR" sz="1600" b="0" i="0" u="none" strike="noStrike" dirty="0">
                          <a:solidFill>
                            <a:srgbClr val="000000"/>
                          </a:solidFill>
                          <a:effectLst/>
                          <a:latin typeface="Calibri" panose="020F0502020204030204" pitchFamily="34" charset="0"/>
                        </a:rPr>
                        <a:t>*</a:t>
                      </a:r>
                      <a:endParaRPr lang="en-SE"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SE" sz="1600" b="0" i="0" u="none" strike="noStrike">
                          <a:solidFill>
                            <a:srgbClr val="000000"/>
                          </a:solidFill>
                          <a:effectLst/>
                          <a:latin typeface="Calibri" panose="020F0502020204030204" pitchFamily="34" charset="0"/>
                        </a:rPr>
                        <a:t>0.3691</a:t>
                      </a:r>
                      <a:r>
                        <a:rPr lang="tr-TR" sz="1600" b="0" i="0" u="none" strike="noStrike" dirty="0">
                          <a:solidFill>
                            <a:srgbClr val="000000"/>
                          </a:solidFill>
                          <a:effectLst/>
                          <a:latin typeface="Calibri" panose="020F0502020204030204" pitchFamily="34" charset="0"/>
                        </a:rPr>
                        <a:t>*</a:t>
                      </a:r>
                      <a:endParaRPr lang="en-SE"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TR" sz="1700" b="0" i="0" u="none" strike="noStrike" dirty="0">
                          <a:effectLst/>
                          <a:latin typeface="Calibri" panose="020F0502020204030204" pitchFamily="34" charset="0"/>
                        </a:rPr>
                        <a:t>1</a:t>
                      </a:r>
                    </a:p>
                  </a:txBody>
                  <a:tcPr marL="16262" marR="16262" marT="1626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53480"/>
                  </a:ext>
                </a:extLst>
              </a:tr>
            </a:tbl>
          </a:graphicData>
        </a:graphic>
      </p:graphicFrame>
      <p:sp>
        <p:nvSpPr>
          <p:cNvPr id="3" name="TextBox 2">
            <a:extLst>
              <a:ext uri="{FF2B5EF4-FFF2-40B4-BE49-F238E27FC236}">
                <a16:creationId xmlns:a16="http://schemas.microsoft.com/office/drawing/2014/main" id="{3250E80A-5254-8F15-23AF-588F9351F6F3}"/>
              </a:ext>
            </a:extLst>
          </p:cNvPr>
          <p:cNvSpPr txBox="1"/>
          <p:nvPr/>
        </p:nvSpPr>
        <p:spPr>
          <a:xfrm>
            <a:off x="1403131" y="5959366"/>
            <a:ext cx="998991" cy="369332"/>
          </a:xfrm>
          <a:prstGeom prst="rect">
            <a:avLst/>
          </a:prstGeom>
          <a:noFill/>
        </p:spPr>
        <p:txBody>
          <a:bodyPr wrap="none" rtlCol="0">
            <a:spAutoFit/>
          </a:bodyPr>
          <a:lstStyle/>
          <a:p>
            <a:r>
              <a:rPr lang="en-US" sz="1800" b="0" i="0" u="none" strike="noStrike" dirty="0">
                <a:effectLst/>
                <a:latin typeface="Calibri" panose="020F0502020204030204" pitchFamily="34" charset="0"/>
              </a:rPr>
              <a:t>* p&lt;0.01</a:t>
            </a:r>
            <a:endParaRPr lang="en-TR" dirty="0"/>
          </a:p>
        </p:txBody>
      </p:sp>
    </p:spTree>
    <p:extLst>
      <p:ext uri="{BB962C8B-B14F-4D97-AF65-F5344CB8AC3E}">
        <p14:creationId xmlns:p14="http://schemas.microsoft.com/office/powerpoint/2010/main" val="207388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2A4-00B6-4B9F-A6A6-714D76C15F24}"/>
              </a:ext>
            </a:extLst>
          </p:cNvPr>
          <p:cNvSpPr>
            <a:spLocks noGrp="1"/>
          </p:cNvSpPr>
          <p:nvPr>
            <p:ph type="title"/>
          </p:nvPr>
        </p:nvSpPr>
        <p:spPr>
          <a:xfrm>
            <a:off x="362309" y="-69012"/>
            <a:ext cx="11266098" cy="1052423"/>
          </a:xfrm>
        </p:spPr>
        <p:txBody>
          <a:bodyPr/>
          <a:lstStyle/>
          <a:p>
            <a:r>
              <a:rPr lang="en-GB" dirty="0">
                <a:solidFill>
                  <a:schemeClr val="accent1"/>
                </a:solidFill>
              </a:rPr>
              <a:t>Rank table –  top 16 regions (Growing over time)</a:t>
            </a:r>
          </a:p>
        </p:txBody>
      </p:sp>
      <p:graphicFrame>
        <p:nvGraphicFramePr>
          <p:cNvPr id="4" name="Content Placeholder 3">
            <a:extLst>
              <a:ext uri="{FF2B5EF4-FFF2-40B4-BE49-F238E27FC236}">
                <a16:creationId xmlns:a16="http://schemas.microsoft.com/office/drawing/2014/main" id="{8ECFCAFD-3B22-4D16-A1D3-769910E22B92}"/>
              </a:ext>
            </a:extLst>
          </p:cNvPr>
          <p:cNvGraphicFramePr>
            <a:graphicFrameLocks noGrp="1"/>
          </p:cNvGraphicFramePr>
          <p:nvPr>
            <p:ph idx="1"/>
            <p:extLst>
              <p:ext uri="{D42A27DB-BD31-4B8C-83A1-F6EECF244321}">
                <p14:modId xmlns:p14="http://schemas.microsoft.com/office/powerpoint/2010/main" val="1457630397"/>
              </p:ext>
            </p:extLst>
          </p:nvPr>
        </p:nvGraphicFramePr>
        <p:xfrm>
          <a:off x="362309" y="983411"/>
          <a:ext cx="11455882" cy="5551170"/>
        </p:xfrm>
        <a:graphic>
          <a:graphicData uri="http://schemas.openxmlformats.org/drawingml/2006/table">
            <a:tbl>
              <a:tblPr>
                <a:tableStyleId>{5C22544A-7EE6-4342-B048-85BDC9FD1C3A}</a:tableStyleId>
              </a:tblPr>
              <a:tblGrid>
                <a:gridCol w="1932318">
                  <a:extLst>
                    <a:ext uri="{9D8B030D-6E8A-4147-A177-3AD203B41FA5}">
                      <a16:colId xmlns:a16="http://schemas.microsoft.com/office/drawing/2014/main" val="3381109296"/>
                    </a:ext>
                  </a:extLst>
                </a:gridCol>
                <a:gridCol w="2380891">
                  <a:extLst>
                    <a:ext uri="{9D8B030D-6E8A-4147-A177-3AD203B41FA5}">
                      <a16:colId xmlns:a16="http://schemas.microsoft.com/office/drawing/2014/main" val="2412174894"/>
                    </a:ext>
                  </a:extLst>
                </a:gridCol>
                <a:gridCol w="2380891">
                  <a:extLst>
                    <a:ext uri="{9D8B030D-6E8A-4147-A177-3AD203B41FA5}">
                      <a16:colId xmlns:a16="http://schemas.microsoft.com/office/drawing/2014/main" val="2552559306"/>
                    </a:ext>
                  </a:extLst>
                </a:gridCol>
                <a:gridCol w="2380891">
                  <a:extLst>
                    <a:ext uri="{9D8B030D-6E8A-4147-A177-3AD203B41FA5}">
                      <a16:colId xmlns:a16="http://schemas.microsoft.com/office/drawing/2014/main" val="2637811273"/>
                    </a:ext>
                  </a:extLst>
                </a:gridCol>
                <a:gridCol w="2380891">
                  <a:extLst>
                    <a:ext uri="{9D8B030D-6E8A-4147-A177-3AD203B41FA5}">
                      <a16:colId xmlns:a16="http://schemas.microsoft.com/office/drawing/2014/main" val="3342747364"/>
                    </a:ext>
                  </a:extLst>
                </a:gridCol>
              </a:tblGrid>
              <a:tr h="237301">
                <a:tc>
                  <a:txBody>
                    <a:bodyPr/>
                    <a:lstStyle/>
                    <a:p>
                      <a:pPr algn="l" fontAlgn="b"/>
                      <a:r>
                        <a:rPr lang="en-US" sz="2000" b="1" u="none" strike="noStrike" dirty="0">
                          <a:effectLst/>
                        </a:rPr>
                        <a:t>Name of city</a:t>
                      </a:r>
                      <a:endParaRPr lang="en-US" sz="2000" b="1" i="0" u="none" strike="noStrike" dirty="0">
                        <a:solidFill>
                          <a:srgbClr val="000000"/>
                        </a:solidFill>
                        <a:effectLst/>
                        <a:latin typeface="Calibri" panose="020F0502020204030204" pitchFamily="34" charset="0"/>
                      </a:endParaRPr>
                    </a:p>
                  </a:txBody>
                  <a:tcPr marL="6136" marR="6136" marT="3810" marB="0" anchor="ctr"/>
                </a:tc>
                <a:tc>
                  <a:txBody>
                    <a:bodyPr/>
                    <a:lstStyle/>
                    <a:p>
                      <a:pPr algn="ctr" fontAlgn="b"/>
                      <a:r>
                        <a:rPr lang="en-US" sz="2000" b="1" u="none" strike="noStrike" dirty="0">
                          <a:effectLst/>
                        </a:rPr>
                        <a:t>Rank population development</a:t>
                      </a:r>
                      <a:endParaRPr lang="en-US" sz="2000" b="1" i="0" u="none" strike="noStrike" dirty="0">
                        <a:solidFill>
                          <a:srgbClr val="000000"/>
                        </a:solidFill>
                        <a:effectLst/>
                        <a:latin typeface="Calibri" panose="020F0502020204030204" pitchFamily="34" charset="0"/>
                      </a:endParaRPr>
                    </a:p>
                  </a:txBody>
                  <a:tcPr marL="6136" marR="6136" marT="3810" marB="0" anchor="ctr"/>
                </a:tc>
                <a:tc>
                  <a:txBody>
                    <a:bodyPr/>
                    <a:lstStyle/>
                    <a:p>
                      <a:pPr algn="ctr" fontAlgn="b"/>
                      <a:r>
                        <a:rPr lang="en-US" sz="2000" b="1" u="none" strike="noStrike" dirty="0">
                          <a:effectLst/>
                        </a:rPr>
                        <a:t>Rank log-normal</a:t>
                      </a:r>
                      <a:endParaRPr lang="en-US" sz="2000" b="1" i="0" u="none" strike="noStrike" dirty="0">
                        <a:solidFill>
                          <a:srgbClr val="000000"/>
                        </a:solidFill>
                        <a:effectLst/>
                        <a:latin typeface="Calibri" panose="020F0502020204030204" pitchFamily="34" charset="0"/>
                      </a:endParaRPr>
                    </a:p>
                  </a:txBody>
                  <a:tcPr marL="6136" marR="6136" marT="3810" marB="0" anchor="ctr"/>
                </a:tc>
                <a:tc>
                  <a:txBody>
                    <a:bodyPr/>
                    <a:lstStyle/>
                    <a:p>
                      <a:pPr algn="ctr" fontAlgn="b"/>
                      <a:r>
                        <a:rPr lang="en-US" sz="2000" b="1" u="none" strike="noStrike" dirty="0">
                          <a:effectLst/>
                        </a:rPr>
                        <a:t>Rank neg-exponential </a:t>
                      </a:r>
                      <a:endParaRPr lang="en-US" sz="2000" b="1" i="0" u="none" strike="noStrike" dirty="0">
                        <a:solidFill>
                          <a:srgbClr val="000000"/>
                        </a:solidFill>
                        <a:effectLst/>
                        <a:latin typeface="Calibri" panose="020F0502020204030204" pitchFamily="34" charset="0"/>
                      </a:endParaRPr>
                    </a:p>
                  </a:txBody>
                  <a:tcPr marL="6136" marR="6136" marT="3810" marB="0" anchor="ctr"/>
                </a:tc>
                <a:tc>
                  <a:txBody>
                    <a:bodyPr/>
                    <a:lstStyle/>
                    <a:p>
                      <a:pPr algn="ctr" fontAlgn="b"/>
                      <a:r>
                        <a:rPr lang="en-US" sz="2000" b="1" u="none" strike="noStrike" dirty="0">
                          <a:effectLst/>
                        </a:rPr>
                        <a:t>Rank IDW</a:t>
                      </a:r>
                      <a:endParaRPr lang="en-US" sz="2000" b="1" i="0" u="none" strike="noStrike" dirty="0">
                        <a:solidFill>
                          <a:srgbClr val="000000"/>
                        </a:solidFill>
                        <a:effectLst/>
                        <a:latin typeface="Calibri" panose="020F0502020204030204" pitchFamily="34" charset="0"/>
                      </a:endParaRPr>
                    </a:p>
                  </a:txBody>
                  <a:tcPr marL="6136" marR="6136" marT="3810" marB="0" anchor="ctr"/>
                </a:tc>
                <a:extLst>
                  <a:ext uri="{0D108BD9-81ED-4DB2-BD59-A6C34878D82A}">
                    <a16:rowId xmlns:a16="http://schemas.microsoft.com/office/drawing/2014/main" val="3518509270"/>
                  </a:ext>
                </a:extLst>
              </a:tr>
              <a:tr h="237301">
                <a:tc>
                  <a:txBody>
                    <a:bodyPr/>
                    <a:lstStyle/>
                    <a:p>
                      <a:pPr algn="l" fontAlgn="b"/>
                      <a:r>
                        <a:rPr lang="en-US" sz="2000" u="none" strike="noStrike" dirty="0">
                          <a:effectLst/>
                        </a:rPr>
                        <a:t>Pristina</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1</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9</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12</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10</a:t>
                      </a:r>
                      <a:endParaRPr lang="en-SE" sz="20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760925398"/>
                  </a:ext>
                </a:extLst>
              </a:tr>
              <a:tr h="237301">
                <a:tc>
                  <a:txBody>
                    <a:bodyPr/>
                    <a:lstStyle/>
                    <a:p>
                      <a:pPr algn="l" fontAlgn="b"/>
                      <a:r>
                        <a:rPr lang="en-US" sz="2000" u="none" strike="noStrike" dirty="0">
                          <a:effectLst/>
                        </a:rPr>
                        <a:t>Podgorica</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2</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10</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11</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9</a:t>
                      </a:r>
                      <a:endParaRPr lang="en-SE" sz="20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868525503"/>
                  </a:ext>
                </a:extLst>
              </a:tr>
              <a:tr h="237301">
                <a:tc>
                  <a:txBody>
                    <a:bodyPr/>
                    <a:lstStyle/>
                    <a:p>
                      <a:pPr algn="l" fontAlgn="b"/>
                      <a:r>
                        <a:rPr lang="en-US" sz="2000" u="none" strike="noStrike" dirty="0">
                          <a:effectLst/>
                        </a:rPr>
                        <a:t>Durres</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3</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5</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7</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4</a:t>
                      </a:r>
                      <a:endParaRPr lang="en-SE" sz="20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812016882"/>
                  </a:ext>
                </a:extLst>
              </a:tr>
              <a:tr h="237301">
                <a:tc>
                  <a:txBody>
                    <a:bodyPr/>
                    <a:lstStyle/>
                    <a:p>
                      <a:pPr algn="l" fontAlgn="b"/>
                      <a:r>
                        <a:rPr lang="en-US" sz="2000" u="none" strike="noStrike" dirty="0">
                          <a:effectLst/>
                        </a:rPr>
                        <a:t>Novi Sad</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4</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a:t>
                      </a:r>
                      <a:endParaRPr lang="en-SE" sz="2000" b="0" i="0" u="none" strike="noStrike">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311817480"/>
                  </a:ext>
                </a:extLst>
              </a:tr>
              <a:tr h="237301">
                <a:tc>
                  <a:txBody>
                    <a:bodyPr/>
                    <a:lstStyle/>
                    <a:p>
                      <a:pPr algn="l" fontAlgn="b"/>
                      <a:r>
                        <a:rPr lang="en-US" sz="2000" u="none" strike="noStrike" dirty="0">
                          <a:effectLst/>
                        </a:rPr>
                        <a:t>Bijeljina</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5</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23</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22</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24</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266812544"/>
                  </a:ext>
                </a:extLst>
              </a:tr>
              <a:tr h="237301">
                <a:tc>
                  <a:txBody>
                    <a:bodyPr/>
                    <a:lstStyle/>
                    <a:p>
                      <a:pPr algn="l" fontAlgn="b"/>
                      <a:r>
                        <a:rPr lang="en-US" sz="2000" u="none" strike="noStrike" dirty="0">
                          <a:effectLst/>
                        </a:rPr>
                        <a:t>Novi </a:t>
                      </a:r>
                      <a:r>
                        <a:rPr lang="en-US" sz="2000" u="none" strike="noStrike" dirty="0" err="1">
                          <a:effectLst/>
                        </a:rPr>
                        <a:t>Pazar</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6</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36</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37</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33</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047016741"/>
                  </a:ext>
                </a:extLst>
              </a:tr>
              <a:tr h="237301">
                <a:tc>
                  <a:txBody>
                    <a:bodyPr/>
                    <a:lstStyle/>
                    <a:p>
                      <a:pPr algn="l" fontAlgn="b"/>
                      <a:r>
                        <a:rPr lang="en-US" sz="2000" u="none" strike="noStrike" dirty="0" err="1">
                          <a:effectLst/>
                        </a:rPr>
                        <a:t>Ljubliana</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7</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6</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5</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6</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676064825"/>
                  </a:ext>
                </a:extLst>
              </a:tr>
              <a:tr h="237301">
                <a:tc>
                  <a:txBody>
                    <a:bodyPr/>
                    <a:lstStyle/>
                    <a:p>
                      <a:pPr algn="l" fontAlgn="b"/>
                      <a:r>
                        <a:rPr lang="en-US" sz="2000" u="none" strike="noStrike" dirty="0">
                          <a:effectLst/>
                        </a:rPr>
                        <a:t>Skopje</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8</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4</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4</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5</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828764421"/>
                  </a:ext>
                </a:extLst>
              </a:tr>
              <a:tr h="237301">
                <a:tc>
                  <a:txBody>
                    <a:bodyPr/>
                    <a:lstStyle/>
                    <a:p>
                      <a:pPr algn="l" fontAlgn="b"/>
                      <a:r>
                        <a:rPr lang="en-US" sz="2000" u="none" strike="noStrike" dirty="0">
                          <a:effectLst/>
                        </a:rPr>
                        <a:t>Belgrade</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9</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2</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672862877"/>
                  </a:ext>
                </a:extLst>
              </a:tr>
              <a:tr h="237301">
                <a:tc>
                  <a:txBody>
                    <a:bodyPr/>
                    <a:lstStyle/>
                    <a:p>
                      <a:pPr algn="l" fontAlgn="b"/>
                      <a:r>
                        <a:rPr lang="en-US" sz="2000" u="none" strike="noStrike" dirty="0">
                          <a:effectLst/>
                        </a:rPr>
                        <a:t>Kranj</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10</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63</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65</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63</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543782777"/>
                  </a:ext>
                </a:extLst>
              </a:tr>
              <a:tr h="237301">
                <a:tc>
                  <a:txBody>
                    <a:bodyPr/>
                    <a:lstStyle/>
                    <a:p>
                      <a:pPr algn="l" fontAlgn="b"/>
                      <a:r>
                        <a:rPr lang="en-US" sz="2000" u="none" strike="noStrike" dirty="0">
                          <a:effectLst/>
                        </a:rPr>
                        <a:t>Vlore</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11</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39</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52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37</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922057348"/>
                  </a:ext>
                </a:extLst>
              </a:tr>
              <a:tr h="237301">
                <a:tc>
                  <a:txBody>
                    <a:bodyPr/>
                    <a:lstStyle/>
                    <a:p>
                      <a:pPr algn="l" fontAlgn="b"/>
                      <a:r>
                        <a:rPr lang="en-US" sz="2000" u="none" strike="noStrike" dirty="0">
                          <a:effectLst/>
                        </a:rPr>
                        <a:t>Maribor</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13</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8</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12</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242953040"/>
                  </a:ext>
                </a:extLst>
              </a:tr>
              <a:tr h="237301">
                <a:tc>
                  <a:txBody>
                    <a:bodyPr/>
                    <a:lstStyle/>
                    <a:p>
                      <a:pPr algn="l" fontAlgn="b"/>
                      <a:r>
                        <a:rPr lang="en-US" sz="2000" u="none" strike="noStrike" dirty="0">
                          <a:effectLst/>
                        </a:rPr>
                        <a:t>Tirana</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13</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1</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1031811788"/>
                  </a:ext>
                </a:extLst>
              </a:tr>
              <a:tr h="237301">
                <a:tc>
                  <a:txBody>
                    <a:bodyPr/>
                    <a:lstStyle/>
                    <a:p>
                      <a:pPr algn="l" fontAlgn="b"/>
                      <a:r>
                        <a:rPr lang="en-US" sz="2000" u="none" strike="noStrike" dirty="0" err="1">
                          <a:effectLst/>
                        </a:rPr>
                        <a:t>Ferizaj</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14</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42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40</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45</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779452044"/>
                  </a:ext>
                </a:extLst>
              </a:tr>
              <a:tr h="237301">
                <a:tc>
                  <a:txBody>
                    <a:bodyPr/>
                    <a:lstStyle/>
                    <a:p>
                      <a:pPr algn="l" fontAlgn="b"/>
                      <a:r>
                        <a:rPr lang="en-US" sz="2000" u="none" strike="noStrike" dirty="0" err="1">
                          <a:effectLst/>
                        </a:rPr>
                        <a:t>Celje</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15</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a:effectLst/>
                        </a:rPr>
                        <a:t>32</a:t>
                      </a:r>
                      <a:endParaRPr lang="en-SE" sz="2000" b="0" i="0" u="none" strike="noStrike">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36</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296235428"/>
                  </a:ext>
                </a:extLst>
              </a:tr>
              <a:tr h="237301">
                <a:tc>
                  <a:txBody>
                    <a:bodyPr/>
                    <a:lstStyle/>
                    <a:p>
                      <a:pPr algn="l" fontAlgn="b"/>
                      <a:r>
                        <a:rPr lang="en-US" sz="2000" u="none" strike="noStrike" dirty="0">
                          <a:effectLst/>
                        </a:rPr>
                        <a:t>Nis</a:t>
                      </a:r>
                      <a:endParaRPr lang="en-US"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16</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8</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9</a:t>
                      </a:r>
                      <a:endParaRPr lang="en-SE" sz="2000" b="0" i="0" u="none" strike="noStrike" dirty="0">
                        <a:solidFill>
                          <a:srgbClr val="000000"/>
                        </a:solidFill>
                        <a:effectLst/>
                        <a:latin typeface="Calibri" panose="020F0502020204030204" pitchFamily="34" charset="0"/>
                      </a:endParaRPr>
                    </a:p>
                  </a:txBody>
                  <a:tcPr marL="6136" marR="6136" marT="3810" marB="0" anchor="b"/>
                </a:tc>
                <a:tc>
                  <a:txBody>
                    <a:bodyPr/>
                    <a:lstStyle/>
                    <a:p>
                      <a:pPr algn="ctr" fontAlgn="b"/>
                      <a:r>
                        <a:rPr lang="en-SE" sz="2000" u="none" strike="noStrike" dirty="0">
                          <a:effectLst/>
                        </a:rPr>
                        <a:t>7</a:t>
                      </a:r>
                      <a:endParaRPr lang="en-SE" sz="2000" b="0"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815482608"/>
                  </a:ext>
                </a:extLst>
              </a:tr>
            </a:tbl>
          </a:graphicData>
        </a:graphic>
      </p:graphicFrame>
    </p:spTree>
    <p:extLst>
      <p:ext uri="{BB962C8B-B14F-4D97-AF65-F5344CB8AC3E}">
        <p14:creationId xmlns:p14="http://schemas.microsoft.com/office/powerpoint/2010/main" val="125821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01517" y="1126765"/>
            <a:ext cx="9142920" cy="482040"/>
          </a:xfrm>
        </p:spPr>
        <p:txBody>
          <a:bodyPr/>
          <a:lstStyle/>
          <a:p>
            <a:pPr algn="ctr"/>
            <a:r>
              <a:rPr lang="en-US" sz="3200" dirty="0">
                <a:solidFill>
                  <a:schemeClr val="accent5">
                    <a:lumMod val="50000"/>
                  </a:schemeClr>
                </a:solidFill>
              </a:rPr>
              <a:t>Motivation and research idea #1</a:t>
            </a:r>
          </a:p>
        </p:txBody>
      </p:sp>
      <p:sp>
        <p:nvSpPr>
          <p:cNvPr id="3" name="Subtitle 2">
            <a:extLst>
              <a:ext uri="{FF2B5EF4-FFF2-40B4-BE49-F238E27FC236}">
                <a16:creationId xmlns:a16="http://schemas.microsoft.com/office/drawing/2014/main" id="{F8403E0D-E1A8-A345-99EA-3F56A7D2E48A}"/>
              </a:ext>
            </a:extLst>
          </p:cNvPr>
          <p:cNvSpPr txBox="1">
            <a:spLocks/>
          </p:cNvSpPr>
          <p:nvPr/>
        </p:nvSpPr>
        <p:spPr>
          <a:xfrm>
            <a:off x="647060" y="2109138"/>
            <a:ext cx="10851834" cy="3687813"/>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buClr>
                <a:srgbClr val="4472C4">
                  <a:lumMod val="50000"/>
                </a:srgbClr>
              </a:buClr>
              <a:buSzPct val="140000"/>
              <a:buFont typeface="Arial" panose="020B0604020202020204" pitchFamily="34" charset="0"/>
              <a:buChar char="•"/>
            </a:pPr>
            <a:r>
              <a:rPr lang="en-US" sz="2400" dirty="0">
                <a:solidFill>
                  <a:srgbClr val="E7E6E6">
                    <a:lumMod val="50000"/>
                  </a:srgbClr>
                </a:solidFill>
              </a:rPr>
              <a:t>Economic resilience is usually measured either as the ability to withstand a shock (engineering resilience) or the effects of a shock after the triggering event. </a:t>
            </a:r>
          </a:p>
          <a:p>
            <a:pPr marL="285750" lvl="0" indent="-285750" algn="just">
              <a:buClr>
                <a:srgbClr val="4472C4">
                  <a:lumMod val="50000"/>
                </a:srgbClr>
              </a:buClr>
              <a:buSzPct val="140000"/>
              <a:buFont typeface="Arial" panose="020B0604020202020204" pitchFamily="34" charset="0"/>
              <a:buChar char="•"/>
            </a:pPr>
            <a:r>
              <a:rPr lang="en-US" sz="2400" dirty="0">
                <a:solidFill>
                  <a:srgbClr val="E7E6E6">
                    <a:lumMod val="50000"/>
                  </a:srgbClr>
                </a:solidFill>
              </a:rPr>
              <a:t>It has been shown that regional variation in resilience is related to network connectivity and accessibility since the effects of a shock either can be propagated or reduced.</a:t>
            </a:r>
          </a:p>
          <a:p>
            <a:pPr marL="285750" lvl="0" indent="-285750" algn="just">
              <a:buClr>
                <a:srgbClr val="4472C4">
                  <a:lumMod val="50000"/>
                </a:srgbClr>
              </a:buClr>
              <a:buSzPct val="140000"/>
              <a:buFont typeface="Arial" panose="020B0604020202020204" pitchFamily="34" charset="0"/>
              <a:buChar char="•"/>
            </a:pPr>
            <a:r>
              <a:rPr lang="en-US" sz="2400" dirty="0">
                <a:solidFill>
                  <a:srgbClr val="E7E6E6">
                    <a:lumMod val="50000"/>
                  </a:srgbClr>
                </a:solidFill>
              </a:rPr>
              <a:t>In most cases economic resilience is measured on national scale since harmonizing data is available over time and in regions.</a:t>
            </a:r>
          </a:p>
          <a:p>
            <a:pPr marL="285750" lvl="0" indent="-285750" algn="just">
              <a:buClr>
                <a:srgbClr val="4472C4">
                  <a:lumMod val="50000"/>
                </a:srgbClr>
              </a:buClr>
              <a:buSzPct val="140000"/>
              <a:buFont typeface="Arial" panose="020B0604020202020204" pitchFamily="34" charset="0"/>
              <a:buChar char="•"/>
            </a:pPr>
            <a:r>
              <a:rPr lang="en-US" sz="2400" dirty="0">
                <a:solidFill>
                  <a:srgbClr val="E7E6E6">
                    <a:lumMod val="50000"/>
                  </a:srgbClr>
                </a:solidFill>
              </a:rPr>
              <a:t>We are testing a novel approach to facilitate the study of resilience and networks in international contexts also where data is scarce</a:t>
            </a:r>
          </a:p>
          <a:p>
            <a:pPr marL="285750" marR="0" lvl="0" indent="-285750" algn="just" defTabSz="914400" rtl="0" eaLnBrk="1" fontAlgn="auto" latinLnBrk="0" hangingPunct="1">
              <a:lnSpc>
                <a:spcPct val="90000"/>
              </a:lnSpc>
              <a:spcBef>
                <a:spcPct val="0"/>
              </a:spcBef>
              <a:spcAft>
                <a:spcPts val="0"/>
              </a:spcAft>
              <a:buClr>
                <a:srgbClr val="4472C4">
                  <a:lumMod val="50000"/>
                </a:srgbClr>
              </a:buClr>
              <a:buSzPct val="140000"/>
              <a:buFont typeface="Arial" panose="020B0604020202020204" pitchFamily="34" charset="0"/>
              <a:buChar char="•"/>
              <a:tabLst/>
              <a:defRPr/>
            </a:pPr>
            <a:endParaRPr kumimoji="0" lang="en-US" sz="2400" b="0" i="0" u="none" strike="noStrike" kern="1200" cap="none" spc="0" normalizeH="0" baseline="0" noProof="0" dirty="0">
              <a:ln>
                <a:noFill/>
              </a:ln>
              <a:solidFill>
                <a:srgbClr val="E7E6E6">
                  <a:lumMod val="50000"/>
                </a:srgbClr>
              </a:solidFill>
              <a:effectLst/>
              <a:uLnTx/>
              <a:uFillTx/>
              <a:latin typeface="Arial"/>
            </a:endParaRPr>
          </a:p>
          <a:p>
            <a:pPr marL="0" marR="0" lvl="0" indent="0" algn="just" defTabSz="914400" rtl="0" eaLnBrk="1" fontAlgn="auto" latinLnBrk="0" hangingPunct="1">
              <a:lnSpc>
                <a:spcPct val="90000"/>
              </a:lnSpc>
              <a:spcBef>
                <a:spcPct val="0"/>
              </a:spcBef>
              <a:spcAft>
                <a:spcPts val="0"/>
              </a:spcAft>
              <a:buClr>
                <a:srgbClr val="4472C4">
                  <a:lumMod val="50000"/>
                </a:srgbClr>
              </a:buClr>
              <a:buSzPct val="140000"/>
              <a:buFontTx/>
              <a:buNone/>
              <a:tabLst/>
              <a:defRPr/>
            </a:pPr>
            <a:endParaRPr kumimoji="0" lang="en-US" sz="2400" b="0" i="0" u="none" strike="noStrike" kern="1200" cap="none" spc="0" normalizeH="0" baseline="0" noProof="0" dirty="0">
              <a:ln>
                <a:noFill/>
              </a:ln>
              <a:solidFill>
                <a:srgbClr val="E7E6E6">
                  <a:lumMod val="50000"/>
                </a:srgbClr>
              </a:solidFill>
              <a:effectLst/>
              <a:uLnTx/>
              <a:uFillTx/>
              <a:latin typeface="Arial"/>
            </a:endParaRPr>
          </a:p>
        </p:txBody>
      </p:sp>
    </p:spTree>
    <p:extLst>
      <p:ext uri="{BB962C8B-B14F-4D97-AF65-F5344CB8AC3E}">
        <p14:creationId xmlns:p14="http://schemas.microsoft.com/office/powerpoint/2010/main" val="350417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92A4-00B6-4B9F-A6A6-714D76C15F24}"/>
              </a:ext>
            </a:extLst>
          </p:cNvPr>
          <p:cNvSpPr>
            <a:spLocks noGrp="1"/>
          </p:cNvSpPr>
          <p:nvPr>
            <p:ph type="title"/>
          </p:nvPr>
        </p:nvSpPr>
        <p:spPr>
          <a:xfrm>
            <a:off x="186906" y="0"/>
            <a:ext cx="11818188" cy="983411"/>
          </a:xfrm>
        </p:spPr>
        <p:txBody>
          <a:bodyPr>
            <a:normAutofit/>
          </a:bodyPr>
          <a:lstStyle/>
          <a:p>
            <a:r>
              <a:rPr lang="en-GB" dirty="0">
                <a:solidFill>
                  <a:schemeClr val="accent1"/>
                </a:solidFill>
              </a:rPr>
              <a:t>Rank table – lower 16 regions (loosing population)</a:t>
            </a:r>
          </a:p>
        </p:txBody>
      </p:sp>
      <p:graphicFrame>
        <p:nvGraphicFramePr>
          <p:cNvPr id="4" name="Content Placeholder 3">
            <a:extLst>
              <a:ext uri="{FF2B5EF4-FFF2-40B4-BE49-F238E27FC236}">
                <a16:creationId xmlns:a16="http://schemas.microsoft.com/office/drawing/2014/main" id="{8ECFCAFD-3B22-4D16-A1D3-769910E22B92}"/>
              </a:ext>
            </a:extLst>
          </p:cNvPr>
          <p:cNvGraphicFramePr>
            <a:graphicFrameLocks noGrp="1"/>
          </p:cNvGraphicFramePr>
          <p:nvPr>
            <p:ph idx="1"/>
            <p:extLst>
              <p:ext uri="{D42A27DB-BD31-4B8C-83A1-F6EECF244321}">
                <p14:modId xmlns:p14="http://schemas.microsoft.com/office/powerpoint/2010/main" val="47121657"/>
              </p:ext>
            </p:extLst>
          </p:nvPr>
        </p:nvGraphicFramePr>
        <p:xfrm>
          <a:off x="563562" y="983411"/>
          <a:ext cx="11116603" cy="5551170"/>
        </p:xfrm>
        <a:graphic>
          <a:graphicData uri="http://schemas.openxmlformats.org/drawingml/2006/table">
            <a:tbl>
              <a:tblPr>
                <a:tableStyleId>{5C22544A-7EE6-4342-B048-85BDC9FD1C3A}</a:tableStyleId>
              </a:tblPr>
              <a:tblGrid>
                <a:gridCol w="2110627">
                  <a:extLst>
                    <a:ext uri="{9D8B030D-6E8A-4147-A177-3AD203B41FA5}">
                      <a16:colId xmlns:a16="http://schemas.microsoft.com/office/drawing/2014/main" val="3381109296"/>
                    </a:ext>
                  </a:extLst>
                </a:gridCol>
                <a:gridCol w="2251494">
                  <a:extLst>
                    <a:ext uri="{9D8B030D-6E8A-4147-A177-3AD203B41FA5}">
                      <a16:colId xmlns:a16="http://schemas.microsoft.com/office/drawing/2014/main" val="2412174894"/>
                    </a:ext>
                  </a:extLst>
                </a:gridCol>
                <a:gridCol w="2251494">
                  <a:extLst>
                    <a:ext uri="{9D8B030D-6E8A-4147-A177-3AD203B41FA5}">
                      <a16:colId xmlns:a16="http://schemas.microsoft.com/office/drawing/2014/main" val="2552559306"/>
                    </a:ext>
                  </a:extLst>
                </a:gridCol>
                <a:gridCol w="2251494">
                  <a:extLst>
                    <a:ext uri="{9D8B030D-6E8A-4147-A177-3AD203B41FA5}">
                      <a16:colId xmlns:a16="http://schemas.microsoft.com/office/drawing/2014/main" val="2637811273"/>
                    </a:ext>
                  </a:extLst>
                </a:gridCol>
                <a:gridCol w="2251494">
                  <a:extLst>
                    <a:ext uri="{9D8B030D-6E8A-4147-A177-3AD203B41FA5}">
                      <a16:colId xmlns:a16="http://schemas.microsoft.com/office/drawing/2014/main" val="3342747364"/>
                    </a:ext>
                  </a:extLst>
                </a:gridCol>
              </a:tblGrid>
              <a:tr h="237301">
                <a:tc>
                  <a:txBody>
                    <a:bodyPr/>
                    <a:lstStyle/>
                    <a:p>
                      <a:pPr algn="l" fontAlgn="b"/>
                      <a:r>
                        <a:rPr lang="en-US" sz="2000" b="1" u="none" strike="noStrike" dirty="0">
                          <a:effectLst/>
                        </a:rPr>
                        <a:t>Name of city</a:t>
                      </a:r>
                      <a:endParaRPr lang="en-US" sz="20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2000" b="1" u="none" strike="noStrike" dirty="0">
                          <a:effectLst/>
                        </a:rPr>
                        <a:t>Rank population development</a:t>
                      </a:r>
                      <a:endParaRPr lang="en-US" sz="20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2000" b="1" u="none" strike="noStrike" dirty="0">
                          <a:effectLst/>
                        </a:rPr>
                        <a:t>Rank log-normal</a:t>
                      </a:r>
                      <a:endParaRPr lang="en-US" sz="20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2000" b="1" u="none" strike="noStrike" dirty="0">
                          <a:effectLst/>
                        </a:rPr>
                        <a:t>Rank neg-exponential </a:t>
                      </a:r>
                      <a:endParaRPr lang="en-US" sz="2000" b="1" i="0" u="none" strike="noStrike" dirty="0">
                        <a:solidFill>
                          <a:srgbClr val="000000"/>
                        </a:solidFill>
                        <a:effectLst/>
                        <a:latin typeface="Calibri" panose="020F0502020204030204" pitchFamily="34" charset="0"/>
                      </a:endParaRPr>
                    </a:p>
                  </a:txBody>
                  <a:tcPr marL="6136" marR="6136" marT="3810" marB="0" anchor="b"/>
                </a:tc>
                <a:tc>
                  <a:txBody>
                    <a:bodyPr/>
                    <a:lstStyle/>
                    <a:p>
                      <a:pPr algn="l" fontAlgn="b"/>
                      <a:r>
                        <a:rPr lang="en-US" sz="2000" b="1" u="none" strike="noStrike" dirty="0">
                          <a:effectLst/>
                        </a:rPr>
                        <a:t>Rank IDW</a:t>
                      </a:r>
                      <a:endParaRPr lang="en-US" sz="2000" b="1" i="0" u="none" strike="noStrike" dirty="0">
                        <a:solidFill>
                          <a:srgbClr val="000000"/>
                        </a:solidFill>
                        <a:effectLst/>
                        <a:latin typeface="Calibri" panose="020F0502020204030204" pitchFamily="34" charset="0"/>
                      </a:endParaRPr>
                    </a:p>
                  </a:txBody>
                  <a:tcPr marL="6136" marR="6136" marT="3810" marB="0" anchor="b"/>
                </a:tc>
                <a:extLst>
                  <a:ext uri="{0D108BD9-81ED-4DB2-BD59-A6C34878D82A}">
                    <a16:rowId xmlns:a16="http://schemas.microsoft.com/office/drawing/2014/main" val="3518509270"/>
                  </a:ext>
                </a:extLst>
              </a:tr>
              <a:tr h="237301">
                <a:tc>
                  <a:txBody>
                    <a:bodyPr/>
                    <a:lstStyle/>
                    <a:p>
                      <a:pPr algn="l" fontAlgn="b"/>
                      <a:r>
                        <a:rPr lang="en-US" sz="2000" b="0" i="0" u="none" strike="noStrike" dirty="0" err="1">
                          <a:solidFill>
                            <a:srgbClr val="000000"/>
                          </a:solidFill>
                          <a:effectLst/>
                          <a:latin typeface="Calibri" panose="020F0502020204030204" pitchFamily="34" charset="0"/>
                        </a:rPr>
                        <a:t>Štip</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50</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50</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50</a:t>
                      </a:r>
                    </a:p>
                  </a:txBody>
                  <a:tcPr marL="3810" marR="3810" marT="3810" marB="0" anchor="b"/>
                </a:tc>
                <a:extLst>
                  <a:ext uri="{0D108BD9-81ED-4DB2-BD59-A6C34878D82A}">
                    <a16:rowId xmlns:a16="http://schemas.microsoft.com/office/drawing/2014/main" val="1760925398"/>
                  </a:ext>
                </a:extLst>
              </a:tr>
              <a:tr h="237301">
                <a:tc>
                  <a:txBody>
                    <a:bodyPr/>
                    <a:lstStyle/>
                    <a:p>
                      <a:pPr algn="l" fontAlgn="b"/>
                      <a:r>
                        <a:rPr lang="en-US" sz="2000" b="0" i="0" u="none" strike="noStrike">
                          <a:solidFill>
                            <a:srgbClr val="000000"/>
                          </a:solidFill>
                          <a:effectLst/>
                          <a:latin typeface="Calibri" panose="020F0502020204030204" pitchFamily="34" charset="0"/>
                        </a:rPr>
                        <a:t>Kraljevo</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51</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26</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26</a:t>
                      </a:r>
                    </a:p>
                  </a:txBody>
                  <a:tcPr marL="3810" marR="3810" marT="3810" marB="0" anchor="b"/>
                </a:tc>
                <a:extLst>
                  <a:ext uri="{0D108BD9-81ED-4DB2-BD59-A6C34878D82A}">
                    <a16:rowId xmlns:a16="http://schemas.microsoft.com/office/drawing/2014/main" val="3868525503"/>
                  </a:ext>
                </a:extLst>
              </a:tr>
              <a:tr h="237301">
                <a:tc>
                  <a:txBody>
                    <a:bodyPr/>
                    <a:lstStyle/>
                    <a:p>
                      <a:pPr algn="l" fontAlgn="b"/>
                      <a:r>
                        <a:rPr lang="en-US" sz="2000" b="0" i="0" u="none" strike="noStrike">
                          <a:solidFill>
                            <a:srgbClr val="000000"/>
                          </a:solidFill>
                          <a:effectLst/>
                          <a:latin typeface="Calibri" panose="020F0502020204030204" pitchFamily="34" charset="0"/>
                        </a:rPr>
                        <a:t>Subotica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52</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11</a:t>
                      </a:r>
                    </a:p>
                  </a:txBody>
                  <a:tcPr marL="3810" marR="3810" marT="3810" marB="0" anchor="b"/>
                </a:tc>
                <a:extLst>
                  <a:ext uri="{0D108BD9-81ED-4DB2-BD59-A6C34878D82A}">
                    <a16:rowId xmlns:a16="http://schemas.microsoft.com/office/drawing/2014/main" val="812016882"/>
                  </a:ext>
                </a:extLst>
              </a:tr>
              <a:tr h="237301">
                <a:tc>
                  <a:txBody>
                    <a:bodyPr/>
                    <a:lstStyle/>
                    <a:p>
                      <a:pPr algn="l" fontAlgn="b"/>
                      <a:r>
                        <a:rPr lang="en-US" sz="2000" b="0" i="0" u="none" strike="noStrike">
                          <a:solidFill>
                            <a:srgbClr val="000000"/>
                          </a:solidFill>
                          <a:effectLst/>
                          <a:latin typeface="Calibri" panose="020F0502020204030204" pitchFamily="34" charset="0"/>
                        </a:rPr>
                        <a:t>Leskovac</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31</a:t>
                      </a:r>
                    </a:p>
                  </a:txBody>
                  <a:tcPr marL="3810" marR="3810" marT="3810" marB="0" anchor="b"/>
                </a:tc>
                <a:extLst>
                  <a:ext uri="{0D108BD9-81ED-4DB2-BD59-A6C34878D82A}">
                    <a16:rowId xmlns:a16="http://schemas.microsoft.com/office/drawing/2014/main" val="2311817480"/>
                  </a:ext>
                </a:extLst>
              </a:tr>
              <a:tr h="237301">
                <a:tc>
                  <a:txBody>
                    <a:bodyPr/>
                    <a:lstStyle/>
                    <a:p>
                      <a:pPr algn="l" fontAlgn="b"/>
                      <a:r>
                        <a:rPr lang="en-US" sz="2000" b="0" i="0" u="none" strike="noStrike" dirty="0" err="1">
                          <a:solidFill>
                            <a:srgbClr val="000000"/>
                          </a:solidFill>
                          <a:effectLst/>
                          <a:latin typeface="Calibri" panose="020F0502020204030204" pitchFamily="34" charset="0"/>
                        </a:rPr>
                        <a:t>Peć</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3266812544"/>
                  </a:ext>
                </a:extLst>
              </a:tr>
              <a:tr h="237301">
                <a:tc>
                  <a:txBody>
                    <a:bodyPr/>
                    <a:lstStyle/>
                    <a:p>
                      <a:pPr algn="l" fontAlgn="b"/>
                      <a:r>
                        <a:rPr lang="en-US" sz="2000" b="0" i="0" u="none" strike="noStrike">
                          <a:solidFill>
                            <a:srgbClr val="000000"/>
                          </a:solidFill>
                          <a:effectLst/>
                          <a:latin typeface="Calibri" panose="020F0502020204030204" pitchFamily="34" charset="0"/>
                        </a:rPr>
                        <a:t>Zrenjanin</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29</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29</a:t>
                      </a:r>
                    </a:p>
                  </a:txBody>
                  <a:tcPr marL="3810" marR="3810" marT="3810" marB="0" anchor="b"/>
                </a:tc>
                <a:extLst>
                  <a:ext uri="{0D108BD9-81ED-4DB2-BD59-A6C34878D82A}">
                    <a16:rowId xmlns:a16="http://schemas.microsoft.com/office/drawing/2014/main" val="1047016741"/>
                  </a:ext>
                </a:extLst>
              </a:tr>
              <a:tr h="237301">
                <a:tc>
                  <a:txBody>
                    <a:bodyPr/>
                    <a:lstStyle/>
                    <a:p>
                      <a:pPr algn="l" fontAlgn="b"/>
                      <a:r>
                        <a:rPr lang="en-US" sz="2000" b="0" i="0" u="none" strike="noStrike">
                          <a:solidFill>
                            <a:srgbClr val="000000"/>
                          </a:solidFill>
                          <a:effectLst/>
                          <a:latin typeface="Calibri" panose="020F0502020204030204" pitchFamily="34" charset="0"/>
                        </a:rPr>
                        <a:t>Slavonski Brod</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56</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21</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19</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25</a:t>
                      </a:r>
                    </a:p>
                  </a:txBody>
                  <a:tcPr marL="3810" marR="3810" marT="3810" marB="0" anchor="b"/>
                </a:tc>
                <a:extLst>
                  <a:ext uri="{0D108BD9-81ED-4DB2-BD59-A6C34878D82A}">
                    <a16:rowId xmlns:a16="http://schemas.microsoft.com/office/drawing/2014/main" val="676064825"/>
                  </a:ext>
                </a:extLst>
              </a:tr>
              <a:tr h="237301">
                <a:tc>
                  <a:txBody>
                    <a:bodyPr/>
                    <a:lstStyle/>
                    <a:p>
                      <a:pPr algn="l" fontAlgn="b"/>
                      <a:r>
                        <a:rPr lang="en-US" sz="2000" b="0" i="0" u="none" strike="noStrike">
                          <a:solidFill>
                            <a:srgbClr val="000000"/>
                          </a:solidFill>
                          <a:effectLst/>
                          <a:latin typeface="Calibri" panose="020F0502020204030204" pitchFamily="34" charset="0"/>
                        </a:rPr>
                        <a:t>Tuzla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57</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49</a:t>
                      </a:r>
                    </a:p>
                  </a:txBody>
                  <a:tcPr marL="3810" marR="3810" marT="3810" marB="0" anchor="b"/>
                </a:tc>
                <a:extLst>
                  <a:ext uri="{0D108BD9-81ED-4DB2-BD59-A6C34878D82A}">
                    <a16:rowId xmlns:a16="http://schemas.microsoft.com/office/drawing/2014/main" val="3828764421"/>
                  </a:ext>
                </a:extLst>
              </a:tr>
              <a:tr h="237301">
                <a:tc>
                  <a:txBody>
                    <a:bodyPr/>
                    <a:lstStyle/>
                    <a:p>
                      <a:pPr algn="l" fontAlgn="b"/>
                      <a:r>
                        <a:rPr lang="en-US" sz="2000" b="0" i="0" u="none" strike="noStrike">
                          <a:solidFill>
                            <a:srgbClr val="000000"/>
                          </a:solidFill>
                          <a:effectLst/>
                          <a:latin typeface="Calibri" panose="020F0502020204030204" pitchFamily="34" charset="0"/>
                        </a:rPr>
                        <a:t>Rijeka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58</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17</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18</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17</a:t>
                      </a:r>
                    </a:p>
                  </a:txBody>
                  <a:tcPr marL="3810" marR="3810" marT="3810" marB="0" anchor="b"/>
                </a:tc>
                <a:extLst>
                  <a:ext uri="{0D108BD9-81ED-4DB2-BD59-A6C34878D82A}">
                    <a16:rowId xmlns:a16="http://schemas.microsoft.com/office/drawing/2014/main" val="1672862877"/>
                  </a:ext>
                </a:extLst>
              </a:tr>
              <a:tr h="237301">
                <a:tc>
                  <a:txBody>
                    <a:bodyPr/>
                    <a:lstStyle/>
                    <a:p>
                      <a:pPr algn="l" fontAlgn="b"/>
                      <a:r>
                        <a:rPr lang="en-US" sz="2000" b="0" i="0" u="none" strike="noStrike">
                          <a:solidFill>
                            <a:srgbClr val="000000"/>
                          </a:solidFill>
                          <a:effectLst/>
                          <a:latin typeface="Calibri" panose="020F0502020204030204" pitchFamily="34" charset="0"/>
                        </a:rPr>
                        <a:t>Mostar</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59</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11</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8</a:t>
                      </a:r>
                    </a:p>
                  </a:txBody>
                  <a:tcPr marL="3810" marR="3810" marT="3810" marB="0" anchor="b"/>
                </a:tc>
                <a:extLst>
                  <a:ext uri="{0D108BD9-81ED-4DB2-BD59-A6C34878D82A}">
                    <a16:rowId xmlns:a16="http://schemas.microsoft.com/office/drawing/2014/main" val="2543782777"/>
                  </a:ext>
                </a:extLst>
              </a:tr>
              <a:tr h="237301">
                <a:tc>
                  <a:txBody>
                    <a:bodyPr/>
                    <a:lstStyle/>
                    <a:p>
                      <a:pPr algn="l" fontAlgn="b"/>
                      <a:r>
                        <a:rPr lang="en-US" sz="2000" b="0" i="0" u="none" strike="noStrike">
                          <a:solidFill>
                            <a:srgbClr val="000000"/>
                          </a:solidFill>
                          <a:effectLst/>
                          <a:latin typeface="Calibri" panose="020F0502020204030204" pitchFamily="34" charset="0"/>
                        </a:rPr>
                        <a:t>Gjakova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60</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64</a:t>
                      </a:r>
                    </a:p>
                  </a:txBody>
                  <a:tcPr marL="3810" marR="3810" marT="3810" marB="0" anchor="b"/>
                </a:tc>
                <a:extLst>
                  <a:ext uri="{0D108BD9-81ED-4DB2-BD59-A6C34878D82A}">
                    <a16:rowId xmlns:a16="http://schemas.microsoft.com/office/drawing/2014/main" val="2922057348"/>
                  </a:ext>
                </a:extLst>
              </a:tr>
              <a:tr h="237301">
                <a:tc>
                  <a:txBody>
                    <a:bodyPr/>
                    <a:lstStyle/>
                    <a:p>
                      <a:pPr algn="l" fontAlgn="b"/>
                      <a:r>
                        <a:rPr lang="en-US" sz="2000" b="0" i="0" u="none" strike="noStrike">
                          <a:solidFill>
                            <a:srgbClr val="000000"/>
                          </a:solidFill>
                          <a:effectLst/>
                          <a:latin typeface="Calibri" panose="020F0502020204030204" pitchFamily="34" charset="0"/>
                        </a:rPr>
                        <a:t>Prizren</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61</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46</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47</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46</a:t>
                      </a:r>
                    </a:p>
                  </a:txBody>
                  <a:tcPr marL="3810" marR="3810" marT="3810" marB="0" anchor="b"/>
                </a:tc>
                <a:extLst>
                  <a:ext uri="{0D108BD9-81ED-4DB2-BD59-A6C34878D82A}">
                    <a16:rowId xmlns:a16="http://schemas.microsoft.com/office/drawing/2014/main" val="2242953040"/>
                  </a:ext>
                </a:extLst>
              </a:tr>
              <a:tr h="237301">
                <a:tc>
                  <a:txBody>
                    <a:bodyPr/>
                    <a:lstStyle/>
                    <a:p>
                      <a:pPr algn="l" fontAlgn="b"/>
                      <a:r>
                        <a:rPr lang="en-US" sz="2000" b="0" i="0" u="none" strike="noStrike">
                          <a:solidFill>
                            <a:srgbClr val="000000"/>
                          </a:solidFill>
                          <a:effectLst/>
                          <a:latin typeface="Calibri" panose="020F0502020204030204" pitchFamily="34" charset="0"/>
                        </a:rPr>
                        <a:t>Bitola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62</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49</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48</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43</a:t>
                      </a:r>
                    </a:p>
                  </a:txBody>
                  <a:tcPr marL="3810" marR="3810" marT="3810" marB="0" anchor="b"/>
                </a:tc>
                <a:extLst>
                  <a:ext uri="{0D108BD9-81ED-4DB2-BD59-A6C34878D82A}">
                    <a16:rowId xmlns:a16="http://schemas.microsoft.com/office/drawing/2014/main" val="1031811788"/>
                  </a:ext>
                </a:extLst>
              </a:tr>
              <a:tr h="237301">
                <a:tc>
                  <a:txBody>
                    <a:bodyPr/>
                    <a:lstStyle/>
                    <a:p>
                      <a:pPr algn="l" fontAlgn="b"/>
                      <a:r>
                        <a:rPr lang="en-US" sz="2000" b="0" i="0" u="none" strike="noStrike">
                          <a:solidFill>
                            <a:srgbClr val="000000"/>
                          </a:solidFill>
                          <a:effectLst/>
                          <a:latin typeface="Calibri" panose="020F0502020204030204" pitchFamily="34" charset="0"/>
                        </a:rPr>
                        <a:t>Sarajevo</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63</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12</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10</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14</a:t>
                      </a:r>
                    </a:p>
                  </a:txBody>
                  <a:tcPr marL="3810" marR="3810" marT="3810" marB="0" anchor="b"/>
                </a:tc>
                <a:extLst>
                  <a:ext uri="{0D108BD9-81ED-4DB2-BD59-A6C34878D82A}">
                    <a16:rowId xmlns:a16="http://schemas.microsoft.com/office/drawing/2014/main" val="3779452044"/>
                  </a:ext>
                </a:extLst>
              </a:tr>
              <a:tr h="237301">
                <a:tc>
                  <a:txBody>
                    <a:bodyPr/>
                    <a:lstStyle/>
                    <a:p>
                      <a:pPr algn="l" fontAlgn="b"/>
                      <a:r>
                        <a:rPr lang="en-US" sz="2000" b="0" i="0" u="none" strike="noStrike">
                          <a:solidFill>
                            <a:srgbClr val="000000"/>
                          </a:solidFill>
                          <a:effectLst/>
                          <a:latin typeface="Calibri" panose="020F0502020204030204" pitchFamily="34" charset="0"/>
                        </a:rPr>
                        <a:t>Zenica</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64</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38</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36</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39</a:t>
                      </a:r>
                    </a:p>
                  </a:txBody>
                  <a:tcPr marL="3810" marR="3810" marT="3810" marB="0" anchor="b"/>
                </a:tc>
                <a:extLst>
                  <a:ext uri="{0D108BD9-81ED-4DB2-BD59-A6C34878D82A}">
                    <a16:rowId xmlns:a16="http://schemas.microsoft.com/office/drawing/2014/main" val="296235428"/>
                  </a:ext>
                </a:extLst>
              </a:tr>
              <a:tr h="237301">
                <a:tc>
                  <a:txBody>
                    <a:bodyPr/>
                    <a:lstStyle/>
                    <a:p>
                      <a:pPr algn="l" fontAlgn="b"/>
                      <a:r>
                        <a:rPr lang="en-US" sz="2000" b="0" i="0" u="none" strike="noStrike">
                          <a:solidFill>
                            <a:srgbClr val="000000"/>
                          </a:solidFill>
                          <a:effectLst/>
                          <a:latin typeface="Calibri" panose="020F0502020204030204" pitchFamily="34" charset="0"/>
                        </a:rPr>
                        <a:t>Shkoder</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65</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30</a:t>
                      </a:r>
                    </a:p>
                  </a:txBody>
                  <a:tcPr marL="3810" marR="3810" marT="3810" marB="0" anchor="b"/>
                </a:tc>
                <a:tc>
                  <a:txBody>
                    <a:bodyPr/>
                    <a:lstStyle/>
                    <a:p>
                      <a:pPr algn="r" fontAlgn="b"/>
                      <a:r>
                        <a:rPr lang="en-SE" sz="2000" b="0" i="0" u="none" strike="noStrike">
                          <a:solidFill>
                            <a:srgbClr val="000000"/>
                          </a:solidFill>
                          <a:effectLst/>
                          <a:latin typeface="Calibri" panose="020F0502020204030204" pitchFamily="34" charset="0"/>
                        </a:rPr>
                        <a:t>28</a:t>
                      </a:r>
                    </a:p>
                  </a:txBody>
                  <a:tcPr marL="3810" marR="3810" marT="3810" marB="0" anchor="b"/>
                </a:tc>
                <a:tc>
                  <a:txBody>
                    <a:bodyPr/>
                    <a:lstStyle/>
                    <a:p>
                      <a:pPr algn="r" fontAlgn="b"/>
                      <a:r>
                        <a:rPr lang="en-SE" sz="2000" b="0" i="0" u="none" strike="noStrike" dirty="0">
                          <a:solidFill>
                            <a:srgbClr val="000000"/>
                          </a:solidFill>
                          <a:effectLst/>
                          <a:latin typeface="Calibri" panose="020F0502020204030204" pitchFamily="34" charset="0"/>
                        </a:rPr>
                        <a:t>30</a:t>
                      </a:r>
                    </a:p>
                  </a:txBody>
                  <a:tcPr marL="3810" marR="3810" marT="3810" marB="0" anchor="b"/>
                </a:tc>
                <a:extLst>
                  <a:ext uri="{0D108BD9-81ED-4DB2-BD59-A6C34878D82A}">
                    <a16:rowId xmlns:a16="http://schemas.microsoft.com/office/drawing/2014/main" val="815482608"/>
                  </a:ext>
                </a:extLst>
              </a:tr>
            </a:tbl>
          </a:graphicData>
        </a:graphic>
      </p:graphicFrame>
    </p:spTree>
    <p:extLst>
      <p:ext uri="{BB962C8B-B14F-4D97-AF65-F5344CB8AC3E}">
        <p14:creationId xmlns:p14="http://schemas.microsoft.com/office/powerpoint/2010/main" val="266530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76299" y="626433"/>
            <a:ext cx="9142920" cy="482040"/>
          </a:xfrm>
        </p:spPr>
        <p:txBody>
          <a:bodyPr/>
          <a:lstStyle/>
          <a:p>
            <a:pPr algn="ctr"/>
            <a:r>
              <a:rPr lang="en-US" sz="3200" dirty="0">
                <a:solidFill>
                  <a:schemeClr val="accent5">
                    <a:lumMod val="50000"/>
                  </a:schemeClr>
                </a:solidFill>
              </a:rPr>
              <a:t>Conclusion</a:t>
            </a:r>
          </a:p>
        </p:txBody>
      </p:sp>
      <p:sp>
        <p:nvSpPr>
          <p:cNvPr id="6" name="Content Placeholder 2">
            <a:extLst>
              <a:ext uri="{FF2B5EF4-FFF2-40B4-BE49-F238E27FC236}">
                <a16:creationId xmlns:a16="http://schemas.microsoft.com/office/drawing/2014/main" id="{06720EAB-E1BC-CF4B-BBF2-6FD1CCD159C8}"/>
              </a:ext>
            </a:extLst>
          </p:cNvPr>
          <p:cNvSpPr txBox="1">
            <a:spLocks/>
          </p:cNvSpPr>
          <p:nvPr/>
        </p:nvSpPr>
        <p:spPr>
          <a:xfrm>
            <a:off x="889959" y="1566833"/>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latin typeface="Avenir Next" panose="020B0503020202020204" pitchFamily="34" charset="0"/>
              </a:rPr>
              <a:t>We have suggested a method for the analysis of resilience and networks in regions where data is scarce </a:t>
            </a:r>
          </a:p>
          <a:p>
            <a:pPr algn="just"/>
            <a:r>
              <a:rPr lang="en-GB" dirty="0">
                <a:latin typeface="Avenir Next" panose="020B0503020202020204" pitchFamily="34" charset="0"/>
              </a:rPr>
              <a:t>Data is derived from open sources or national/EU censuses</a:t>
            </a:r>
          </a:p>
          <a:p>
            <a:pPr algn="just"/>
            <a:r>
              <a:rPr lang="en-GB" dirty="0">
                <a:latin typeface="Avenir Next" panose="020B0503020202020204" pitchFamily="34" charset="0"/>
              </a:rPr>
              <a:t>Spatial interaction in network often departs from statistical analysis of flow data – using an alternative formulation we have an opportunity to estimate interaction </a:t>
            </a:r>
          </a:p>
          <a:p>
            <a:pPr algn="just"/>
            <a:r>
              <a:rPr lang="en-GB" dirty="0">
                <a:latin typeface="Avenir Next" panose="020B0503020202020204" pitchFamily="34" charset="0"/>
              </a:rPr>
              <a:t>We find that a log-normal functional form works best to describe </a:t>
            </a:r>
            <a:r>
              <a:rPr lang="en-GB">
                <a:latin typeface="Avenir Next" panose="020B0503020202020204" pitchFamily="34" charset="0"/>
              </a:rPr>
              <a:t>spatial interaction, in the sense that explains long term population change</a:t>
            </a:r>
            <a:endParaRPr lang="en-GB" dirty="0">
              <a:latin typeface="Avenir Next" panose="020B0503020202020204" pitchFamily="34" charset="0"/>
            </a:endParaRPr>
          </a:p>
          <a:p>
            <a:pPr algn="just"/>
            <a:r>
              <a:rPr lang="en-GB" dirty="0">
                <a:latin typeface="Avenir Next" panose="020B0503020202020204" pitchFamily="34" charset="0"/>
              </a:rPr>
              <a:t>…and we find that the method is doing a fair job in explaining the long term population changes in the Western Balkans</a:t>
            </a:r>
          </a:p>
        </p:txBody>
      </p:sp>
    </p:spTree>
    <p:extLst>
      <p:ext uri="{BB962C8B-B14F-4D97-AF65-F5344CB8AC3E}">
        <p14:creationId xmlns:p14="http://schemas.microsoft.com/office/powerpoint/2010/main" val="345504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98EE9-33F4-3F9A-39D4-B4647E7D50AC}"/>
              </a:ext>
            </a:extLst>
          </p:cNvPr>
          <p:cNvSpPr>
            <a:spLocks noGrp="1"/>
          </p:cNvSpPr>
          <p:nvPr>
            <p:ph type="title"/>
          </p:nvPr>
        </p:nvSpPr>
        <p:spPr/>
        <p:txBody>
          <a:bodyPr/>
          <a:lstStyle/>
          <a:p>
            <a:endParaRPr lang="en-RS"/>
          </a:p>
        </p:txBody>
      </p:sp>
      <p:pic>
        <p:nvPicPr>
          <p:cNvPr id="4" name="Picture 4">
            <a:extLst>
              <a:ext uri="{FF2B5EF4-FFF2-40B4-BE49-F238E27FC236}">
                <a16:creationId xmlns:a16="http://schemas.microsoft.com/office/drawing/2014/main" id="{08327726-AA26-5EC1-3794-85D3025729EB}"/>
              </a:ext>
            </a:extLst>
          </p:cNvPr>
          <p:cNvPicPr/>
          <p:nvPr/>
        </p:nvPicPr>
        <p:blipFill>
          <a:blip r:embed="rId2"/>
          <a:stretch/>
        </p:blipFill>
        <p:spPr>
          <a:xfrm>
            <a:off x="0" y="1080"/>
            <a:ext cx="12191040" cy="6856920"/>
          </a:xfrm>
          <a:prstGeom prst="rect">
            <a:avLst/>
          </a:prstGeom>
          <a:ln w="0">
            <a:noFill/>
          </a:ln>
        </p:spPr>
      </p:pic>
    </p:spTree>
    <p:extLst>
      <p:ext uri="{BB962C8B-B14F-4D97-AF65-F5344CB8AC3E}">
        <p14:creationId xmlns:p14="http://schemas.microsoft.com/office/powerpoint/2010/main" val="77737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01517" y="885225"/>
            <a:ext cx="9142920" cy="482040"/>
          </a:xfrm>
        </p:spPr>
        <p:txBody>
          <a:bodyPr/>
          <a:lstStyle/>
          <a:p>
            <a:pPr algn="ctr"/>
            <a:r>
              <a:rPr lang="en-US" sz="3200" dirty="0">
                <a:solidFill>
                  <a:schemeClr val="accent5">
                    <a:lumMod val="50000"/>
                  </a:schemeClr>
                </a:solidFill>
              </a:rPr>
              <a:t>Motivation and research idea #2</a:t>
            </a:r>
          </a:p>
        </p:txBody>
      </p:sp>
      <p:sp>
        <p:nvSpPr>
          <p:cNvPr id="3" name="Subtitle 2">
            <a:extLst>
              <a:ext uri="{FF2B5EF4-FFF2-40B4-BE49-F238E27FC236}">
                <a16:creationId xmlns:a16="http://schemas.microsoft.com/office/drawing/2014/main" id="{F8403E0D-E1A8-A345-99EA-3F56A7D2E48A}"/>
              </a:ext>
            </a:extLst>
          </p:cNvPr>
          <p:cNvSpPr txBox="1">
            <a:spLocks/>
          </p:cNvSpPr>
          <p:nvPr/>
        </p:nvSpPr>
        <p:spPr>
          <a:xfrm>
            <a:off x="647060" y="1608805"/>
            <a:ext cx="10851834" cy="4446939"/>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Our suggestion:</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Long term economic resilience can be understood in terms of over-time population change</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Using longitudinal census data we can generate data that captures regional development also in different countries</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Using Open street Map or equivalent sources allow us generate a transport network that connects the different regions</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Additional variables describing the composition of urban features and economic opportunities can also be generated using open map resources. </a:t>
            </a:r>
          </a:p>
          <a:p>
            <a:r>
              <a:rPr lang="en-US" sz="2400" dirty="0"/>
              <a:t>Our idea:</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Using network distance between all pairs of origins and destinations, and data describing the population at destination, makes it possible to estimate the potential accessibility to all included destinations from all origins.</a:t>
            </a:r>
          </a:p>
          <a:p>
            <a:pPr marL="742950" lvl="1" indent="-285750">
              <a:buClr>
                <a:schemeClr val="accent1">
                  <a:lumMod val="75000"/>
                </a:schemeClr>
              </a:buClr>
              <a:buFont typeface="Arial" panose="020B0604020202020204" pitchFamily="34" charset="0"/>
              <a:buChar char="•"/>
            </a:pPr>
            <a:r>
              <a:rPr lang="en-US" dirty="0">
                <a:solidFill>
                  <a:schemeClr val="bg2">
                    <a:lumMod val="50000"/>
                  </a:schemeClr>
                </a:solidFill>
              </a:rPr>
              <a:t>By using the population change as a dependent variable, contextual variables generated from open data for both origin and destination and the potential accessibility as weight we can study the network and regressors effect on population change. </a:t>
            </a:r>
            <a:endParaRPr lang="en-TR">
              <a:solidFill>
                <a:schemeClr val="bg2">
                  <a:lumMod val="50000"/>
                </a:schemeClr>
              </a:solidFill>
            </a:endParaRPr>
          </a:p>
          <a:p>
            <a:pPr marL="285750" marR="0" lvl="0" indent="-285750" algn="just" defTabSz="914400" rtl="0" eaLnBrk="1" fontAlgn="auto" latinLnBrk="0" hangingPunct="1">
              <a:lnSpc>
                <a:spcPct val="90000"/>
              </a:lnSpc>
              <a:spcBef>
                <a:spcPct val="0"/>
              </a:spcBef>
              <a:spcAft>
                <a:spcPts val="0"/>
              </a:spcAft>
              <a:buClr>
                <a:srgbClr val="4472C4">
                  <a:lumMod val="50000"/>
                </a:srgbClr>
              </a:buClr>
              <a:buSzPct val="140000"/>
              <a:buFont typeface="Arial" panose="020B0604020202020204" pitchFamily="34" charset="0"/>
              <a:buChar char="•"/>
              <a:tabLst/>
              <a:defRPr/>
            </a:pPr>
            <a:endParaRPr kumimoji="0" lang="en-US" sz="2400" b="0" i="0" u="none" strike="noStrike" kern="1200" cap="none" spc="0" normalizeH="0" baseline="0" noProof="0" dirty="0">
              <a:ln>
                <a:noFill/>
              </a:ln>
              <a:solidFill>
                <a:srgbClr val="E7E6E6">
                  <a:lumMod val="50000"/>
                </a:srgbClr>
              </a:solidFill>
              <a:effectLst/>
              <a:uLnTx/>
              <a:uFillTx/>
              <a:latin typeface="Arial"/>
            </a:endParaRPr>
          </a:p>
          <a:p>
            <a:pPr marL="0" marR="0" lvl="0" indent="0" algn="just" defTabSz="914400" rtl="0" eaLnBrk="1" fontAlgn="auto" latinLnBrk="0" hangingPunct="1">
              <a:lnSpc>
                <a:spcPct val="90000"/>
              </a:lnSpc>
              <a:spcBef>
                <a:spcPct val="0"/>
              </a:spcBef>
              <a:spcAft>
                <a:spcPts val="0"/>
              </a:spcAft>
              <a:buClr>
                <a:srgbClr val="4472C4">
                  <a:lumMod val="50000"/>
                </a:srgbClr>
              </a:buClr>
              <a:buSzPct val="140000"/>
              <a:buFontTx/>
              <a:buNone/>
              <a:tabLst/>
              <a:defRPr/>
            </a:pPr>
            <a:endParaRPr kumimoji="0" lang="en-US" sz="2400" b="0" i="0" u="none" strike="noStrike" kern="1200" cap="none" spc="0" normalizeH="0" baseline="0" noProof="0" dirty="0">
              <a:ln>
                <a:noFill/>
              </a:ln>
              <a:solidFill>
                <a:srgbClr val="E7E6E6">
                  <a:lumMod val="50000"/>
                </a:srgbClr>
              </a:solidFill>
              <a:effectLst/>
              <a:uLnTx/>
              <a:uFillTx/>
              <a:latin typeface="Arial"/>
            </a:endParaRPr>
          </a:p>
        </p:txBody>
      </p:sp>
    </p:spTree>
    <p:extLst>
      <p:ext uri="{BB962C8B-B14F-4D97-AF65-F5344CB8AC3E}">
        <p14:creationId xmlns:p14="http://schemas.microsoft.com/office/powerpoint/2010/main" val="373349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01517" y="885225"/>
            <a:ext cx="9142920" cy="482040"/>
          </a:xfrm>
        </p:spPr>
        <p:txBody>
          <a:bodyPr/>
          <a:lstStyle/>
          <a:p>
            <a:pPr algn="ctr"/>
            <a:r>
              <a:rPr lang="en-US" sz="3200" dirty="0">
                <a:solidFill>
                  <a:schemeClr val="accent5">
                    <a:lumMod val="50000"/>
                  </a:schemeClr>
                </a:solidFill>
              </a:rPr>
              <a:t>Data and selection</a:t>
            </a:r>
          </a:p>
        </p:txBody>
      </p:sp>
      <p:sp>
        <p:nvSpPr>
          <p:cNvPr id="3" name="Subtitle 2">
            <a:extLst>
              <a:ext uri="{FF2B5EF4-FFF2-40B4-BE49-F238E27FC236}">
                <a16:creationId xmlns:a16="http://schemas.microsoft.com/office/drawing/2014/main" id="{F8403E0D-E1A8-A345-99EA-3F56A7D2E48A}"/>
              </a:ext>
            </a:extLst>
          </p:cNvPr>
          <p:cNvSpPr txBox="1">
            <a:spLocks/>
          </p:cNvSpPr>
          <p:nvPr/>
        </p:nvSpPr>
        <p:spPr>
          <a:xfrm>
            <a:off x="647060" y="1608805"/>
            <a:ext cx="10851834" cy="4446939"/>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dirty="0">
                <a:latin typeface="Avenir Next" panose="020B0503020202020204" pitchFamily="34" charset="0"/>
              </a:rPr>
              <a:t>The following steps were conducted to collect data and select sites for inclusion in the study:</a:t>
            </a:r>
          </a:p>
          <a:p>
            <a:endParaRPr lang="en-GB" sz="2600" dirty="0">
              <a:latin typeface="Avenir Next" panose="020B0503020202020204" pitchFamily="34" charset="0"/>
            </a:endParaRPr>
          </a:p>
          <a:p>
            <a:pPr marL="514350" indent="-514350">
              <a:buFont typeface="+mj-lt"/>
              <a:buAutoNum type="arabicPeriod"/>
            </a:pPr>
            <a:r>
              <a:rPr lang="en-GB" sz="2600" dirty="0">
                <a:latin typeface="Avenir Next" panose="020B0503020202020204" pitchFamily="34" charset="0"/>
              </a:rPr>
              <a:t>Using population grid (Eurostat) we selected all urban settlements having at least 50,000 inhabitants within a 20km radius</a:t>
            </a:r>
          </a:p>
          <a:p>
            <a:pPr marL="514350" indent="-514350">
              <a:buFont typeface="+mj-lt"/>
              <a:buAutoNum type="arabicPeriod"/>
            </a:pPr>
            <a:r>
              <a:rPr lang="en-GB" sz="2600" dirty="0">
                <a:latin typeface="Avenir Next" panose="020B0503020202020204" pitchFamily="34" charset="0"/>
              </a:rPr>
              <a:t>Download data from Open street map for all countries /regions in Western Balkan (Serbia, Croatia, Slovenia, Montenegro, Kosovo, Bosnia and Herzegovina, North Macedonia and Albania)</a:t>
            </a:r>
          </a:p>
          <a:p>
            <a:pPr marL="971550" lvl="1" indent="-514350">
              <a:buFont typeface="Wingdings" pitchFamily="2" charset="2"/>
              <a:buChar char="q"/>
            </a:pPr>
            <a:r>
              <a:rPr lang="en-GB" sz="2600" dirty="0">
                <a:latin typeface="Avenir Next" panose="020B0503020202020204" pitchFamily="34" charset="0"/>
              </a:rPr>
              <a:t>Road network</a:t>
            </a:r>
          </a:p>
          <a:p>
            <a:pPr marL="971550" lvl="1" indent="-514350">
              <a:buFont typeface="Wingdings" pitchFamily="2" charset="2"/>
              <a:buChar char="q"/>
            </a:pPr>
            <a:r>
              <a:rPr lang="en-GB" sz="2600" dirty="0">
                <a:latin typeface="Avenir Next" panose="020B0503020202020204" pitchFamily="34" charset="0"/>
              </a:rPr>
              <a:t>POIs</a:t>
            </a:r>
          </a:p>
          <a:p>
            <a:pPr marL="514350" indent="-514350">
              <a:buFont typeface="+mj-lt"/>
              <a:buAutoNum type="arabicPeriod"/>
            </a:pPr>
            <a:r>
              <a:rPr lang="en-GB" sz="2600" dirty="0">
                <a:latin typeface="Avenir Next" panose="020B0503020202020204" pitchFamily="34" charset="0"/>
              </a:rPr>
              <a:t>Collect population census data for the included cities (national census services).</a:t>
            </a:r>
          </a:p>
          <a:p>
            <a:pPr marL="285750" marR="0" lvl="0" indent="-285750" algn="just" defTabSz="914400" rtl="0" eaLnBrk="1" fontAlgn="auto" latinLnBrk="0" hangingPunct="1">
              <a:lnSpc>
                <a:spcPct val="90000"/>
              </a:lnSpc>
              <a:spcBef>
                <a:spcPct val="0"/>
              </a:spcBef>
              <a:spcAft>
                <a:spcPts val="0"/>
              </a:spcAft>
              <a:buClr>
                <a:srgbClr val="4472C4">
                  <a:lumMod val="50000"/>
                </a:srgbClr>
              </a:buClr>
              <a:buSzPct val="140000"/>
              <a:buFont typeface="Arial" panose="020B0604020202020204" pitchFamily="34" charset="0"/>
              <a:buChar char="•"/>
              <a:tabLst/>
              <a:defRPr/>
            </a:pPr>
            <a:endParaRPr kumimoji="0" lang="en-US" sz="1600" b="0" i="0" u="none" strike="noStrike" kern="1200" cap="none" spc="0" normalizeH="0" baseline="0" noProof="0" dirty="0">
              <a:ln>
                <a:noFill/>
              </a:ln>
              <a:solidFill>
                <a:srgbClr val="E7E6E6">
                  <a:lumMod val="50000"/>
                </a:srgbClr>
              </a:solidFill>
              <a:effectLst/>
              <a:uLnTx/>
              <a:uFillTx/>
              <a:latin typeface="Arial"/>
            </a:endParaRPr>
          </a:p>
          <a:p>
            <a:pPr marL="0" marR="0" lvl="0" indent="0" algn="just" defTabSz="914400" rtl="0" eaLnBrk="1" fontAlgn="auto" latinLnBrk="0" hangingPunct="1">
              <a:lnSpc>
                <a:spcPct val="90000"/>
              </a:lnSpc>
              <a:spcBef>
                <a:spcPct val="0"/>
              </a:spcBef>
              <a:spcAft>
                <a:spcPts val="0"/>
              </a:spcAft>
              <a:buClr>
                <a:srgbClr val="4472C4">
                  <a:lumMod val="50000"/>
                </a:srgbClr>
              </a:buClr>
              <a:buSzPct val="140000"/>
              <a:buFontTx/>
              <a:buNone/>
              <a:tabLst/>
              <a:defRPr/>
            </a:pPr>
            <a:endParaRPr kumimoji="0" lang="en-US" sz="2400" b="0" i="0" u="none" strike="noStrike" kern="1200" cap="none" spc="0" normalizeH="0" baseline="0" noProof="0" dirty="0">
              <a:ln>
                <a:noFill/>
              </a:ln>
              <a:solidFill>
                <a:srgbClr val="E7E6E6">
                  <a:lumMod val="50000"/>
                </a:srgbClr>
              </a:solidFill>
              <a:effectLst/>
              <a:uLnTx/>
              <a:uFillTx/>
              <a:latin typeface="Arial"/>
            </a:endParaRPr>
          </a:p>
        </p:txBody>
      </p:sp>
    </p:spTree>
    <p:extLst>
      <p:ext uri="{BB962C8B-B14F-4D97-AF65-F5344CB8AC3E}">
        <p14:creationId xmlns:p14="http://schemas.microsoft.com/office/powerpoint/2010/main" val="346365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6058-7375-4D4C-AC8B-779837FD7DC3}"/>
              </a:ext>
            </a:extLst>
          </p:cNvPr>
          <p:cNvSpPr>
            <a:spLocks noGrp="1"/>
          </p:cNvSpPr>
          <p:nvPr>
            <p:ph type="title"/>
          </p:nvPr>
        </p:nvSpPr>
        <p:spPr>
          <a:xfrm>
            <a:off x="396814" y="365125"/>
            <a:ext cx="11283351" cy="1325563"/>
          </a:xfrm>
        </p:spPr>
        <p:txBody>
          <a:bodyPr/>
          <a:lstStyle/>
          <a:p>
            <a:pPr algn="ctr"/>
            <a:r>
              <a:rPr lang="en-GB" dirty="0">
                <a:solidFill>
                  <a:schemeClr val="accent1"/>
                </a:solidFill>
              </a:rPr>
              <a:t>First – selecting regions – map of population in Europe (EU+)</a:t>
            </a:r>
          </a:p>
        </p:txBody>
      </p:sp>
      <p:pic>
        <p:nvPicPr>
          <p:cNvPr id="5" name="Content Placeholder 4">
            <a:extLst>
              <a:ext uri="{FF2B5EF4-FFF2-40B4-BE49-F238E27FC236}">
                <a16:creationId xmlns:a16="http://schemas.microsoft.com/office/drawing/2014/main" id="{A59EDCEB-13D3-442C-B230-6FA6106D49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983" r="751" b="19997"/>
          <a:stretch/>
        </p:blipFill>
        <p:spPr>
          <a:xfrm>
            <a:off x="1624034" y="1921475"/>
            <a:ext cx="8943931" cy="4460790"/>
          </a:xfrm>
        </p:spPr>
      </p:pic>
    </p:spTree>
    <p:extLst>
      <p:ext uri="{BB962C8B-B14F-4D97-AF65-F5344CB8AC3E}">
        <p14:creationId xmlns:p14="http://schemas.microsoft.com/office/powerpoint/2010/main" val="52448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6058-7375-4D4C-AC8B-779837FD7DC3}"/>
              </a:ext>
            </a:extLst>
          </p:cNvPr>
          <p:cNvSpPr>
            <a:spLocks noGrp="1"/>
          </p:cNvSpPr>
          <p:nvPr>
            <p:ph type="title"/>
          </p:nvPr>
        </p:nvSpPr>
        <p:spPr/>
        <p:txBody>
          <a:bodyPr/>
          <a:lstStyle/>
          <a:p>
            <a:r>
              <a:rPr lang="en-GB" dirty="0">
                <a:solidFill>
                  <a:schemeClr val="tx2">
                    <a:lumMod val="75000"/>
                    <a:lumOff val="25000"/>
                  </a:schemeClr>
                </a:solidFill>
              </a:rPr>
              <a:t>First – selecting regions – map of</a:t>
            </a:r>
            <a:br>
              <a:rPr lang="en-GB" dirty="0">
                <a:solidFill>
                  <a:schemeClr val="tx2">
                    <a:lumMod val="75000"/>
                    <a:lumOff val="25000"/>
                  </a:schemeClr>
                </a:solidFill>
              </a:rPr>
            </a:br>
            <a:r>
              <a:rPr lang="en-GB" dirty="0">
                <a:solidFill>
                  <a:schemeClr val="tx2">
                    <a:lumMod val="75000"/>
                    <a:lumOff val="25000"/>
                  </a:schemeClr>
                </a:solidFill>
              </a:rPr>
              <a:t>population in Europe (EU+)</a:t>
            </a:r>
          </a:p>
        </p:txBody>
      </p:sp>
      <p:pic>
        <p:nvPicPr>
          <p:cNvPr id="5" name="Content Placeholder 4">
            <a:extLst>
              <a:ext uri="{FF2B5EF4-FFF2-40B4-BE49-F238E27FC236}">
                <a16:creationId xmlns:a16="http://schemas.microsoft.com/office/drawing/2014/main" id="{A59EDCEB-13D3-442C-B230-6FA6106D49F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838200" y="3873842"/>
            <a:ext cx="2771082" cy="1959031"/>
          </a:xfrm>
        </p:spPr>
      </p:pic>
      <p:sp>
        <p:nvSpPr>
          <p:cNvPr id="3" name="Content Placeholder 2">
            <a:extLst>
              <a:ext uri="{FF2B5EF4-FFF2-40B4-BE49-F238E27FC236}">
                <a16:creationId xmlns:a16="http://schemas.microsoft.com/office/drawing/2014/main" id="{67C4705E-8F09-4DDE-9DD5-7F46E81FE7A7}"/>
              </a:ext>
            </a:extLst>
          </p:cNvPr>
          <p:cNvSpPr>
            <a:spLocks noGrp="1"/>
          </p:cNvSpPr>
          <p:nvPr>
            <p:ph sz="half" idx="2"/>
          </p:nvPr>
        </p:nvSpPr>
        <p:spPr>
          <a:xfrm>
            <a:off x="3799703" y="1825625"/>
            <a:ext cx="7554097" cy="4351338"/>
          </a:xfrm>
        </p:spPr>
        <p:txBody>
          <a:bodyPr/>
          <a:lstStyle/>
          <a:p>
            <a:r>
              <a:rPr lang="en-GB" dirty="0"/>
              <a:t>Left map:</a:t>
            </a:r>
          </a:p>
          <a:p>
            <a:pPr lvl="1"/>
            <a:r>
              <a:rPr lang="en-GB" dirty="0"/>
              <a:t>Population per km2</a:t>
            </a:r>
          </a:p>
          <a:p>
            <a:pPr lvl="1"/>
            <a:r>
              <a:rPr lang="en-GB" dirty="0"/>
              <a:t>Distance needed to reach 50000 inhabitants, from each km unit</a:t>
            </a:r>
          </a:p>
          <a:p>
            <a:pPr lvl="1"/>
            <a:r>
              <a:rPr lang="en-GB" dirty="0"/>
              <a:t>Longer distances green, shorter distances = red</a:t>
            </a:r>
          </a:p>
          <a:p>
            <a:r>
              <a:rPr lang="en-GB" dirty="0"/>
              <a:t>Right map:</a:t>
            </a:r>
          </a:p>
          <a:p>
            <a:pPr lvl="1"/>
            <a:r>
              <a:rPr lang="en-GB" dirty="0"/>
              <a:t>Units with shorter distances than 20km are illustrated as deep green</a:t>
            </a:r>
          </a:p>
          <a:p>
            <a:pPr lvl="1"/>
            <a:r>
              <a:rPr lang="en-GB" dirty="0"/>
              <a:t>Units in Western Balkan are light green</a:t>
            </a:r>
          </a:p>
        </p:txBody>
      </p:sp>
    </p:spTree>
    <p:extLst>
      <p:ext uri="{BB962C8B-B14F-4D97-AF65-F5344CB8AC3E}">
        <p14:creationId xmlns:p14="http://schemas.microsoft.com/office/powerpoint/2010/main" val="74677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solidFill>
                  <a:schemeClr val="tx2">
                    <a:lumMod val="75000"/>
                    <a:lumOff val="25000"/>
                  </a:schemeClr>
                </a:solidFill>
              </a:rPr>
              <a:t>Cities in Western Balkan	</a:t>
            </a:r>
          </a:p>
        </p:txBody>
      </p:sp>
      <p:pic>
        <p:nvPicPr>
          <p:cNvPr id="6" name="Content Placeholder 5">
            <a:extLst>
              <a:ext uri="{FF2B5EF4-FFF2-40B4-BE49-F238E27FC236}">
                <a16:creationId xmlns:a16="http://schemas.microsoft.com/office/drawing/2014/main" id="{E0DCF6A1-A39B-4B78-A14C-834DE963F9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69714"/>
            <a:ext cx="5181600" cy="3663160"/>
          </a:xfrm>
        </p:spPr>
      </p:pic>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fontScale="92500" lnSpcReduction="10000"/>
          </a:bodyPr>
          <a:lstStyle/>
          <a:p>
            <a:r>
              <a:rPr lang="en-GB" dirty="0">
                <a:latin typeface="Avenir Next" panose="020B0503020202020204" pitchFamily="34" charset="0"/>
              </a:rPr>
              <a:t>65 cities in western Balkan </a:t>
            </a:r>
            <a:br>
              <a:rPr lang="en-GB" dirty="0">
                <a:latin typeface="Avenir Next" panose="020B0503020202020204" pitchFamily="34" charset="0"/>
              </a:rPr>
            </a:br>
            <a:r>
              <a:rPr lang="en-GB" dirty="0">
                <a:latin typeface="Avenir Next" panose="020B0503020202020204" pitchFamily="34" charset="0"/>
              </a:rPr>
              <a:t>(at least pop 50k within 20km)</a:t>
            </a:r>
          </a:p>
          <a:p>
            <a:pPr lvl="1"/>
            <a:r>
              <a:rPr lang="en-GB" dirty="0">
                <a:latin typeface="Avenir Next" panose="020B0503020202020204" pitchFamily="34" charset="0"/>
              </a:rPr>
              <a:t>Located in Slovenia, Croatia, Bosnia and Herzegovina, Kosovo, Albania, Montenegro, North Macedonia and Serbia</a:t>
            </a:r>
          </a:p>
          <a:p>
            <a:pPr lvl="1"/>
            <a:r>
              <a:rPr lang="en-GB" dirty="0">
                <a:latin typeface="Avenir Next" panose="020B0503020202020204" pitchFamily="34" charset="0"/>
              </a:rPr>
              <a:t>All primary, secondary and tertiary roads in all parts of the region are included</a:t>
            </a:r>
          </a:p>
          <a:p>
            <a:pPr lvl="1"/>
            <a:r>
              <a:rPr lang="en-GB" dirty="0">
                <a:latin typeface="Avenir Next" panose="020B0503020202020204" pitchFamily="34" charset="0"/>
              </a:rPr>
              <a:t>Using network GIS we calculate the shortest road distance between each city (mid point of selected cities) and destinations</a:t>
            </a:r>
          </a:p>
          <a:p>
            <a:pPr lvl="2"/>
            <a:r>
              <a:rPr lang="en-GB" dirty="0">
                <a:latin typeface="Avenir Next" panose="020B0503020202020204" pitchFamily="34" charset="0"/>
              </a:rPr>
              <a:t>65 * 65 cities </a:t>
            </a:r>
          </a:p>
        </p:txBody>
      </p:sp>
    </p:spTree>
    <p:extLst>
      <p:ext uri="{BB962C8B-B14F-4D97-AF65-F5344CB8AC3E}">
        <p14:creationId xmlns:p14="http://schemas.microsoft.com/office/powerpoint/2010/main" val="65622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23FC-0DFE-4D7C-A15F-C3D880DFA3BE}"/>
              </a:ext>
            </a:extLst>
          </p:cNvPr>
          <p:cNvSpPr>
            <a:spLocks noGrp="1"/>
          </p:cNvSpPr>
          <p:nvPr>
            <p:ph type="title"/>
          </p:nvPr>
        </p:nvSpPr>
        <p:spPr/>
        <p:txBody>
          <a:bodyPr/>
          <a:lstStyle/>
          <a:p>
            <a:r>
              <a:rPr lang="en-GB" dirty="0">
                <a:solidFill>
                  <a:schemeClr val="tx2">
                    <a:lumMod val="75000"/>
                    <a:lumOff val="25000"/>
                  </a:schemeClr>
                </a:solidFill>
              </a:rPr>
              <a:t>There is no pan-regional data available so…</a:t>
            </a:r>
          </a:p>
        </p:txBody>
      </p:sp>
      <p:sp>
        <p:nvSpPr>
          <p:cNvPr id="3" name="Content Placeholder 2">
            <a:extLst>
              <a:ext uri="{FF2B5EF4-FFF2-40B4-BE49-F238E27FC236}">
                <a16:creationId xmlns:a16="http://schemas.microsoft.com/office/drawing/2014/main" id="{BE243CE9-BD60-415D-8FA3-E0C712FD8885}"/>
              </a:ext>
            </a:extLst>
          </p:cNvPr>
          <p:cNvSpPr>
            <a:spLocks noGrp="1"/>
          </p:cNvSpPr>
          <p:nvPr>
            <p:ph sz="half" idx="1"/>
          </p:nvPr>
        </p:nvSpPr>
        <p:spPr/>
        <p:txBody>
          <a:bodyPr>
            <a:normAutofit fontScale="92500"/>
          </a:bodyPr>
          <a:lstStyle/>
          <a:p>
            <a:r>
              <a:rPr lang="en-GB" dirty="0">
                <a:latin typeface="Avenir Next" panose="020B0503020202020204" pitchFamily="34" charset="0"/>
              </a:rPr>
              <a:t>Data is derived from Eurostat, Open street map (OSM), or national census statements</a:t>
            </a:r>
          </a:p>
          <a:p>
            <a:r>
              <a:rPr lang="en-GB" dirty="0">
                <a:latin typeface="Avenir Next" panose="020B0503020202020204" pitchFamily="34" charset="0"/>
              </a:rPr>
              <a:t>OSM is used to describe infrastructure and POI</a:t>
            </a:r>
          </a:p>
          <a:p>
            <a:pPr lvl="1"/>
            <a:r>
              <a:rPr lang="en-GB" dirty="0">
                <a:latin typeface="Avenir Next" panose="020B0503020202020204" pitchFamily="34" charset="0"/>
              </a:rPr>
              <a:t>POI are all Points Of Interests listed in OSM for Western Balkan</a:t>
            </a:r>
          </a:p>
          <a:p>
            <a:pPr lvl="1"/>
            <a:r>
              <a:rPr lang="en-GB" dirty="0">
                <a:latin typeface="Avenir Next" panose="020B0503020202020204" pitchFamily="34" charset="0"/>
              </a:rPr>
              <a:t>There are approximately 2 million POI in the region</a:t>
            </a:r>
          </a:p>
          <a:p>
            <a:pPr lvl="1"/>
            <a:r>
              <a:rPr lang="en-GB" dirty="0">
                <a:latin typeface="Avenir Next" panose="020B0503020202020204" pitchFamily="34" charset="0"/>
              </a:rPr>
              <a:t>POI lists schools, banks, cafés, playgrounds, etc </a:t>
            </a:r>
          </a:p>
        </p:txBody>
      </p:sp>
      <p:sp>
        <p:nvSpPr>
          <p:cNvPr id="4" name="Content Placeholder 3">
            <a:extLst>
              <a:ext uri="{FF2B5EF4-FFF2-40B4-BE49-F238E27FC236}">
                <a16:creationId xmlns:a16="http://schemas.microsoft.com/office/drawing/2014/main" id="{67D0A7E4-FBAC-4D06-856A-236019E342B9}"/>
              </a:ext>
            </a:extLst>
          </p:cNvPr>
          <p:cNvSpPr>
            <a:spLocks noGrp="1"/>
          </p:cNvSpPr>
          <p:nvPr>
            <p:ph sz="half" idx="2"/>
          </p:nvPr>
        </p:nvSpPr>
        <p:spPr/>
        <p:txBody>
          <a:bodyPr>
            <a:normAutofit fontScale="92500"/>
          </a:bodyPr>
          <a:lstStyle/>
          <a:p>
            <a:r>
              <a:rPr lang="en-GB" dirty="0">
                <a:latin typeface="Avenir Next" panose="020B0503020202020204" pitchFamily="34" charset="0"/>
              </a:rPr>
              <a:t>Using the obtained datasets we generated the following variables…</a:t>
            </a:r>
          </a:p>
        </p:txBody>
      </p:sp>
    </p:spTree>
    <p:extLst>
      <p:ext uri="{BB962C8B-B14F-4D97-AF65-F5344CB8AC3E}">
        <p14:creationId xmlns:p14="http://schemas.microsoft.com/office/powerpoint/2010/main" val="130986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D080-FC24-47DF-BE08-223E6579BD1A}"/>
              </a:ext>
            </a:extLst>
          </p:cNvPr>
          <p:cNvSpPr>
            <a:spLocks noGrp="1"/>
          </p:cNvSpPr>
          <p:nvPr>
            <p:ph type="title"/>
          </p:nvPr>
        </p:nvSpPr>
        <p:spPr/>
        <p:txBody>
          <a:bodyPr/>
          <a:lstStyle/>
          <a:p>
            <a:r>
              <a:rPr lang="en-GB" dirty="0">
                <a:solidFill>
                  <a:schemeClr val="tx2">
                    <a:lumMod val="75000"/>
                    <a:lumOff val="25000"/>
                  </a:schemeClr>
                </a:solidFill>
              </a:rPr>
              <a:t>Dataset part 1</a:t>
            </a:r>
          </a:p>
        </p:txBody>
      </p:sp>
      <p:sp>
        <p:nvSpPr>
          <p:cNvPr id="4" name="Content Placeholder 3">
            <a:extLst>
              <a:ext uri="{FF2B5EF4-FFF2-40B4-BE49-F238E27FC236}">
                <a16:creationId xmlns:a16="http://schemas.microsoft.com/office/drawing/2014/main" id="{97FA914A-6263-4DA1-9E45-57E67E7605CD}"/>
              </a:ext>
            </a:extLst>
          </p:cNvPr>
          <p:cNvSpPr>
            <a:spLocks noGrp="1"/>
          </p:cNvSpPr>
          <p:nvPr>
            <p:ph sz="half" idx="2"/>
          </p:nvPr>
        </p:nvSpPr>
        <p:spPr/>
        <p:txBody>
          <a:bodyPr>
            <a:normAutofit lnSpcReduction="10000"/>
          </a:bodyPr>
          <a:lstStyle/>
          <a:p>
            <a:r>
              <a:rPr lang="en-GB" dirty="0">
                <a:latin typeface="Avenir Next" panose="020B0503020202020204" pitchFamily="34" charset="0"/>
              </a:rPr>
              <a:t>Destination population gravity between each O-D pair:</a:t>
            </a:r>
          </a:p>
          <a:p>
            <a:pPr lvl="1"/>
            <a:r>
              <a:rPr lang="en-GB" dirty="0">
                <a:latin typeface="Avenir Next" panose="020B0503020202020204" pitchFamily="34" charset="0"/>
              </a:rPr>
              <a:t>Three specifications of spatial interaction. </a:t>
            </a:r>
          </a:p>
          <a:p>
            <a:pPr lvl="1"/>
            <a:r>
              <a:rPr lang="en-GB" dirty="0">
                <a:latin typeface="Avenir Next" panose="020B0503020202020204" pitchFamily="34" charset="0"/>
              </a:rPr>
              <a:t>Since we have no flow data between OD pairs, we use the mathematical specifications of distance decay for three forms:</a:t>
            </a:r>
          </a:p>
          <a:p>
            <a:pPr lvl="2"/>
            <a:r>
              <a:rPr lang="en-GB" dirty="0">
                <a:latin typeface="Avenir Next" panose="020B0503020202020204" pitchFamily="34" charset="0"/>
              </a:rPr>
              <a:t>Negative exponential</a:t>
            </a:r>
          </a:p>
          <a:p>
            <a:pPr lvl="2"/>
            <a:r>
              <a:rPr lang="en-GB" dirty="0">
                <a:latin typeface="Avenir Next" panose="020B0503020202020204" pitchFamily="34" charset="0"/>
              </a:rPr>
              <a:t>Log normal</a:t>
            </a:r>
          </a:p>
          <a:p>
            <a:pPr lvl="2"/>
            <a:r>
              <a:rPr lang="en-GB" dirty="0">
                <a:latin typeface="Avenir Next" panose="020B0503020202020204" pitchFamily="34" charset="0"/>
              </a:rPr>
              <a:t>Inverse distance </a:t>
            </a:r>
          </a:p>
          <a:p>
            <a:pPr lvl="1"/>
            <a:endParaRPr lang="en-GB" dirty="0">
              <a:latin typeface="Avenir Next" panose="020B0503020202020204" pitchFamily="34" charset="0"/>
            </a:endParaRPr>
          </a:p>
        </p:txBody>
      </p:sp>
      <p:sp>
        <p:nvSpPr>
          <p:cNvPr id="5" name="Content Placeholder 4">
            <a:extLst>
              <a:ext uri="{FF2B5EF4-FFF2-40B4-BE49-F238E27FC236}">
                <a16:creationId xmlns:a16="http://schemas.microsoft.com/office/drawing/2014/main" id="{0C8E8F88-4842-42A0-B666-F00421449CAB}"/>
              </a:ext>
            </a:extLst>
          </p:cNvPr>
          <p:cNvSpPr>
            <a:spLocks noGrp="1"/>
          </p:cNvSpPr>
          <p:nvPr>
            <p:ph sz="half" idx="1"/>
          </p:nvPr>
        </p:nvSpPr>
        <p:spPr/>
        <p:txBody>
          <a:bodyPr>
            <a:normAutofit lnSpcReduction="10000"/>
          </a:bodyPr>
          <a:lstStyle/>
          <a:p>
            <a:r>
              <a:rPr lang="en-GB" dirty="0">
                <a:latin typeface="Avenir Next" panose="020B0503020202020204" pitchFamily="34" charset="0"/>
              </a:rPr>
              <a:t>Population change</a:t>
            </a:r>
          </a:p>
          <a:p>
            <a:pPr lvl="1"/>
            <a:r>
              <a:rPr lang="en-GB" dirty="0">
                <a:latin typeface="Avenir Next" panose="020B0503020202020204" pitchFamily="34" charset="0"/>
              </a:rPr>
              <a:t>For each identified urban area, the official between-census population change is expressed as percent</a:t>
            </a:r>
          </a:p>
          <a:p>
            <a:pPr lvl="1"/>
            <a:r>
              <a:rPr lang="en-GB" dirty="0">
                <a:latin typeface="Avenir Next" panose="020B0503020202020204" pitchFamily="34" charset="0"/>
              </a:rPr>
              <a:t>Population censuses are most often representing 2011 and 2021, but in some countries 2001 or 2023 are used (all determined by the census dates in each country)</a:t>
            </a:r>
          </a:p>
        </p:txBody>
      </p:sp>
    </p:spTree>
    <p:extLst>
      <p:ext uri="{BB962C8B-B14F-4D97-AF65-F5344CB8AC3E}">
        <p14:creationId xmlns:p14="http://schemas.microsoft.com/office/powerpoint/2010/main" val="2455790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948</TotalTime>
  <Words>2547</Words>
  <Application>Microsoft Macintosh PowerPoint</Application>
  <PresentationFormat>Widescreen</PresentationFormat>
  <Paragraphs>441</Paragraphs>
  <Slides>22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Aptos</vt:lpstr>
      <vt:lpstr>Aptos Display</vt:lpstr>
      <vt:lpstr>Arial</vt:lpstr>
      <vt:lpstr>Avenir Next</vt:lpstr>
      <vt:lpstr>Calibri</vt:lpstr>
      <vt:lpstr>Cambria Math</vt:lpstr>
      <vt:lpstr>DejaVu Sans</vt:lpstr>
      <vt:lpstr>Symbol</vt:lpstr>
      <vt:lpstr>Times New Roman</vt:lpstr>
      <vt:lpstr>Wingdings</vt:lpstr>
      <vt:lpstr>Office Theme</vt:lpstr>
      <vt:lpstr>1_Office Theme</vt:lpstr>
      <vt:lpstr>PowerPoint Presentation</vt:lpstr>
      <vt:lpstr>Motivation and research idea #1</vt:lpstr>
      <vt:lpstr>Motivation and research idea #2</vt:lpstr>
      <vt:lpstr>Data and selection</vt:lpstr>
      <vt:lpstr>First – selecting regions – map of population in Europe (EU+)</vt:lpstr>
      <vt:lpstr>First – selecting regions – map of population in Europe (EU+)</vt:lpstr>
      <vt:lpstr>Cities in Western Balkan </vt:lpstr>
      <vt:lpstr>There is no pan-regional data available so…</vt:lpstr>
      <vt:lpstr>Dataset part 1</vt:lpstr>
      <vt:lpstr>Dataset part 2 gravity between pairs (OD)</vt:lpstr>
      <vt:lpstr>Dataset part 3 regressors</vt:lpstr>
      <vt:lpstr>Methods: short</vt:lpstr>
      <vt:lpstr>Methods: spatial interaction </vt:lpstr>
      <vt:lpstr>Results</vt:lpstr>
      <vt:lpstr>Interpretation</vt:lpstr>
      <vt:lpstr>Results continued</vt:lpstr>
      <vt:lpstr>Results continued</vt:lpstr>
      <vt:lpstr>Pearson Correlation</vt:lpstr>
      <vt:lpstr>Rank table –  top 16 regions (Growing over time)</vt:lpstr>
      <vt:lpstr>Rank table – lower 16 regions (loosing population)</vt:lpstr>
      <vt:lpstr>Conclusion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Umut Türk</dc:creator>
  <cp:lastModifiedBy>Jelena Stanković</cp:lastModifiedBy>
  <cp:revision>34</cp:revision>
  <dcterms:created xsi:type="dcterms:W3CDTF">2024-11-11T20:55:22Z</dcterms:created>
  <dcterms:modified xsi:type="dcterms:W3CDTF">2024-11-14T14:21:14Z</dcterms:modified>
</cp:coreProperties>
</file>