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79" r:id="rId3"/>
    <p:sldId id="259" r:id="rId4"/>
    <p:sldId id="312" r:id="rId5"/>
    <p:sldId id="313" r:id="rId6"/>
    <p:sldId id="314" r:id="rId7"/>
    <p:sldId id="276" r:id="rId8"/>
    <p:sldId id="257" r:id="rId9"/>
    <p:sldId id="281" r:id="rId10"/>
    <p:sldId id="291" r:id="rId11"/>
    <p:sldId id="292" r:id="rId12"/>
    <p:sldId id="282" r:id="rId13"/>
    <p:sldId id="293" r:id="rId1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80C3A-9890-4330-BE99-3D48FCF63548}" type="datetimeFigureOut">
              <a:rPr lang="en-GB" smtClean="0"/>
              <a:t>30/08/2024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23BF4-8BD1-4DB0-A425-D191E5E7C052}" type="slidenum">
              <a:rPr lang="en-GB" smtClean="0"/>
              <a:t>‹#›</a:t>
            </a:fld>
            <a:endParaRPr lang="en-GB"/>
          </a:p>
        </p:txBody>
      </p:sp>
    </p:spTree>
    <p:extLst>
      <p:ext uri="{BB962C8B-B14F-4D97-AF65-F5344CB8AC3E}">
        <p14:creationId xmlns:p14="http://schemas.microsoft.com/office/powerpoint/2010/main" val="357734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EAB2-2EE2-4D98-87B4-E6664CFD4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83DCAC25-10EA-43BC-B60F-FC6EA4EE9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33FFC453-1EA1-41AB-8C8B-71A0C75413CA}"/>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5" name="Footer Placeholder 4">
            <a:extLst>
              <a:ext uri="{FF2B5EF4-FFF2-40B4-BE49-F238E27FC236}">
                <a16:creationId xmlns:a16="http://schemas.microsoft.com/office/drawing/2014/main" id="{BE8F41C1-077A-4404-BD03-183AF653BEF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308F7C3-C3FA-4BC9-B51D-BE846519BF9F}"/>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240146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E6F9-1636-41FA-AD3F-5380D0B09229}"/>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81F74DE8-F34E-4807-BE94-08D77139D8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10041558-BCE9-4257-97C1-42C01C1C2D6E}"/>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5" name="Footer Placeholder 4">
            <a:extLst>
              <a:ext uri="{FF2B5EF4-FFF2-40B4-BE49-F238E27FC236}">
                <a16:creationId xmlns:a16="http://schemas.microsoft.com/office/drawing/2014/main" id="{2273633F-31AF-44EC-828F-505166B01F6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3518637-AE36-4E08-B06D-7C86FBAB8DDB}"/>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253393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5B978-8D5F-44E4-BF3E-BF04366CF4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B4DFE7E5-7585-42A9-94FD-ECB5369EA9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38060F43-6603-454D-B440-040A515C8926}"/>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5" name="Footer Placeholder 4">
            <a:extLst>
              <a:ext uri="{FF2B5EF4-FFF2-40B4-BE49-F238E27FC236}">
                <a16:creationId xmlns:a16="http://schemas.microsoft.com/office/drawing/2014/main" id="{4D2FA103-3542-40E9-98B1-D1A3AE22E17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CF907A2-FCC9-472A-B736-6FC28CADD7AA}"/>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242528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8693-7137-431A-9FF1-E045172C40A9}"/>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FC90E4D2-3B41-41B4-A789-4E37197A9F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FF8FFCA5-4727-4558-94CC-8A2200ACD994}"/>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5" name="Footer Placeholder 4">
            <a:extLst>
              <a:ext uri="{FF2B5EF4-FFF2-40B4-BE49-F238E27FC236}">
                <a16:creationId xmlns:a16="http://schemas.microsoft.com/office/drawing/2014/main" id="{B3303CF5-759F-4FF0-806B-DB69E22B1017}"/>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FAC7C76-91C0-4A60-9529-D7112D0F9E2A}"/>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1872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A77F-7AED-46E4-B34D-00BB5AD5C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B5ABD976-B9B7-4F1A-A6CF-A5CD4AB23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56FC8C-761B-4099-BDD2-B47D86AC1D33}"/>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5" name="Footer Placeholder 4">
            <a:extLst>
              <a:ext uri="{FF2B5EF4-FFF2-40B4-BE49-F238E27FC236}">
                <a16:creationId xmlns:a16="http://schemas.microsoft.com/office/drawing/2014/main" id="{92A6B92F-2DBB-468F-A062-AE0373749D8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997EC22-7715-478B-A472-7B20ED36053B}"/>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8986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EF83-6030-4DDA-8F9D-BB59194DBB86}"/>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D39E8297-A951-4B6D-84E3-6029087A4B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6854B714-F963-4FE9-8076-C1F8CC9046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B17C6507-D593-4BCA-8A91-05F8F6209437}"/>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6" name="Footer Placeholder 5">
            <a:extLst>
              <a:ext uri="{FF2B5EF4-FFF2-40B4-BE49-F238E27FC236}">
                <a16:creationId xmlns:a16="http://schemas.microsoft.com/office/drawing/2014/main" id="{3AD5E5A4-ACC1-421E-8F77-389676E48552}"/>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AAF17585-16AE-4C07-8462-F65956B5954A}"/>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173918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4452-B8A1-41C7-BFA1-49876F9A3023}"/>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6CC529D0-2484-42AB-9FB8-F5D903241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9CE4D0-341D-43FE-B5D9-48DD2FE5CE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8E428ADD-E1BE-4B0C-A80F-A342D5F95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7102DF-56FF-4C5E-9C8E-7E01627FB8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D7E90257-8429-4656-BB18-0653D2EA4CD8}"/>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8" name="Footer Placeholder 7">
            <a:extLst>
              <a:ext uri="{FF2B5EF4-FFF2-40B4-BE49-F238E27FC236}">
                <a16:creationId xmlns:a16="http://schemas.microsoft.com/office/drawing/2014/main" id="{313A59BE-7A13-4227-91AB-BD825A77BB59}"/>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DA161CFF-CFAF-4A14-8DD3-E56D5073F157}"/>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5890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E51A-98C2-4A89-8FEF-D9C3F55A888C}"/>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0FA1425E-3436-4791-89E0-B7BCA0706579}"/>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4" name="Footer Placeholder 3">
            <a:extLst>
              <a:ext uri="{FF2B5EF4-FFF2-40B4-BE49-F238E27FC236}">
                <a16:creationId xmlns:a16="http://schemas.microsoft.com/office/drawing/2014/main" id="{12D0235F-DADB-4117-8F68-93498D0F0F62}"/>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2C3F0E54-CF17-46AE-B85F-44ABFEB18529}"/>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412984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D3262-4432-4F76-974C-4A282BCADE42}"/>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3" name="Footer Placeholder 2">
            <a:extLst>
              <a:ext uri="{FF2B5EF4-FFF2-40B4-BE49-F238E27FC236}">
                <a16:creationId xmlns:a16="http://schemas.microsoft.com/office/drawing/2014/main" id="{F8D01EBC-3AA7-4A5A-9588-F3405F532E60}"/>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683D55DB-660F-4ACD-B716-833DB3AA6E22}"/>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35294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9C7B-0887-4B6E-8CF0-FB280F19D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DAA9ADDC-AB96-4220-8297-D3E456632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79886E44-FC37-4ADD-86EA-F3B4EC1DE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73B412-ADC3-4C23-9CA1-DBDD35544C24}"/>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6" name="Footer Placeholder 5">
            <a:extLst>
              <a:ext uri="{FF2B5EF4-FFF2-40B4-BE49-F238E27FC236}">
                <a16:creationId xmlns:a16="http://schemas.microsoft.com/office/drawing/2014/main" id="{766320D2-D61C-4F20-97AF-97EE48F719F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024BB34-A88C-4371-97B8-73BC85146BF4}"/>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403385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DCEE-ACC8-4B3F-9915-8225AF90F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B0F876DF-30AE-457D-B65F-F97659D11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850E721F-F2D9-4CD0-B057-49BA5F726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DD4EA0-FE73-4C5C-9C36-7D09AC252480}"/>
              </a:ext>
            </a:extLst>
          </p:cNvPr>
          <p:cNvSpPr>
            <a:spLocks noGrp="1"/>
          </p:cNvSpPr>
          <p:nvPr>
            <p:ph type="dt" sz="half" idx="10"/>
          </p:nvPr>
        </p:nvSpPr>
        <p:spPr/>
        <p:txBody>
          <a:bodyPr/>
          <a:lstStyle/>
          <a:p>
            <a:fld id="{8FE4CCA7-1133-43D2-9134-93075992A3B3}" type="datetimeFigureOut">
              <a:rPr lang="en-SE" smtClean="0"/>
              <a:t>08/30/2024</a:t>
            </a:fld>
            <a:endParaRPr lang="en-SE"/>
          </a:p>
        </p:txBody>
      </p:sp>
      <p:sp>
        <p:nvSpPr>
          <p:cNvPr id="6" name="Footer Placeholder 5">
            <a:extLst>
              <a:ext uri="{FF2B5EF4-FFF2-40B4-BE49-F238E27FC236}">
                <a16:creationId xmlns:a16="http://schemas.microsoft.com/office/drawing/2014/main" id="{65AE14F7-72F9-4A0C-A49C-50ED916388E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6DFCACF-50D0-46E9-A0DE-272E9205BE9B}"/>
              </a:ext>
            </a:extLst>
          </p:cNvPr>
          <p:cNvSpPr>
            <a:spLocks noGrp="1"/>
          </p:cNvSpPr>
          <p:nvPr>
            <p:ph type="sldNum" sz="quarter" idx="12"/>
          </p:nvPr>
        </p:nvSpPr>
        <p:spPr/>
        <p:txBody>
          <a:bodyPr/>
          <a:lstStyle/>
          <a:p>
            <a:fld id="{042805DE-E552-400F-A306-B918BE145BA2}" type="slidenum">
              <a:rPr lang="en-SE" smtClean="0"/>
              <a:t>‹#›</a:t>
            </a:fld>
            <a:endParaRPr lang="en-SE"/>
          </a:p>
        </p:txBody>
      </p:sp>
    </p:spTree>
    <p:extLst>
      <p:ext uri="{BB962C8B-B14F-4D97-AF65-F5344CB8AC3E}">
        <p14:creationId xmlns:p14="http://schemas.microsoft.com/office/powerpoint/2010/main" val="3933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430C3-C34B-4D47-A004-511CBB233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D62BD69D-3ACE-4F00-A189-04CFEFF8C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2CFCEAB6-6860-4B66-8FFB-A50F344D9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CCA7-1133-43D2-9134-93075992A3B3}" type="datetimeFigureOut">
              <a:rPr lang="en-SE" smtClean="0"/>
              <a:t>08/30/2024</a:t>
            </a:fld>
            <a:endParaRPr lang="en-SE"/>
          </a:p>
        </p:txBody>
      </p:sp>
      <p:sp>
        <p:nvSpPr>
          <p:cNvPr id="5" name="Footer Placeholder 4">
            <a:extLst>
              <a:ext uri="{FF2B5EF4-FFF2-40B4-BE49-F238E27FC236}">
                <a16:creationId xmlns:a16="http://schemas.microsoft.com/office/drawing/2014/main" id="{A2DAE72F-6A70-4D48-A603-D11B3A3C4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04B55A64-7006-4E6F-8872-66951DD6E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805DE-E552-400F-A306-B918BE145BA2}" type="slidenum">
              <a:rPr lang="en-SE" smtClean="0"/>
              <a:t>‹#›</a:t>
            </a:fld>
            <a:endParaRPr lang="en-SE"/>
          </a:p>
        </p:txBody>
      </p:sp>
    </p:spTree>
    <p:extLst>
      <p:ext uri="{BB962C8B-B14F-4D97-AF65-F5344CB8AC3E}">
        <p14:creationId xmlns:p14="http://schemas.microsoft.com/office/powerpoint/2010/main" val="146128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0"/>
            <a:ext cx="12192000" cy="6858000"/>
          </a:xfrm>
          <a:prstGeom prst="rect">
            <a:avLst/>
          </a:prstGeom>
        </p:spPr>
      </p:pic>
      <p:sp>
        <p:nvSpPr>
          <p:cNvPr id="6" name="Rettangolo 1">
            <a:extLst>
              <a:ext uri="{FF2B5EF4-FFF2-40B4-BE49-F238E27FC236}">
                <a16:creationId xmlns:a16="http://schemas.microsoft.com/office/drawing/2014/main" id="{07E671EF-26F7-A546-8F3F-720D2D3F8881}"/>
              </a:ext>
            </a:extLst>
          </p:cNvPr>
          <p:cNvSpPr/>
          <p:nvPr/>
        </p:nvSpPr>
        <p:spPr>
          <a:xfrm>
            <a:off x="1428750" y="3105834"/>
            <a:ext cx="8358438" cy="830997"/>
          </a:xfrm>
          <a:prstGeom prst="rect">
            <a:avLst/>
          </a:prstGeom>
        </p:spPr>
        <p:txBody>
          <a:bodyPr wrap="square">
            <a:spAutoFit/>
          </a:bodyPr>
          <a:lstStyle/>
          <a:p>
            <a:pPr algn="ctr"/>
            <a:r>
              <a:rPr lang="en-SE" sz="2400" dirty="0">
                <a:solidFill>
                  <a:schemeClr val="bg1"/>
                </a:solidFill>
              </a:rPr>
              <a:t>Jelena Stankovic, John Östh, </a:t>
            </a:r>
            <a:r>
              <a:rPr lang="en-SE" sz="2400" dirty="0" err="1">
                <a:solidFill>
                  <a:schemeClr val="bg1"/>
                </a:solidFill>
              </a:rPr>
              <a:t>Umut</a:t>
            </a:r>
            <a:r>
              <a:rPr lang="en-SE" sz="2400" dirty="0">
                <a:solidFill>
                  <a:schemeClr val="bg1"/>
                </a:solidFill>
              </a:rPr>
              <a:t> </a:t>
            </a:r>
            <a:r>
              <a:rPr lang="en-SE" sz="2400" dirty="0" err="1">
                <a:solidFill>
                  <a:schemeClr val="bg1"/>
                </a:solidFill>
              </a:rPr>
              <a:t>Türk</a:t>
            </a:r>
            <a:r>
              <a:rPr lang="en-SE" sz="2400" dirty="0">
                <a:solidFill>
                  <a:schemeClr val="bg1"/>
                </a:solidFill>
              </a:rPr>
              <a:t>, </a:t>
            </a:r>
            <a:r>
              <a:rPr lang="en-SE" sz="2400" dirty="0" err="1">
                <a:solidFill>
                  <a:schemeClr val="bg1"/>
                </a:solidFill>
              </a:rPr>
              <a:t>Marija</a:t>
            </a:r>
            <a:r>
              <a:rPr lang="en-SE" sz="2400" dirty="0">
                <a:solidFill>
                  <a:schemeClr val="bg1"/>
                </a:solidFill>
              </a:rPr>
              <a:t> </a:t>
            </a:r>
            <a:r>
              <a:rPr lang="en-SE" sz="2400" dirty="0" err="1">
                <a:solidFill>
                  <a:schemeClr val="bg1"/>
                </a:solidFill>
              </a:rPr>
              <a:t>Dzunic</a:t>
            </a:r>
            <a:r>
              <a:rPr lang="sv-SE" sz="2400" dirty="0">
                <a:solidFill>
                  <a:schemeClr val="bg1"/>
                </a:solidFill>
              </a:rPr>
              <a:t>,</a:t>
            </a:r>
            <a:r>
              <a:rPr lang="en-SE" sz="2400" dirty="0">
                <a:solidFill>
                  <a:schemeClr val="bg1"/>
                </a:solidFill>
              </a:rPr>
              <a:t> </a:t>
            </a:r>
            <a:endParaRPr lang="sv-SE" sz="2400" dirty="0">
              <a:solidFill>
                <a:schemeClr val="bg1"/>
              </a:solidFill>
            </a:endParaRPr>
          </a:p>
          <a:p>
            <a:pPr algn="ctr"/>
            <a:r>
              <a:rPr lang="en-SE" sz="2400" dirty="0">
                <a:solidFill>
                  <a:schemeClr val="bg1"/>
                </a:solidFill>
              </a:rPr>
              <a:t>Marina </a:t>
            </a:r>
            <a:r>
              <a:rPr lang="en-SE" sz="2400" dirty="0" err="1">
                <a:solidFill>
                  <a:schemeClr val="bg1"/>
                </a:solidFill>
              </a:rPr>
              <a:t>Stanojevic</a:t>
            </a:r>
            <a:r>
              <a:rPr lang="en-SE" sz="2400" dirty="0">
                <a:solidFill>
                  <a:schemeClr val="bg1"/>
                </a:solidFill>
              </a:rPr>
              <a:t>, Ivana </a:t>
            </a:r>
            <a:r>
              <a:rPr lang="en-SE" sz="2400" dirty="0" err="1">
                <a:solidFill>
                  <a:schemeClr val="bg1"/>
                </a:solidFill>
              </a:rPr>
              <a:t>Marjanović</a:t>
            </a:r>
            <a:r>
              <a:rPr lang="en-SE" sz="2400" dirty="0">
                <a:solidFill>
                  <a:schemeClr val="bg1"/>
                </a:solidFill>
              </a:rPr>
              <a:t> (p), Aura </a:t>
            </a:r>
            <a:r>
              <a:rPr lang="en-SE" sz="2400" dirty="0" err="1">
                <a:solidFill>
                  <a:schemeClr val="bg1"/>
                </a:solidFill>
              </a:rPr>
              <a:t>Reggiani</a:t>
            </a:r>
            <a:endParaRPr lang="en-SE" sz="2400" dirty="0">
              <a:solidFill>
                <a:schemeClr val="bg1"/>
              </a:solidFill>
            </a:endParaRPr>
          </a:p>
        </p:txBody>
      </p:sp>
      <p:sp>
        <p:nvSpPr>
          <p:cNvPr id="4" name="Rectangle 3">
            <a:extLst>
              <a:ext uri="{FF2B5EF4-FFF2-40B4-BE49-F238E27FC236}">
                <a16:creationId xmlns:a16="http://schemas.microsoft.com/office/drawing/2014/main" id="{11B11F9B-0EA0-4DE3-877D-5404A70D9C2D}"/>
              </a:ext>
            </a:extLst>
          </p:cNvPr>
          <p:cNvSpPr/>
          <p:nvPr/>
        </p:nvSpPr>
        <p:spPr>
          <a:xfrm>
            <a:off x="180232" y="1514374"/>
            <a:ext cx="10151112" cy="646331"/>
          </a:xfrm>
          <a:prstGeom prst="rect">
            <a:avLst/>
          </a:prstGeom>
        </p:spPr>
        <p:txBody>
          <a:bodyPr wrap="none">
            <a:spAutoFit/>
          </a:bodyPr>
          <a:lstStyle/>
          <a:p>
            <a:r>
              <a:rPr lang="en-SE" sz="3600" dirty="0">
                <a:solidFill>
                  <a:schemeClr val="bg1"/>
                </a:solidFill>
              </a:rPr>
              <a:t>Resilience, Connectivity and Spatial Effects in Swede</a:t>
            </a:r>
            <a:r>
              <a:rPr lang="sv-SE" sz="3600" dirty="0">
                <a:solidFill>
                  <a:schemeClr val="bg1"/>
                </a:solidFill>
              </a:rPr>
              <a:t>n</a:t>
            </a:r>
            <a:endParaRPr lang="en-GB" sz="3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21E7-89B4-410E-9D61-790F179A2123}"/>
              </a:ext>
            </a:extLst>
          </p:cNvPr>
          <p:cNvSpPr>
            <a:spLocks noGrp="1"/>
          </p:cNvSpPr>
          <p:nvPr>
            <p:ph type="title"/>
          </p:nvPr>
        </p:nvSpPr>
        <p:spPr/>
        <p:txBody>
          <a:bodyPr/>
          <a:lstStyle/>
          <a:p>
            <a:pPr algn="ctr"/>
            <a:r>
              <a:rPr lang="en-GB" dirty="0"/>
              <a:t>Data – </a:t>
            </a:r>
            <a:br>
              <a:rPr lang="en-GB" dirty="0"/>
            </a:br>
            <a:r>
              <a:rPr lang="en-GB" dirty="0"/>
              <a:t>socioeconomic composition</a:t>
            </a:r>
          </a:p>
        </p:txBody>
      </p:sp>
      <p:sp>
        <p:nvSpPr>
          <p:cNvPr id="3" name="Content Placeholder 2">
            <a:extLst>
              <a:ext uri="{FF2B5EF4-FFF2-40B4-BE49-F238E27FC236}">
                <a16:creationId xmlns:a16="http://schemas.microsoft.com/office/drawing/2014/main" id="{5F184D92-38C6-4582-97C7-5707C4224130}"/>
              </a:ext>
            </a:extLst>
          </p:cNvPr>
          <p:cNvSpPr>
            <a:spLocks noGrp="1"/>
          </p:cNvSpPr>
          <p:nvPr>
            <p:ph idx="1"/>
          </p:nvPr>
        </p:nvSpPr>
        <p:spPr>
          <a:xfrm>
            <a:off x="838200" y="1825625"/>
            <a:ext cx="10515600" cy="4351338"/>
          </a:xfrm>
        </p:spPr>
        <p:txBody>
          <a:bodyPr>
            <a:normAutofit lnSpcReduction="10000"/>
          </a:bodyPr>
          <a:lstStyle/>
          <a:p>
            <a:r>
              <a:rPr lang="en-GB" dirty="0"/>
              <a:t>For each of the registered 37214 flows the share of commuters belonging to the following groups were recorded and expressed as %</a:t>
            </a:r>
          </a:p>
          <a:p>
            <a:pPr lvl="1" fontAlgn="b"/>
            <a:r>
              <a:rPr lang="en-US" dirty="0"/>
              <a:t>%Visible Minorities (share born in countries outside Europe/North America…, at risk for labor market discrimination, as well as representing the main immigrant group in later decades) </a:t>
            </a:r>
            <a:endParaRPr lang="en-SE" sz="2800" dirty="0"/>
          </a:p>
          <a:p>
            <a:pPr lvl="1" fontAlgn="b"/>
            <a:r>
              <a:rPr lang="en-US" dirty="0"/>
              <a:t>%Low Education (share of adults with no more than compulsory education)</a:t>
            </a:r>
            <a:endParaRPr lang="en-SE" sz="3200" dirty="0"/>
          </a:p>
          <a:p>
            <a:pPr lvl="1" fontAlgn="b"/>
            <a:r>
              <a:rPr lang="en-US" dirty="0"/>
              <a:t>%High Education (share of adults with at least a university degree)</a:t>
            </a:r>
            <a:endParaRPr lang="en-SE" sz="3200" dirty="0"/>
          </a:p>
          <a:p>
            <a:pPr lvl="1" fontAlgn="b"/>
            <a:r>
              <a:rPr lang="en-US" dirty="0"/>
              <a:t>%Poor (share of adults having 60% or less of the median income)</a:t>
            </a:r>
            <a:endParaRPr lang="en-SE" sz="3200" dirty="0"/>
          </a:p>
          <a:p>
            <a:pPr lvl="1" fontAlgn="b"/>
            <a:r>
              <a:rPr lang="en-US" dirty="0"/>
              <a:t>%Blue Collar (share of adults employed in vocational jobs)</a:t>
            </a:r>
          </a:p>
          <a:p>
            <a:pPr fontAlgn="b"/>
            <a:r>
              <a:rPr lang="sv-SE" dirty="0"/>
              <a:t>And as </a:t>
            </a:r>
            <a:r>
              <a:rPr lang="sv-SE" dirty="0" err="1"/>
              <a:t>averages</a:t>
            </a:r>
            <a:r>
              <a:rPr lang="sv-SE" dirty="0"/>
              <a:t>: </a:t>
            </a:r>
            <a:endParaRPr lang="en-SE" dirty="0"/>
          </a:p>
          <a:p>
            <a:pPr lvl="1" fontAlgn="b"/>
            <a:r>
              <a:rPr lang="en-US" dirty="0" err="1"/>
              <a:t>Age_mean</a:t>
            </a:r>
            <a:endParaRPr lang="en-SE" sz="3200" dirty="0"/>
          </a:p>
          <a:p>
            <a:pPr lvl="1" fontAlgn="b"/>
            <a:r>
              <a:rPr lang="en-US" dirty="0" err="1"/>
              <a:t>IncomeFromJob_mean</a:t>
            </a:r>
            <a:endParaRPr lang="en-SE" sz="3200" dirty="0"/>
          </a:p>
          <a:p>
            <a:pPr lvl="1"/>
            <a:endParaRPr lang="en-GB" dirty="0"/>
          </a:p>
        </p:txBody>
      </p:sp>
    </p:spTree>
    <p:extLst>
      <p:ext uri="{BB962C8B-B14F-4D97-AF65-F5344CB8AC3E}">
        <p14:creationId xmlns:p14="http://schemas.microsoft.com/office/powerpoint/2010/main" val="187563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CA20-EA18-474A-BF5A-8F5B2A293C8A}"/>
              </a:ext>
            </a:extLst>
          </p:cNvPr>
          <p:cNvSpPr>
            <a:spLocks noGrp="1"/>
          </p:cNvSpPr>
          <p:nvPr>
            <p:ph type="title"/>
          </p:nvPr>
        </p:nvSpPr>
        <p:spPr/>
        <p:txBody>
          <a:bodyPr/>
          <a:lstStyle/>
          <a:p>
            <a:pPr algn="ctr"/>
            <a:r>
              <a:rPr lang="en-GB" dirty="0"/>
              <a:t>Methods</a:t>
            </a:r>
          </a:p>
        </p:txBody>
      </p:sp>
      <p:sp>
        <p:nvSpPr>
          <p:cNvPr id="3" name="Content Placeholder 2">
            <a:extLst>
              <a:ext uri="{FF2B5EF4-FFF2-40B4-BE49-F238E27FC236}">
                <a16:creationId xmlns:a16="http://schemas.microsoft.com/office/drawing/2014/main" id="{8411108E-6EC0-4516-BB9B-912A97D742DD}"/>
              </a:ext>
            </a:extLst>
          </p:cNvPr>
          <p:cNvSpPr>
            <a:spLocks noGrp="1"/>
          </p:cNvSpPr>
          <p:nvPr>
            <p:ph idx="1"/>
          </p:nvPr>
        </p:nvSpPr>
        <p:spPr/>
        <p:txBody>
          <a:bodyPr/>
          <a:lstStyle/>
          <a:p>
            <a:r>
              <a:rPr lang="en-GB" dirty="0"/>
              <a:t>We will conduct our analyses in a regression framework where each flow trajectory (unique OD) will be used as cases, and where the population change in the sending municipality will be used as a dependent variable.</a:t>
            </a:r>
          </a:p>
          <a:p>
            <a:r>
              <a:rPr lang="en-GB" dirty="0"/>
              <a:t>We will compare output from an OLS regression as well as a series of quantile regressions at Q0.1, Q0.25, Q0.5, Q0.75 and Q0.9</a:t>
            </a:r>
          </a:p>
          <a:p>
            <a:r>
              <a:rPr lang="en-GB" dirty="0"/>
              <a:t>This will allow us to see to what extent socioeconomic composition changes for flows from regions that are more or less demographically resilient</a:t>
            </a:r>
          </a:p>
        </p:txBody>
      </p:sp>
    </p:spTree>
    <p:extLst>
      <p:ext uri="{BB962C8B-B14F-4D97-AF65-F5344CB8AC3E}">
        <p14:creationId xmlns:p14="http://schemas.microsoft.com/office/powerpoint/2010/main" val="3978747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5C12-C023-3A8C-69DD-CC42860EEAFA}"/>
              </a:ext>
            </a:extLst>
          </p:cNvPr>
          <p:cNvSpPr>
            <a:spLocks noGrp="1"/>
          </p:cNvSpPr>
          <p:nvPr>
            <p:ph type="title"/>
          </p:nvPr>
        </p:nvSpPr>
        <p:spPr>
          <a:xfrm>
            <a:off x="841248" y="-67818"/>
            <a:ext cx="10506456" cy="1014984"/>
          </a:xfrm>
        </p:spPr>
        <p:txBody>
          <a:bodyPr anchor="b">
            <a:normAutofit/>
          </a:bodyPr>
          <a:lstStyle/>
          <a:p>
            <a:pPr algn="ctr"/>
            <a:r>
              <a:rPr lang="en-TR" dirty="0"/>
              <a:t>Regression Outputs</a:t>
            </a:r>
          </a:p>
        </p:txBody>
      </p:sp>
      <p:graphicFrame>
        <p:nvGraphicFramePr>
          <p:cNvPr id="4" name="Content Placeholder 3">
            <a:extLst>
              <a:ext uri="{FF2B5EF4-FFF2-40B4-BE49-F238E27FC236}">
                <a16:creationId xmlns:a16="http://schemas.microsoft.com/office/drawing/2014/main" id="{B1A41696-5A79-4549-5C32-18232E101129}"/>
              </a:ext>
            </a:extLst>
          </p:cNvPr>
          <p:cNvGraphicFramePr>
            <a:graphicFrameLocks noGrp="1"/>
          </p:cNvGraphicFramePr>
          <p:nvPr>
            <p:ph idx="1"/>
            <p:extLst>
              <p:ext uri="{D42A27DB-BD31-4B8C-83A1-F6EECF244321}">
                <p14:modId xmlns:p14="http://schemas.microsoft.com/office/powerpoint/2010/main" val="1393224198"/>
              </p:ext>
            </p:extLst>
          </p:nvPr>
        </p:nvGraphicFramePr>
        <p:xfrm>
          <a:off x="276226" y="973163"/>
          <a:ext cx="7670057" cy="5427004"/>
        </p:xfrm>
        <a:graphic>
          <a:graphicData uri="http://schemas.openxmlformats.org/drawingml/2006/table">
            <a:tbl>
              <a:tblPr/>
              <a:tblGrid>
                <a:gridCol w="2205546">
                  <a:extLst>
                    <a:ext uri="{9D8B030D-6E8A-4147-A177-3AD203B41FA5}">
                      <a16:colId xmlns:a16="http://schemas.microsoft.com/office/drawing/2014/main" val="15431766"/>
                    </a:ext>
                  </a:extLst>
                </a:gridCol>
                <a:gridCol w="909256">
                  <a:extLst>
                    <a:ext uri="{9D8B030D-6E8A-4147-A177-3AD203B41FA5}">
                      <a16:colId xmlns:a16="http://schemas.microsoft.com/office/drawing/2014/main" val="2807597285"/>
                    </a:ext>
                  </a:extLst>
                </a:gridCol>
                <a:gridCol w="911051">
                  <a:extLst>
                    <a:ext uri="{9D8B030D-6E8A-4147-A177-3AD203B41FA5}">
                      <a16:colId xmlns:a16="http://schemas.microsoft.com/office/drawing/2014/main" val="4024278446"/>
                    </a:ext>
                  </a:extLst>
                </a:gridCol>
                <a:gridCol w="911051">
                  <a:extLst>
                    <a:ext uri="{9D8B030D-6E8A-4147-A177-3AD203B41FA5}">
                      <a16:colId xmlns:a16="http://schemas.microsoft.com/office/drawing/2014/main" val="2488431969"/>
                    </a:ext>
                  </a:extLst>
                </a:gridCol>
                <a:gridCol w="911051">
                  <a:extLst>
                    <a:ext uri="{9D8B030D-6E8A-4147-A177-3AD203B41FA5}">
                      <a16:colId xmlns:a16="http://schemas.microsoft.com/office/drawing/2014/main" val="2212549526"/>
                    </a:ext>
                  </a:extLst>
                </a:gridCol>
                <a:gridCol w="911051">
                  <a:extLst>
                    <a:ext uri="{9D8B030D-6E8A-4147-A177-3AD203B41FA5}">
                      <a16:colId xmlns:a16="http://schemas.microsoft.com/office/drawing/2014/main" val="1848935603"/>
                    </a:ext>
                  </a:extLst>
                </a:gridCol>
                <a:gridCol w="911051">
                  <a:extLst>
                    <a:ext uri="{9D8B030D-6E8A-4147-A177-3AD203B41FA5}">
                      <a16:colId xmlns:a16="http://schemas.microsoft.com/office/drawing/2014/main" val="1288053910"/>
                    </a:ext>
                  </a:extLst>
                </a:gridCol>
              </a:tblGrid>
              <a:tr h="303249">
                <a:tc>
                  <a:txBody>
                    <a:bodyPr/>
                    <a:lstStyle/>
                    <a:p>
                      <a:pPr algn="l" fontAlgn="b"/>
                      <a:r>
                        <a:rPr lang="en-US" sz="1000" b="1" i="0" u="none" strike="noStrike" dirty="0">
                          <a:effectLst/>
                          <a:latin typeface="Calibri" panose="020F0502020204030204" pitchFamily="34" charset="0"/>
                        </a:rPr>
                        <a:t>VARIABLES</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Calibri" panose="020F0502020204030204" pitchFamily="34" charset="0"/>
                        </a:rPr>
                        <a:t>OLS</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Calibri" panose="020F0502020204030204" pitchFamily="34" charset="0"/>
                        </a:rPr>
                        <a:t>quantile 0.10</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Calibri" panose="020F0502020204030204" pitchFamily="34" charset="0"/>
                        </a:rPr>
                        <a:t>quantile 0.25</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Calibri" panose="020F0502020204030204" pitchFamily="34" charset="0"/>
                        </a:rPr>
                        <a:t>quantile 0.50</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Calibri" panose="020F0502020204030204" pitchFamily="34" charset="0"/>
                        </a:rPr>
                        <a:t>quantile 0.75</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Calibri" panose="020F0502020204030204" pitchFamily="34" charset="0"/>
                        </a:rPr>
                        <a:t>quantile 0.90</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393751"/>
                  </a:ext>
                </a:extLst>
              </a:tr>
              <a:tr h="157948">
                <a:tc>
                  <a:txBody>
                    <a:bodyPr/>
                    <a:lstStyle/>
                    <a:p>
                      <a:pPr algn="l" fontAlgn="b"/>
                      <a:r>
                        <a:rPr lang="en-TR" sz="1000" b="1" i="0" u="none" strike="noStrike" dirty="0">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19549781"/>
                  </a:ext>
                </a:extLst>
              </a:tr>
              <a:tr h="303249">
                <a:tc>
                  <a:txBody>
                    <a:bodyPr/>
                    <a:lstStyle/>
                    <a:p>
                      <a:pPr algn="l" fontAlgn="b"/>
                      <a:r>
                        <a:rPr lang="en-US" sz="1000" b="1" i="0" u="none" strike="noStrike" dirty="0">
                          <a:effectLst/>
                          <a:latin typeface="Calibri" panose="020F0502020204030204" pitchFamily="34" charset="0"/>
                        </a:rPr>
                        <a:t>Flow</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2.57e-05**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1.38e-05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3.08e-05***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6.82e-05***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2.40e-05*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-8.15e-06</a:t>
                      </a:r>
                    </a:p>
                  </a:txBody>
                  <a:tcPr marL="6103" marR="6103" marT="5548" marB="0" anchor="b">
                    <a:lnL>
                      <a:noFill/>
                    </a:lnL>
                    <a:lnR>
                      <a:noFill/>
                    </a:lnR>
                    <a:lnT>
                      <a:noFill/>
                    </a:lnT>
                    <a:lnB>
                      <a:noFill/>
                    </a:lnB>
                    <a:noFill/>
                  </a:tcPr>
                </a:tc>
                <a:extLst>
                  <a:ext uri="{0D108BD9-81ED-4DB2-BD59-A6C34878D82A}">
                    <a16:rowId xmlns:a16="http://schemas.microsoft.com/office/drawing/2014/main" val="2400127513"/>
                  </a:ext>
                </a:extLst>
              </a:tr>
              <a:tr h="157948">
                <a:tc>
                  <a:txBody>
                    <a:bodyPr/>
                    <a:lstStyle/>
                    <a:p>
                      <a:pPr algn="l"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(1.00e-05)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(1.49e-05)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(1.01e-05)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(1.42e-05)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(1.35e-05)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(2.64e-05)</a:t>
                      </a:r>
                    </a:p>
                  </a:txBody>
                  <a:tcPr marL="6103" marR="6103" marT="5548" marB="0" anchor="b">
                    <a:lnL>
                      <a:noFill/>
                    </a:lnL>
                    <a:lnR>
                      <a:noFill/>
                    </a:lnR>
                    <a:lnT>
                      <a:noFill/>
                    </a:lnT>
                    <a:lnB>
                      <a:noFill/>
                    </a:lnB>
                    <a:noFill/>
                  </a:tcPr>
                </a:tc>
                <a:extLst>
                  <a:ext uri="{0D108BD9-81ED-4DB2-BD59-A6C34878D82A}">
                    <a16:rowId xmlns:a16="http://schemas.microsoft.com/office/drawing/2014/main" val="2548819439"/>
                  </a:ext>
                </a:extLst>
              </a:tr>
              <a:tr h="303249">
                <a:tc>
                  <a:txBody>
                    <a:bodyPr/>
                    <a:lstStyle/>
                    <a:p>
                      <a:pPr algn="l" fontAlgn="b"/>
                      <a:r>
                        <a:rPr lang="en-US" sz="1000" b="1" i="0" u="none" strike="noStrike" dirty="0" err="1">
                          <a:effectLst/>
                          <a:latin typeface="Calibri" panose="020F0502020204030204" pitchFamily="34" charset="0"/>
                        </a:rPr>
                        <a:t>LnDist</a:t>
                      </a:r>
                      <a:endParaRPr lang="en-US"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-0.00121***</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-0.00578***</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-0.00167***</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0.000986**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0.000890*</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-0.00108</a:t>
                      </a:r>
                    </a:p>
                  </a:txBody>
                  <a:tcPr marL="6103" marR="6103" marT="5548" marB="0" anchor="b">
                    <a:lnL>
                      <a:noFill/>
                    </a:lnL>
                    <a:lnR>
                      <a:noFill/>
                    </a:lnR>
                    <a:lnT>
                      <a:noFill/>
                    </a:lnT>
                    <a:lnB>
                      <a:noFill/>
                    </a:lnB>
                    <a:noFill/>
                  </a:tcPr>
                </a:tc>
                <a:extLst>
                  <a:ext uri="{0D108BD9-81ED-4DB2-BD59-A6C34878D82A}">
                    <a16:rowId xmlns:a16="http://schemas.microsoft.com/office/drawing/2014/main" val="1563986872"/>
                  </a:ext>
                </a:extLst>
              </a:tr>
              <a:tr h="157948">
                <a:tc>
                  <a:txBody>
                    <a:bodyPr/>
                    <a:lstStyle/>
                    <a:p>
                      <a:pPr algn="l"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(0.000341)</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(0.000506)</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(0.000341)</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(0.000483)</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(0.000457)</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(0.000896)</a:t>
                      </a:r>
                    </a:p>
                  </a:txBody>
                  <a:tcPr marL="6103" marR="6103" marT="5548" marB="0" anchor="b">
                    <a:lnL>
                      <a:noFill/>
                    </a:lnL>
                    <a:lnR>
                      <a:noFill/>
                    </a:lnR>
                    <a:lnT>
                      <a:noFill/>
                    </a:lnT>
                    <a:lnB>
                      <a:noFill/>
                    </a:lnB>
                    <a:noFill/>
                  </a:tcPr>
                </a:tc>
                <a:extLst>
                  <a:ext uri="{0D108BD9-81ED-4DB2-BD59-A6C34878D82A}">
                    <a16:rowId xmlns:a16="http://schemas.microsoft.com/office/drawing/2014/main" val="1683612086"/>
                  </a:ext>
                </a:extLst>
              </a:tr>
              <a:tr h="157948">
                <a:tc>
                  <a:txBody>
                    <a:bodyPr/>
                    <a:lstStyle/>
                    <a:p>
                      <a:pPr algn="l" fontAlgn="b"/>
                      <a:r>
                        <a:rPr lang="en-US" sz="1000" b="1" i="0" u="none" strike="noStrike" dirty="0">
                          <a:effectLst/>
                          <a:latin typeface="Calibri" panose="020F0502020204030204" pitchFamily="34" charset="0"/>
                        </a:rPr>
                        <a:t>%Visible Minorities</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0.0126***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0.00960***</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0.00364**</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0.0146***</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0.0152***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0.0290***</a:t>
                      </a:r>
                    </a:p>
                  </a:txBody>
                  <a:tcPr marL="6103" marR="6103" marT="5548" marB="0" anchor="b">
                    <a:lnL>
                      <a:noFill/>
                    </a:lnL>
                    <a:lnR>
                      <a:noFill/>
                    </a:lnR>
                    <a:lnT>
                      <a:noFill/>
                    </a:lnT>
                    <a:lnB>
                      <a:noFill/>
                    </a:lnB>
                    <a:noFill/>
                  </a:tcPr>
                </a:tc>
                <a:extLst>
                  <a:ext uri="{0D108BD9-81ED-4DB2-BD59-A6C34878D82A}">
                    <a16:rowId xmlns:a16="http://schemas.microsoft.com/office/drawing/2014/main" val="4161420197"/>
                  </a:ext>
                </a:extLst>
              </a:tr>
              <a:tr h="157948">
                <a:tc>
                  <a:txBody>
                    <a:bodyPr/>
                    <a:lstStyle/>
                    <a:p>
                      <a:pPr algn="l"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(0.00170)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(0.00253)</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(0.00171)</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(0.00242)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(0.00228)</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(0.00448)</a:t>
                      </a:r>
                    </a:p>
                  </a:txBody>
                  <a:tcPr marL="6103" marR="6103" marT="5548" marB="0" anchor="b">
                    <a:lnL>
                      <a:noFill/>
                    </a:lnL>
                    <a:lnR>
                      <a:noFill/>
                    </a:lnR>
                    <a:lnT>
                      <a:noFill/>
                    </a:lnT>
                    <a:lnB>
                      <a:noFill/>
                    </a:lnB>
                    <a:noFill/>
                  </a:tcPr>
                </a:tc>
                <a:extLst>
                  <a:ext uri="{0D108BD9-81ED-4DB2-BD59-A6C34878D82A}">
                    <a16:rowId xmlns:a16="http://schemas.microsoft.com/office/drawing/2014/main" val="3966699128"/>
                  </a:ext>
                </a:extLst>
              </a:tr>
              <a:tr h="157948">
                <a:tc>
                  <a:txBody>
                    <a:bodyPr/>
                    <a:lstStyle/>
                    <a:p>
                      <a:pPr algn="l" fontAlgn="b"/>
                      <a:r>
                        <a:rPr lang="en-US" sz="1000" b="1" i="0" u="none" strike="noStrike" dirty="0">
                          <a:effectLst/>
                          <a:latin typeface="Calibri" panose="020F0502020204030204" pitchFamily="34" charset="0"/>
                        </a:rPr>
                        <a:t>%</a:t>
                      </a:r>
                      <a:r>
                        <a:rPr lang="en-US" sz="1000" b="1" i="0" u="none" strike="noStrike" dirty="0" err="1">
                          <a:effectLst/>
                          <a:latin typeface="Calibri" panose="020F0502020204030204" pitchFamily="34" charset="0"/>
                        </a:rPr>
                        <a:t>LowEducation</a:t>
                      </a:r>
                      <a:endParaRPr lang="en-US"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-0.000200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-0.00152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-0.00239*</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-0.00159</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-0.000580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0.00816**</a:t>
                      </a:r>
                    </a:p>
                  </a:txBody>
                  <a:tcPr marL="6103" marR="6103" marT="5548" marB="0" anchor="b">
                    <a:lnL>
                      <a:noFill/>
                    </a:lnL>
                    <a:lnR>
                      <a:noFill/>
                    </a:lnR>
                    <a:lnT>
                      <a:noFill/>
                    </a:lnT>
                    <a:lnB>
                      <a:noFill/>
                    </a:lnB>
                    <a:noFill/>
                  </a:tcPr>
                </a:tc>
                <a:extLst>
                  <a:ext uri="{0D108BD9-81ED-4DB2-BD59-A6C34878D82A}">
                    <a16:rowId xmlns:a16="http://schemas.microsoft.com/office/drawing/2014/main" val="1151856252"/>
                  </a:ext>
                </a:extLst>
              </a:tr>
              <a:tr h="157948">
                <a:tc>
                  <a:txBody>
                    <a:bodyPr/>
                    <a:lstStyle/>
                    <a:p>
                      <a:pPr algn="l"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(0.00124)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(0.00185)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(0.00124)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(0.00176)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(0.00166)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(0.00327)</a:t>
                      </a:r>
                    </a:p>
                  </a:txBody>
                  <a:tcPr marL="6103" marR="6103" marT="5548" marB="0" anchor="b">
                    <a:lnL>
                      <a:noFill/>
                    </a:lnL>
                    <a:lnR>
                      <a:noFill/>
                    </a:lnR>
                    <a:lnT>
                      <a:noFill/>
                    </a:lnT>
                    <a:lnB>
                      <a:noFill/>
                    </a:lnB>
                    <a:noFill/>
                  </a:tcPr>
                </a:tc>
                <a:extLst>
                  <a:ext uri="{0D108BD9-81ED-4DB2-BD59-A6C34878D82A}">
                    <a16:rowId xmlns:a16="http://schemas.microsoft.com/office/drawing/2014/main" val="3364958404"/>
                  </a:ext>
                </a:extLst>
              </a:tr>
              <a:tr h="157948">
                <a:tc>
                  <a:txBody>
                    <a:bodyPr/>
                    <a:lstStyle/>
                    <a:p>
                      <a:pPr algn="l" fontAlgn="b"/>
                      <a:r>
                        <a:rPr lang="en-US" sz="1000" b="1" i="0" u="none" strike="noStrike" dirty="0">
                          <a:effectLst/>
                          <a:latin typeface="Calibri" panose="020F0502020204030204" pitchFamily="34" charset="0"/>
                        </a:rPr>
                        <a:t>%</a:t>
                      </a:r>
                      <a:r>
                        <a:rPr lang="en-US" sz="1000" b="1" i="0" u="none" strike="noStrike" dirty="0" err="1">
                          <a:effectLst/>
                          <a:latin typeface="Calibri" panose="020F0502020204030204" pitchFamily="34" charset="0"/>
                        </a:rPr>
                        <a:t>HighEducation</a:t>
                      </a:r>
                      <a:endParaRPr lang="en-US"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0.0162***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0.0125***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0.0114***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0.0255***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0.0195***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0.00842***</a:t>
                      </a:r>
                    </a:p>
                  </a:txBody>
                  <a:tcPr marL="6103" marR="6103" marT="5548" marB="0" anchor="b">
                    <a:lnL>
                      <a:noFill/>
                    </a:lnL>
                    <a:lnR>
                      <a:noFill/>
                    </a:lnR>
                    <a:lnT>
                      <a:noFill/>
                    </a:lnT>
                    <a:lnB>
                      <a:noFill/>
                    </a:lnB>
                    <a:noFill/>
                  </a:tcPr>
                </a:tc>
                <a:extLst>
                  <a:ext uri="{0D108BD9-81ED-4DB2-BD59-A6C34878D82A}">
                    <a16:rowId xmlns:a16="http://schemas.microsoft.com/office/drawing/2014/main" val="1315574341"/>
                  </a:ext>
                </a:extLst>
              </a:tr>
              <a:tr h="157948">
                <a:tc>
                  <a:txBody>
                    <a:bodyPr/>
                    <a:lstStyle/>
                    <a:p>
                      <a:pPr algn="l"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(0.00111)</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(0.00166)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(0.00112)</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(0.00158)</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(0.00150)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(0.00293)</a:t>
                      </a:r>
                    </a:p>
                  </a:txBody>
                  <a:tcPr marL="6103" marR="6103" marT="5548" marB="0" anchor="b">
                    <a:lnL>
                      <a:noFill/>
                    </a:lnL>
                    <a:lnR>
                      <a:noFill/>
                    </a:lnR>
                    <a:lnT>
                      <a:noFill/>
                    </a:lnT>
                    <a:lnB>
                      <a:noFill/>
                    </a:lnB>
                    <a:noFill/>
                  </a:tcPr>
                </a:tc>
                <a:extLst>
                  <a:ext uri="{0D108BD9-81ED-4DB2-BD59-A6C34878D82A}">
                    <a16:rowId xmlns:a16="http://schemas.microsoft.com/office/drawing/2014/main" val="1304245091"/>
                  </a:ext>
                </a:extLst>
              </a:tr>
              <a:tr h="303249">
                <a:tc>
                  <a:txBody>
                    <a:bodyPr/>
                    <a:lstStyle/>
                    <a:p>
                      <a:pPr algn="l" fontAlgn="b"/>
                      <a:r>
                        <a:rPr lang="en-US" sz="1000" b="1" i="0" u="none" strike="noStrike" dirty="0">
                          <a:effectLst/>
                          <a:latin typeface="Calibri" panose="020F0502020204030204" pitchFamily="34" charset="0"/>
                        </a:rPr>
                        <a:t>%Poor</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-0.0145***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-0.0130***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-0.00798***</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-0.0159***</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-0.0165***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-0.0189***</a:t>
                      </a:r>
                    </a:p>
                  </a:txBody>
                  <a:tcPr marL="6103" marR="6103" marT="5548" marB="0" anchor="b">
                    <a:lnL>
                      <a:noFill/>
                    </a:lnL>
                    <a:lnR>
                      <a:noFill/>
                    </a:lnR>
                    <a:lnT>
                      <a:noFill/>
                    </a:lnT>
                    <a:lnB>
                      <a:noFill/>
                    </a:lnB>
                    <a:noFill/>
                  </a:tcPr>
                </a:tc>
                <a:extLst>
                  <a:ext uri="{0D108BD9-81ED-4DB2-BD59-A6C34878D82A}">
                    <a16:rowId xmlns:a16="http://schemas.microsoft.com/office/drawing/2014/main" val="1508269382"/>
                  </a:ext>
                </a:extLst>
              </a:tr>
              <a:tr h="157948">
                <a:tc>
                  <a:txBody>
                    <a:bodyPr/>
                    <a:lstStyle/>
                    <a:p>
                      <a:pPr algn="l"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(0.00134)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(0.00199)</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(0.00134)</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(0.00190)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(0.00180)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(0.00353)</a:t>
                      </a:r>
                    </a:p>
                  </a:txBody>
                  <a:tcPr marL="6103" marR="6103" marT="5548" marB="0" anchor="b">
                    <a:lnL>
                      <a:noFill/>
                    </a:lnL>
                    <a:lnR>
                      <a:noFill/>
                    </a:lnR>
                    <a:lnT>
                      <a:noFill/>
                    </a:lnT>
                    <a:lnB>
                      <a:noFill/>
                    </a:lnB>
                    <a:noFill/>
                  </a:tcPr>
                </a:tc>
                <a:extLst>
                  <a:ext uri="{0D108BD9-81ED-4DB2-BD59-A6C34878D82A}">
                    <a16:rowId xmlns:a16="http://schemas.microsoft.com/office/drawing/2014/main" val="2829461593"/>
                  </a:ext>
                </a:extLst>
              </a:tr>
              <a:tr h="303249">
                <a:tc>
                  <a:txBody>
                    <a:bodyPr/>
                    <a:lstStyle/>
                    <a:p>
                      <a:pPr algn="l" fontAlgn="b"/>
                      <a:r>
                        <a:rPr lang="en-US" sz="1000" b="1" i="0" u="none" strike="noStrike" dirty="0">
                          <a:effectLst/>
                          <a:latin typeface="Calibri" panose="020F0502020204030204" pitchFamily="34" charset="0"/>
                        </a:rPr>
                        <a:t>%</a:t>
                      </a:r>
                      <a:r>
                        <a:rPr lang="en-US" sz="1000" b="1" i="0" u="none" strike="noStrike" dirty="0" err="1">
                          <a:effectLst/>
                          <a:latin typeface="Calibri" panose="020F0502020204030204" pitchFamily="34" charset="0"/>
                        </a:rPr>
                        <a:t>BlueCollar</a:t>
                      </a:r>
                      <a:endParaRPr lang="en-US"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-0.0121***</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-0.0116***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-0.00834***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-0.0143***</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-0.0135***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-0.0130***</a:t>
                      </a:r>
                    </a:p>
                  </a:txBody>
                  <a:tcPr marL="6103" marR="6103" marT="5548" marB="0" anchor="b">
                    <a:lnL>
                      <a:noFill/>
                    </a:lnL>
                    <a:lnR>
                      <a:noFill/>
                    </a:lnR>
                    <a:lnT>
                      <a:noFill/>
                    </a:lnT>
                    <a:lnB>
                      <a:noFill/>
                    </a:lnB>
                    <a:noFill/>
                  </a:tcPr>
                </a:tc>
                <a:extLst>
                  <a:ext uri="{0D108BD9-81ED-4DB2-BD59-A6C34878D82A}">
                    <a16:rowId xmlns:a16="http://schemas.microsoft.com/office/drawing/2014/main" val="2499096036"/>
                  </a:ext>
                </a:extLst>
              </a:tr>
              <a:tr h="157948">
                <a:tc>
                  <a:txBody>
                    <a:bodyPr/>
                    <a:lstStyle/>
                    <a:p>
                      <a:pPr algn="l"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(0.00102)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(0.00151)</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(0.00102)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(0.00144)</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(0.00136)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(0.00267)</a:t>
                      </a:r>
                    </a:p>
                  </a:txBody>
                  <a:tcPr marL="6103" marR="6103" marT="5548" marB="0" anchor="b">
                    <a:lnL>
                      <a:noFill/>
                    </a:lnL>
                    <a:lnR>
                      <a:noFill/>
                    </a:lnR>
                    <a:lnT>
                      <a:noFill/>
                    </a:lnT>
                    <a:lnB>
                      <a:noFill/>
                    </a:lnB>
                    <a:noFill/>
                  </a:tcPr>
                </a:tc>
                <a:extLst>
                  <a:ext uri="{0D108BD9-81ED-4DB2-BD59-A6C34878D82A}">
                    <a16:rowId xmlns:a16="http://schemas.microsoft.com/office/drawing/2014/main" val="2143793643"/>
                  </a:ext>
                </a:extLst>
              </a:tr>
              <a:tr h="157948">
                <a:tc>
                  <a:txBody>
                    <a:bodyPr/>
                    <a:lstStyle/>
                    <a:p>
                      <a:pPr algn="l" fontAlgn="b"/>
                      <a:r>
                        <a:rPr lang="en-US" sz="1000" b="1" i="0" u="none" strike="noStrike" dirty="0" err="1">
                          <a:effectLst/>
                          <a:latin typeface="Calibri" panose="020F0502020204030204" pitchFamily="34" charset="0"/>
                        </a:rPr>
                        <a:t>Age_mean</a:t>
                      </a:r>
                      <a:endParaRPr lang="en-US"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-0.0510***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-0.0538***</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-0.0424***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-0.0680***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-0.0534***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-0.0256***</a:t>
                      </a:r>
                    </a:p>
                  </a:txBody>
                  <a:tcPr marL="6103" marR="6103" marT="5548" marB="0" anchor="b">
                    <a:lnL>
                      <a:noFill/>
                    </a:lnL>
                    <a:lnR>
                      <a:noFill/>
                    </a:lnR>
                    <a:lnT>
                      <a:noFill/>
                    </a:lnT>
                    <a:lnB>
                      <a:noFill/>
                    </a:lnB>
                    <a:noFill/>
                  </a:tcPr>
                </a:tc>
                <a:extLst>
                  <a:ext uri="{0D108BD9-81ED-4DB2-BD59-A6C34878D82A}">
                    <a16:rowId xmlns:a16="http://schemas.microsoft.com/office/drawing/2014/main" val="1136241837"/>
                  </a:ext>
                </a:extLst>
              </a:tr>
              <a:tr h="157948">
                <a:tc>
                  <a:txBody>
                    <a:bodyPr/>
                    <a:lstStyle/>
                    <a:p>
                      <a:pPr algn="l"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(0.00265)</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(0.00394)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(0.00266)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(0.00377)</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(0.00356)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(0.00698)</a:t>
                      </a:r>
                    </a:p>
                  </a:txBody>
                  <a:tcPr marL="6103" marR="6103" marT="5548" marB="0" anchor="b">
                    <a:lnL>
                      <a:noFill/>
                    </a:lnL>
                    <a:lnR>
                      <a:noFill/>
                    </a:lnR>
                    <a:lnT>
                      <a:noFill/>
                    </a:lnT>
                    <a:lnB>
                      <a:noFill/>
                    </a:lnB>
                    <a:noFill/>
                  </a:tcPr>
                </a:tc>
                <a:extLst>
                  <a:ext uri="{0D108BD9-81ED-4DB2-BD59-A6C34878D82A}">
                    <a16:rowId xmlns:a16="http://schemas.microsoft.com/office/drawing/2014/main" val="2402871274"/>
                  </a:ext>
                </a:extLst>
              </a:tr>
              <a:tr h="303249">
                <a:tc>
                  <a:txBody>
                    <a:bodyPr/>
                    <a:lstStyle/>
                    <a:p>
                      <a:pPr algn="l" fontAlgn="b"/>
                      <a:r>
                        <a:rPr lang="en-US" sz="1000" b="1" i="0" u="none" strike="noStrike" dirty="0" err="1">
                          <a:effectLst/>
                          <a:latin typeface="Calibri" panose="020F0502020204030204" pitchFamily="34" charset="0"/>
                        </a:rPr>
                        <a:t>IncomeFromJob_mean</a:t>
                      </a:r>
                      <a:endParaRPr lang="en-US"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0.000158***</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0.000154***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0.000136***</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0.000177***</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0.000132***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0.000224***</a:t>
                      </a:r>
                    </a:p>
                  </a:txBody>
                  <a:tcPr marL="6103" marR="6103" marT="5548" marB="0" anchor="b">
                    <a:lnL>
                      <a:noFill/>
                    </a:lnL>
                    <a:lnR>
                      <a:noFill/>
                    </a:lnR>
                    <a:lnT>
                      <a:noFill/>
                    </a:lnT>
                    <a:lnB>
                      <a:noFill/>
                    </a:lnB>
                    <a:noFill/>
                  </a:tcPr>
                </a:tc>
                <a:extLst>
                  <a:ext uri="{0D108BD9-81ED-4DB2-BD59-A6C34878D82A}">
                    <a16:rowId xmlns:a16="http://schemas.microsoft.com/office/drawing/2014/main" val="69084670"/>
                  </a:ext>
                </a:extLst>
              </a:tr>
              <a:tr h="157948">
                <a:tc>
                  <a:txBody>
                    <a:bodyPr/>
                    <a:lstStyle/>
                    <a:p>
                      <a:pPr algn="l"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(1.77e-05)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(2.63e-05)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(1.78e-05)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(2.51e-05)</a:t>
                      </a:r>
                    </a:p>
                  </a:txBody>
                  <a:tcPr marL="6103" marR="6103" marT="5548" marB="0" anchor="b">
                    <a:lnL>
                      <a:noFill/>
                    </a:lnL>
                    <a:lnR>
                      <a:noFill/>
                    </a:lnR>
                    <a:lnT>
                      <a:noFill/>
                    </a:lnT>
                    <a:lnB>
                      <a:noFill/>
                    </a:lnB>
                    <a:noFill/>
                  </a:tcPr>
                </a:tc>
                <a:tc>
                  <a:txBody>
                    <a:bodyPr/>
                    <a:lstStyle/>
                    <a:p>
                      <a:pPr algn="ctr" fontAlgn="b"/>
                      <a:r>
                        <a:rPr lang="en-US" sz="1000" b="1" i="0" u="none" strike="noStrike" dirty="0">
                          <a:effectLst/>
                          <a:latin typeface="Calibri" panose="020F0502020204030204" pitchFamily="34" charset="0"/>
                        </a:rPr>
                        <a:t>(2.38e-05)</a:t>
                      </a:r>
                    </a:p>
                  </a:txBody>
                  <a:tcPr marL="6103" marR="6103" marT="5548" marB="0" anchor="b">
                    <a:lnL>
                      <a:noFill/>
                    </a:lnL>
                    <a:lnR>
                      <a:noFill/>
                    </a:lnR>
                    <a:lnT>
                      <a:noFill/>
                    </a:lnT>
                    <a:lnB>
                      <a:noFill/>
                    </a:lnB>
                    <a:noFill/>
                  </a:tcPr>
                </a:tc>
                <a:tc>
                  <a:txBody>
                    <a:bodyPr/>
                    <a:lstStyle/>
                    <a:p>
                      <a:pPr algn="ctr" fontAlgn="b"/>
                      <a:r>
                        <a:rPr lang="en-US" sz="1000" b="1" i="0" u="none" strike="noStrike">
                          <a:effectLst/>
                          <a:latin typeface="Calibri" panose="020F0502020204030204" pitchFamily="34" charset="0"/>
                        </a:rPr>
                        <a:t>(4.66e-05)</a:t>
                      </a:r>
                    </a:p>
                  </a:txBody>
                  <a:tcPr marL="6103" marR="6103" marT="5548" marB="0" anchor="b">
                    <a:lnL>
                      <a:noFill/>
                    </a:lnL>
                    <a:lnR>
                      <a:noFill/>
                    </a:lnR>
                    <a:lnT>
                      <a:noFill/>
                    </a:lnT>
                    <a:lnB>
                      <a:noFill/>
                    </a:lnB>
                    <a:noFill/>
                  </a:tcPr>
                </a:tc>
                <a:extLst>
                  <a:ext uri="{0D108BD9-81ED-4DB2-BD59-A6C34878D82A}">
                    <a16:rowId xmlns:a16="http://schemas.microsoft.com/office/drawing/2014/main" val="893832818"/>
                  </a:ext>
                </a:extLst>
              </a:tr>
              <a:tr h="157948">
                <a:tc>
                  <a:txBody>
                    <a:bodyPr/>
                    <a:lstStyle/>
                    <a:p>
                      <a:pPr algn="l" fontAlgn="b"/>
                      <a:r>
                        <a:rPr lang="en-US" sz="1000" b="1" i="0" u="none" strike="noStrike">
                          <a:effectLst/>
                          <a:latin typeface="Calibri" panose="020F0502020204030204" pitchFamily="34" charset="0"/>
                        </a:rPr>
                        <a:t>Constant</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1.082***</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1.069***</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1.043***</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1.054***</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1.097***</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1.144***</a:t>
                      </a:r>
                    </a:p>
                  </a:txBody>
                  <a:tcPr marL="6103" marR="6103" marT="5548" marB="0" anchor="b">
                    <a:lnL>
                      <a:noFill/>
                    </a:lnL>
                    <a:lnR>
                      <a:noFill/>
                    </a:lnR>
                    <a:lnT>
                      <a:noFill/>
                    </a:lnT>
                    <a:lnB>
                      <a:noFill/>
                    </a:lnB>
                    <a:noFill/>
                  </a:tcPr>
                </a:tc>
                <a:extLst>
                  <a:ext uri="{0D108BD9-81ED-4DB2-BD59-A6C34878D82A}">
                    <a16:rowId xmlns:a16="http://schemas.microsoft.com/office/drawing/2014/main" val="2772148390"/>
                  </a:ext>
                </a:extLst>
              </a:tr>
              <a:tr h="157948">
                <a:tc>
                  <a:txBody>
                    <a:bodyPr/>
                    <a:lstStyle/>
                    <a:p>
                      <a:pPr algn="l"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(0.00458)</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(0.00680)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(0.00459)</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(0.00650)</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(0.00614)</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(0.0120)</a:t>
                      </a:r>
                    </a:p>
                  </a:txBody>
                  <a:tcPr marL="6103" marR="6103" marT="5548" marB="0" anchor="b">
                    <a:lnL>
                      <a:noFill/>
                    </a:lnL>
                    <a:lnR>
                      <a:noFill/>
                    </a:lnR>
                    <a:lnT>
                      <a:noFill/>
                    </a:lnT>
                    <a:lnB>
                      <a:noFill/>
                    </a:lnB>
                    <a:noFill/>
                  </a:tcPr>
                </a:tc>
                <a:extLst>
                  <a:ext uri="{0D108BD9-81ED-4DB2-BD59-A6C34878D82A}">
                    <a16:rowId xmlns:a16="http://schemas.microsoft.com/office/drawing/2014/main" val="726038239"/>
                  </a:ext>
                </a:extLst>
              </a:tr>
              <a:tr h="157948">
                <a:tc>
                  <a:txBody>
                    <a:bodyPr/>
                    <a:lstStyle/>
                    <a:p>
                      <a:pPr algn="l"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endParaRPr lang="en-TR" sz="1000" b="1"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ctr" fontAlgn="b"/>
                      <a:endParaRPr lang="en-TR" sz="1000" b="1" i="0" u="none" strike="noStrike" dirty="0">
                        <a:effectLst/>
                        <a:latin typeface="Calibri" panose="020F0502020204030204" pitchFamily="34" charset="0"/>
                      </a:endParaRPr>
                    </a:p>
                  </a:txBody>
                  <a:tcPr marL="6103" marR="6103" marT="5548" marB="0" anchor="b">
                    <a:lnL>
                      <a:noFill/>
                    </a:lnL>
                    <a:lnR>
                      <a:noFill/>
                    </a:lnR>
                    <a:lnT>
                      <a:noFill/>
                    </a:lnT>
                    <a:lnB>
                      <a:noFill/>
                    </a:lnB>
                    <a:noFill/>
                  </a:tcPr>
                </a:tc>
                <a:extLst>
                  <a:ext uri="{0D108BD9-81ED-4DB2-BD59-A6C34878D82A}">
                    <a16:rowId xmlns:a16="http://schemas.microsoft.com/office/drawing/2014/main" val="427521233"/>
                  </a:ext>
                </a:extLst>
              </a:tr>
              <a:tr h="157948">
                <a:tc>
                  <a:txBody>
                    <a:bodyPr/>
                    <a:lstStyle/>
                    <a:p>
                      <a:pPr algn="l" fontAlgn="b"/>
                      <a:r>
                        <a:rPr lang="en-US" sz="1000" b="1" i="0" u="none" strike="noStrike">
                          <a:effectLst/>
                          <a:latin typeface="Calibri" panose="020F0502020204030204" pitchFamily="34" charset="0"/>
                        </a:rPr>
                        <a:t>Observations</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37,214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37,214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37,214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37,214</a:t>
                      </a:r>
                    </a:p>
                  </a:txBody>
                  <a:tcPr marL="6103" marR="6103" marT="5548" marB="0" anchor="b">
                    <a:lnL>
                      <a:noFill/>
                    </a:lnL>
                    <a:lnR>
                      <a:noFill/>
                    </a:lnR>
                    <a:lnT>
                      <a:noFill/>
                    </a:lnT>
                    <a:lnB>
                      <a:noFill/>
                    </a:lnB>
                    <a:noFill/>
                  </a:tcPr>
                </a:tc>
                <a:tc>
                  <a:txBody>
                    <a:bodyPr/>
                    <a:lstStyle/>
                    <a:p>
                      <a:pPr algn="ctr" fontAlgn="b"/>
                      <a:r>
                        <a:rPr lang="en-TR" sz="1000" b="1" i="0" u="none" strike="noStrike">
                          <a:effectLst/>
                          <a:latin typeface="Calibri" panose="020F0502020204030204" pitchFamily="34" charset="0"/>
                        </a:rPr>
                        <a:t>37,214</a:t>
                      </a:r>
                    </a:p>
                  </a:txBody>
                  <a:tcPr marL="6103" marR="6103" marT="5548" marB="0" anchor="b">
                    <a:lnL>
                      <a:noFill/>
                    </a:lnL>
                    <a:lnR>
                      <a:noFill/>
                    </a:lnR>
                    <a:lnT>
                      <a:noFill/>
                    </a:lnT>
                    <a:lnB>
                      <a:noFill/>
                    </a:lnB>
                    <a:noFill/>
                  </a:tcPr>
                </a:tc>
                <a:tc>
                  <a:txBody>
                    <a:bodyPr/>
                    <a:lstStyle/>
                    <a:p>
                      <a:pPr algn="ctr" fontAlgn="b"/>
                      <a:r>
                        <a:rPr lang="en-TR" sz="1000" b="1" i="0" u="none" strike="noStrike" dirty="0">
                          <a:effectLst/>
                          <a:latin typeface="Calibri" panose="020F0502020204030204" pitchFamily="34" charset="0"/>
                        </a:rPr>
                        <a:t>37,214</a:t>
                      </a:r>
                    </a:p>
                  </a:txBody>
                  <a:tcPr marL="6103" marR="6103" marT="5548" marB="0" anchor="b">
                    <a:lnL>
                      <a:noFill/>
                    </a:lnL>
                    <a:lnR>
                      <a:noFill/>
                    </a:lnR>
                    <a:lnT>
                      <a:noFill/>
                    </a:lnT>
                    <a:lnB>
                      <a:noFill/>
                    </a:lnB>
                    <a:noFill/>
                  </a:tcPr>
                </a:tc>
                <a:extLst>
                  <a:ext uri="{0D108BD9-81ED-4DB2-BD59-A6C34878D82A}">
                    <a16:rowId xmlns:a16="http://schemas.microsoft.com/office/drawing/2014/main" val="3914309698"/>
                  </a:ext>
                </a:extLst>
              </a:tr>
              <a:tr h="157948">
                <a:tc>
                  <a:txBody>
                    <a:bodyPr/>
                    <a:lstStyle/>
                    <a:p>
                      <a:pPr algn="l" fontAlgn="b"/>
                      <a:r>
                        <a:rPr lang="en-US" sz="1000" b="1" i="0" u="none" strike="noStrike">
                          <a:effectLst/>
                          <a:latin typeface="Calibri" panose="020F0502020204030204" pitchFamily="34" charset="0"/>
                        </a:rPr>
                        <a:t>R-squared</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1" i="0" u="none" strike="noStrike" dirty="0">
                          <a:effectLst/>
                          <a:latin typeface="Calibri" panose="020F0502020204030204" pitchFamily="34" charset="0"/>
                        </a:rPr>
                        <a:t>0.36</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1" i="0" u="none" strike="noStrike">
                          <a:effectLst/>
                          <a:latin typeface="Calibri" panose="020F0502020204030204" pitchFamily="34" charset="0"/>
                        </a:rPr>
                        <a:t> </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1" i="0" u="none" strike="noStrike" dirty="0">
                          <a:effectLst/>
                          <a:latin typeface="Calibri" panose="020F0502020204030204" pitchFamily="34" charset="0"/>
                        </a:rPr>
                        <a:t> </a:t>
                      </a:r>
                    </a:p>
                  </a:txBody>
                  <a:tcPr marL="6103" marR="6103" marT="5548"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6535747"/>
                  </a:ext>
                </a:extLst>
              </a:tr>
              <a:tr h="303249">
                <a:tc>
                  <a:txBody>
                    <a:bodyPr/>
                    <a:lstStyle/>
                    <a:p>
                      <a:pPr algn="l" fontAlgn="b"/>
                      <a:r>
                        <a:rPr lang="en-US" sz="1000" b="0" i="0" u="none" strike="noStrike">
                          <a:effectLst/>
                          <a:latin typeface="Calibri" panose="020F0502020204030204" pitchFamily="34" charset="0"/>
                        </a:rPr>
                        <a:t>Standard errors in parentheses</a:t>
                      </a: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82862521"/>
                  </a:ext>
                </a:extLst>
              </a:tr>
              <a:tr h="303249">
                <a:tc>
                  <a:txBody>
                    <a:bodyPr/>
                    <a:lstStyle/>
                    <a:p>
                      <a:pPr algn="l" fontAlgn="b"/>
                      <a:r>
                        <a:rPr lang="en-US" sz="1000" b="0" i="0" u="none" strike="noStrike">
                          <a:effectLst/>
                          <a:latin typeface="Calibri" panose="020F0502020204030204" pitchFamily="34" charset="0"/>
                        </a:rPr>
                        <a:t>*** p&lt;0.01, ** p&lt;0.05, * p&lt;0.1</a:t>
                      </a:r>
                    </a:p>
                  </a:txBody>
                  <a:tcPr marL="6103" marR="6103" marT="5548" marB="0" anchor="b">
                    <a:lnL>
                      <a:noFill/>
                    </a:lnL>
                    <a:lnR>
                      <a:noFill/>
                    </a:lnR>
                    <a:lnT>
                      <a:noFill/>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l" fontAlgn="b"/>
                      <a:endParaRPr lang="en-TR" sz="1000" b="0" i="0" u="none" strike="noStrike">
                        <a:effectLst/>
                        <a:latin typeface="Calibri" panose="020F0502020204030204" pitchFamily="34" charset="0"/>
                      </a:endParaRPr>
                    </a:p>
                  </a:txBody>
                  <a:tcPr marL="6103" marR="6103" marT="5548" marB="0" anchor="b">
                    <a:lnL>
                      <a:noFill/>
                    </a:lnL>
                    <a:lnR>
                      <a:noFill/>
                    </a:lnR>
                    <a:lnT>
                      <a:noFill/>
                    </a:lnT>
                    <a:lnB>
                      <a:noFill/>
                    </a:lnB>
                    <a:noFill/>
                  </a:tcPr>
                </a:tc>
                <a:tc>
                  <a:txBody>
                    <a:bodyPr/>
                    <a:lstStyle/>
                    <a:p>
                      <a:pPr algn="l" fontAlgn="b"/>
                      <a:endParaRPr lang="en-TR" sz="1000" b="0" i="0" u="none" strike="noStrike" dirty="0">
                        <a:effectLst/>
                        <a:latin typeface="Calibri" panose="020F0502020204030204" pitchFamily="34" charset="0"/>
                      </a:endParaRPr>
                    </a:p>
                  </a:txBody>
                  <a:tcPr marL="6103" marR="6103" marT="5548" marB="0" anchor="b">
                    <a:lnL>
                      <a:noFill/>
                    </a:lnL>
                    <a:lnR>
                      <a:noFill/>
                    </a:lnR>
                    <a:lnT>
                      <a:noFill/>
                    </a:lnT>
                    <a:lnB>
                      <a:noFill/>
                    </a:lnB>
                    <a:noFill/>
                  </a:tcPr>
                </a:tc>
                <a:extLst>
                  <a:ext uri="{0D108BD9-81ED-4DB2-BD59-A6C34878D82A}">
                    <a16:rowId xmlns:a16="http://schemas.microsoft.com/office/drawing/2014/main" val="895547704"/>
                  </a:ext>
                </a:extLst>
              </a:tr>
            </a:tbl>
          </a:graphicData>
        </a:graphic>
      </p:graphicFrame>
    </p:spTree>
    <p:extLst>
      <p:ext uri="{BB962C8B-B14F-4D97-AF65-F5344CB8AC3E}">
        <p14:creationId xmlns:p14="http://schemas.microsoft.com/office/powerpoint/2010/main" val="117253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345B-3306-4A01-B8A5-6B71F05094CC}"/>
              </a:ext>
            </a:extLst>
          </p:cNvPr>
          <p:cNvSpPr>
            <a:spLocks noGrp="1"/>
          </p:cNvSpPr>
          <p:nvPr>
            <p:ph type="title"/>
          </p:nvPr>
        </p:nvSpPr>
        <p:spPr/>
        <p:txBody>
          <a:bodyPr/>
          <a:lstStyle/>
          <a:p>
            <a:pPr algn="ctr"/>
            <a:r>
              <a:rPr lang="en-GB" dirty="0"/>
              <a:t>Conclusions</a:t>
            </a:r>
          </a:p>
        </p:txBody>
      </p:sp>
      <p:sp>
        <p:nvSpPr>
          <p:cNvPr id="3" name="Content Placeholder 2">
            <a:extLst>
              <a:ext uri="{FF2B5EF4-FFF2-40B4-BE49-F238E27FC236}">
                <a16:creationId xmlns:a16="http://schemas.microsoft.com/office/drawing/2014/main" id="{8C699499-DE8C-41C8-9A0F-871494CC10D3}"/>
              </a:ext>
            </a:extLst>
          </p:cNvPr>
          <p:cNvSpPr>
            <a:spLocks noGrp="1"/>
          </p:cNvSpPr>
          <p:nvPr>
            <p:ph idx="1"/>
          </p:nvPr>
        </p:nvSpPr>
        <p:spPr/>
        <p:txBody>
          <a:bodyPr/>
          <a:lstStyle/>
          <a:p>
            <a:r>
              <a:rPr lang="en-GB" dirty="0"/>
              <a:t>Population change over time can be used as a proxy for regional resilience</a:t>
            </a:r>
          </a:p>
          <a:p>
            <a:r>
              <a:rPr lang="en-GB" dirty="0"/>
              <a:t>Distances and flows are reflecting the need for labour locally and regionally</a:t>
            </a:r>
          </a:p>
          <a:p>
            <a:r>
              <a:rPr lang="en-GB" dirty="0"/>
              <a:t>Differences in historical growth patterns are not associated with socio demographics to any greater extent</a:t>
            </a:r>
          </a:p>
          <a:p>
            <a:r>
              <a:rPr lang="en-GB" dirty="0"/>
              <a:t> Next step is to include a Hansen type accessibility indicator to see to what extent the flow patterns are affected by the regional potential for employment. </a:t>
            </a:r>
          </a:p>
          <a:p>
            <a:endParaRPr lang="en-GB" dirty="0"/>
          </a:p>
        </p:txBody>
      </p:sp>
    </p:spTree>
    <p:extLst>
      <p:ext uri="{BB962C8B-B14F-4D97-AF65-F5344CB8AC3E}">
        <p14:creationId xmlns:p14="http://schemas.microsoft.com/office/powerpoint/2010/main" val="4252986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05124" y="365125"/>
            <a:ext cx="8448675" cy="739775"/>
          </a:xfrm>
        </p:spPr>
        <p:txBody>
          <a:bodyPr/>
          <a:lstStyle/>
          <a:p>
            <a:r>
              <a:rPr lang="sv-SE" dirty="0"/>
              <a:t>PRESENTATION</a:t>
            </a:r>
          </a:p>
        </p:txBody>
      </p:sp>
      <p:sp>
        <p:nvSpPr>
          <p:cNvPr id="3" name="Platshållare för innehåll 2"/>
          <p:cNvSpPr>
            <a:spLocks noGrp="1"/>
          </p:cNvSpPr>
          <p:nvPr>
            <p:ph idx="1"/>
          </p:nvPr>
        </p:nvSpPr>
        <p:spPr/>
        <p:txBody>
          <a:bodyPr>
            <a:normAutofit/>
          </a:bodyPr>
          <a:lstStyle/>
          <a:p>
            <a:r>
              <a:rPr lang="en-US" dirty="0"/>
              <a:t>Objective of study</a:t>
            </a:r>
            <a:endParaRPr lang="en-US" dirty="0">
              <a:solidFill>
                <a:srgbClr val="FF0000"/>
              </a:solidFill>
            </a:endParaRPr>
          </a:p>
          <a:p>
            <a:r>
              <a:rPr lang="en-US" dirty="0"/>
              <a:t>Measuring</a:t>
            </a:r>
          </a:p>
          <a:p>
            <a:pPr lvl="1"/>
            <a:r>
              <a:rPr lang="en-GB" dirty="0"/>
              <a:t>Population change and resilience</a:t>
            </a:r>
            <a:endParaRPr lang="en-US" dirty="0"/>
          </a:p>
          <a:p>
            <a:pPr lvl="1"/>
            <a:r>
              <a:rPr lang="en-US" dirty="0"/>
              <a:t>Commuting </a:t>
            </a:r>
          </a:p>
          <a:p>
            <a:pPr lvl="1"/>
            <a:r>
              <a:rPr lang="en-US" dirty="0"/>
              <a:t>Social composition</a:t>
            </a:r>
          </a:p>
          <a:p>
            <a:r>
              <a:rPr lang="en-US" dirty="0"/>
              <a:t>Data and methods</a:t>
            </a:r>
          </a:p>
          <a:p>
            <a:r>
              <a:rPr lang="en-US" dirty="0"/>
              <a:t>Results </a:t>
            </a:r>
          </a:p>
          <a:p>
            <a:r>
              <a:rPr lang="en-US" dirty="0"/>
              <a:t>Conclusions</a:t>
            </a:r>
          </a:p>
        </p:txBody>
      </p:sp>
    </p:spTree>
    <p:extLst>
      <p:ext uri="{BB962C8B-B14F-4D97-AF65-F5344CB8AC3E}">
        <p14:creationId xmlns:p14="http://schemas.microsoft.com/office/powerpoint/2010/main" val="261923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GB" dirty="0"/>
              <a:t>               Objective of study</a:t>
            </a:r>
          </a:p>
        </p:txBody>
      </p:sp>
      <p:sp>
        <p:nvSpPr>
          <p:cNvPr id="3" name="Platshållare för innehåll 2"/>
          <p:cNvSpPr>
            <a:spLocks noGrp="1"/>
          </p:cNvSpPr>
          <p:nvPr>
            <p:ph idx="1"/>
          </p:nvPr>
        </p:nvSpPr>
        <p:spPr/>
        <p:txBody>
          <a:bodyPr>
            <a:normAutofit/>
          </a:bodyPr>
          <a:lstStyle/>
          <a:p>
            <a:r>
              <a:rPr lang="en-GB" dirty="0"/>
              <a:t>In a few earlier studies the relationship between regional economic resilience and accessibility and population loss in Sweden was tested:</a:t>
            </a:r>
          </a:p>
          <a:p>
            <a:pPr lvl="1"/>
            <a:r>
              <a:rPr lang="en-GB" dirty="0"/>
              <a:t>Östh, Reggiani &amp; </a:t>
            </a:r>
            <a:r>
              <a:rPr lang="en-GB" dirty="0" err="1"/>
              <a:t>Galiazzo</a:t>
            </a:r>
            <a:r>
              <a:rPr lang="en-GB" dirty="0"/>
              <a:t> (2015)</a:t>
            </a:r>
          </a:p>
          <a:p>
            <a:pPr lvl="2"/>
            <a:r>
              <a:rPr lang="en-GB" dirty="0"/>
              <a:t>Focus on job accessibility and “engineering” resilience </a:t>
            </a:r>
          </a:p>
          <a:p>
            <a:pPr lvl="1"/>
            <a:r>
              <a:rPr lang="it-IT" dirty="0"/>
              <a:t>Östh, M Dolciotti, A Reggiani, P Nijkamp (2018)</a:t>
            </a:r>
          </a:p>
          <a:p>
            <a:pPr lvl="2"/>
            <a:r>
              <a:rPr lang="it-IT" dirty="0"/>
              <a:t>Focus on social capital and accessibility</a:t>
            </a:r>
          </a:p>
          <a:p>
            <a:pPr lvl="1"/>
            <a:r>
              <a:rPr lang="it-IT" dirty="0"/>
              <a:t>Östh, A Reggiani, P Nijkamp (2018)</a:t>
            </a:r>
            <a:endParaRPr lang="en-GB" dirty="0"/>
          </a:p>
          <a:p>
            <a:pPr lvl="2"/>
            <a:r>
              <a:rPr lang="en-GB" dirty="0"/>
              <a:t>Comparison between the Netherlands and Sweden using accessibility and different measures of resilience as parameters </a:t>
            </a:r>
          </a:p>
          <a:p>
            <a:pPr lvl="1"/>
            <a:r>
              <a:rPr lang="en-GB" dirty="0"/>
              <a:t> Östh, </a:t>
            </a:r>
            <a:r>
              <a:rPr lang="en-GB" dirty="0" err="1"/>
              <a:t>Reggiani</a:t>
            </a:r>
            <a:r>
              <a:rPr lang="en-GB" dirty="0"/>
              <a:t> &amp; Nijkamp (2023) </a:t>
            </a:r>
          </a:p>
          <a:p>
            <a:pPr lvl="2"/>
            <a:r>
              <a:rPr lang="en-GB" dirty="0"/>
              <a:t>Population change and economic resilience</a:t>
            </a:r>
          </a:p>
          <a:p>
            <a:pPr lvl="2"/>
            <a:endParaRPr lang="en-GB" dirty="0"/>
          </a:p>
          <a:p>
            <a:endParaRPr lang="en-GB" dirty="0"/>
          </a:p>
        </p:txBody>
      </p:sp>
    </p:spTree>
    <p:extLst>
      <p:ext uri="{BB962C8B-B14F-4D97-AF65-F5344CB8AC3E}">
        <p14:creationId xmlns:p14="http://schemas.microsoft.com/office/powerpoint/2010/main" val="23493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
            </a:r>
            <a:br>
              <a:rPr lang="en-GB" dirty="0"/>
            </a:br>
            <a:r>
              <a:rPr lang="en-GB" dirty="0"/>
              <a:t>Engineering resilience and population change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1023" y="1600201"/>
            <a:ext cx="6409954" cy="4525963"/>
          </a:xfrm>
        </p:spPr>
      </p:pic>
    </p:spTree>
    <p:extLst>
      <p:ext uri="{BB962C8B-B14F-4D97-AF65-F5344CB8AC3E}">
        <p14:creationId xmlns:p14="http://schemas.microsoft.com/office/powerpoint/2010/main" val="70741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
            </a:r>
            <a:br>
              <a:rPr lang="en-GB" dirty="0"/>
            </a:br>
            <a:r>
              <a:rPr lang="en-GB" dirty="0"/>
              <a:t>Ecological resilience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1252" y="1600201"/>
            <a:ext cx="6409497" cy="4525963"/>
          </a:xfrm>
        </p:spPr>
      </p:pic>
    </p:spTree>
    <p:extLst>
      <p:ext uri="{BB962C8B-B14F-4D97-AF65-F5344CB8AC3E}">
        <p14:creationId xmlns:p14="http://schemas.microsoft.com/office/powerpoint/2010/main" val="2440261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DA2D-00AF-4170-A86C-D422ED438B4F}"/>
              </a:ext>
            </a:extLst>
          </p:cNvPr>
          <p:cNvSpPr>
            <a:spLocks noGrp="1"/>
          </p:cNvSpPr>
          <p:nvPr>
            <p:ph type="title"/>
          </p:nvPr>
        </p:nvSpPr>
        <p:spPr/>
        <p:txBody>
          <a:bodyPr/>
          <a:lstStyle/>
          <a:p>
            <a:pPr algn="ctr"/>
            <a:r>
              <a:rPr lang="en-GB" dirty="0"/>
              <a:t>In this study</a:t>
            </a:r>
          </a:p>
        </p:txBody>
      </p:sp>
      <p:sp>
        <p:nvSpPr>
          <p:cNvPr id="3" name="Content Placeholder 2">
            <a:extLst>
              <a:ext uri="{FF2B5EF4-FFF2-40B4-BE49-F238E27FC236}">
                <a16:creationId xmlns:a16="http://schemas.microsoft.com/office/drawing/2014/main" id="{D6BB01E5-E730-4A25-9DC4-A96F41362700}"/>
              </a:ext>
            </a:extLst>
          </p:cNvPr>
          <p:cNvSpPr>
            <a:spLocks noGrp="1"/>
          </p:cNvSpPr>
          <p:nvPr>
            <p:ph idx="1"/>
          </p:nvPr>
        </p:nvSpPr>
        <p:spPr/>
        <p:txBody>
          <a:bodyPr/>
          <a:lstStyle/>
          <a:p>
            <a:r>
              <a:rPr lang="en-GB" dirty="0"/>
              <a:t>In this study we want to expand our study by:</a:t>
            </a:r>
          </a:p>
          <a:p>
            <a:pPr lvl="1"/>
            <a:r>
              <a:rPr lang="en-GB" dirty="0"/>
              <a:t>Studying to what extent:</a:t>
            </a:r>
          </a:p>
          <a:p>
            <a:pPr lvl="2"/>
            <a:r>
              <a:rPr lang="en-GB" dirty="0"/>
              <a:t>Socioeconomic composition of the commuters and,</a:t>
            </a:r>
          </a:p>
          <a:p>
            <a:pPr lvl="2"/>
            <a:r>
              <a:rPr lang="en-GB" dirty="0"/>
              <a:t>Distances and flows of commuting can be related to resilience in terms of population change</a:t>
            </a:r>
          </a:p>
          <a:p>
            <a:pPr lvl="1"/>
            <a:r>
              <a:rPr lang="en-GB" dirty="0"/>
              <a:t>Rather than studying the sociodemographic composition of the municipalities (which can consist of both commuters and non-commuters) &gt; we study the composition of the flows between all pairs of OD-pairs. </a:t>
            </a:r>
          </a:p>
          <a:p>
            <a:endParaRPr lang="en-GB" dirty="0"/>
          </a:p>
        </p:txBody>
      </p:sp>
    </p:spTree>
    <p:extLst>
      <p:ext uri="{BB962C8B-B14F-4D97-AF65-F5344CB8AC3E}">
        <p14:creationId xmlns:p14="http://schemas.microsoft.com/office/powerpoint/2010/main" val="1925397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GB" dirty="0"/>
              <a:t>Data</a:t>
            </a:r>
          </a:p>
        </p:txBody>
      </p:sp>
      <p:sp>
        <p:nvSpPr>
          <p:cNvPr id="3" name="Platshållare för innehåll 2"/>
          <p:cNvSpPr>
            <a:spLocks noGrp="1"/>
          </p:cNvSpPr>
          <p:nvPr>
            <p:ph idx="1"/>
          </p:nvPr>
        </p:nvSpPr>
        <p:spPr/>
        <p:txBody>
          <a:bodyPr>
            <a:normAutofit fontScale="92500" lnSpcReduction="10000"/>
          </a:bodyPr>
          <a:lstStyle/>
          <a:p>
            <a:r>
              <a:rPr lang="en-GB" dirty="0"/>
              <a:t>Swedish data is drawn from:</a:t>
            </a:r>
          </a:p>
          <a:p>
            <a:pPr lvl="1"/>
            <a:r>
              <a:rPr lang="en-GB" dirty="0"/>
              <a:t>The PLACE database</a:t>
            </a:r>
          </a:p>
          <a:p>
            <a:pPr lvl="2"/>
            <a:r>
              <a:rPr lang="en-GB" dirty="0"/>
              <a:t>Statistics on individual level on economy, education, employment, etc. Compiled by Statistics Sweden (SCB), located at: Dep. of Social and Economic Geography, Uppsala University</a:t>
            </a:r>
          </a:p>
          <a:p>
            <a:pPr lvl="1"/>
            <a:r>
              <a:rPr lang="en-GB" dirty="0"/>
              <a:t>Public statistic databases (demographics)</a:t>
            </a:r>
          </a:p>
          <a:p>
            <a:pPr lvl="2"/>
            <a:r>
              <a:rPr lang="en-GB" dirty="0"/>
              <a:t>Statistics Sweden (population change)</a:t>
            </a:r>
          </a:p>
          <a:p>
            <a:r>
              <a:rPr lang="en-GB" dirty="0"/>
              <a:t>Geography:</a:t>
            </a:r>
          </a:p>
          <a:p>
            <a:pPr lvl="1"/>
            <a:r>
              <a:rPr lang="en-GB" dirty="0"/>
              <a:t>290 municipalities in Sweden</a:t>
            </a:r>
          </a:p>
          <a:p>
            <a:r>
              <a:rPr lang="en-GB" dirty="0"/>
              <a:t>Time:</a:t>
            </a:r>
          </a:p>
          <a:p>
            <a:pPr lvl="1"/>
            <a:r>
              <a:rPr lang="sv-SE" dirty="0"/>
              <a:t>Population </a:t>
            </a:r>
            <a:r>
              <a:rPr lang="sv-SE" dirty="0" err="1"/>
              <a:t>change</a:t>
            </a:r>
            <a:r>
              <a:rPr lang="sv-SE" dirty="0"/>
              <a:t> </a:t>
            </a:r>
            <a:r>
              <a:rPr lang="sv-SE" dirty="0" err="1"/>
              <a:t>between</a:t>
            </a:r>
            <a:r>
              <a:rPr lang="sv-SE" dirty="0"/>
              <a:t> 2015 and 2023</a:t>
            </a:r>
          </a:p>
          <a:p>
            <a:pPr lvl="1"/>
            <a:r>
              <a:rPr lang="sv-SE" dirty="0"/>
              <a:t>Social data from 2017</a:t>
            </a:r>
          </a:p>
          <a:p>
            <a:pPr lvl="2"/>
            <a:r>
              <a:rPr lang="sv-SE" dirty="0" err="1"/>
              <a:t>We</a:t>
            </a:r>
            <a:r>
              <a:rPr lang="sv-SE" dirty="0"/>
              <a:t> </a:t>
            </a:r>
            <a:r>
              <a:rPr lang="sv-SE" dirty="0" err="1"/>
              <a:t>have</a:t>
            </a:r>
            <a:r>
              <a:rPr lang="sv-SE" dirty="0"/>
              <a:t> no data </a:t>
            </a:r>
            <a:r>
              <a:rPr lang="sv-SE" dirty="0" err="1"/>
              <a:t>after</a:t>
            </a:r>
            <a:r>
              <a:rPr lang="sv-SE" dirty="0"/>
              <a:t> the </a:t>
            </a:r>
            <a:r>
              <a:rPr lang="sv-SE" dirty="0" err="1"/>
              <a:t>pandemic</a:t>
            </a:r>
            <a:endParaRPr lang="sv-SE" dirty="0"/>
          </a:p>
        </p:txBody>
      </p:sp>
    </p:spTree>
    <p:extLst>
      <p:ext uri="{BB962C8B-B14F-4D97-AF65-F5344CB8AC3E}">
        <p14:creationId xmlns:p14="http://schemas.microsoft.com/office/powerpoint/2010/main" val="410884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21E7-89B4-410E-9D61-790F179A2123}"/>
              </a:ext>
            </a:extLst>
          </p:cNvPr>
          <p:cNvSpPr>
            <a:spLocks noGrp="1"/>
          </p:cNvSpPr>
          <p:nvPr>
            <p:ph type="title"/>
          </p:nvPr>
        </p:nvSpPr>
        <p:spPr>
          <a:xfrm>
            <a:off x="838200" y="365125"/>
            <a:ext cx="10515600" cy="1325563"/>
          </a:xfrm>
        </p:spPr>
        <p:txBody>
          <a:bodyPr>
            <a:normAutofit/>
          </a:bodyPr>
          <a:lstStyle/>
          <a:p>
            <a:pPr algn="ctr"/>
            <a:r>
              <a:rPr lang="en-GB" dirty="0"/>
              <a:t>Data </a:t>
            </a:r>
            <a:br>
              <a:rPr lang="en-GB" dirty="0"/>
            </a:br>
            <a:r>
              <a:rPr lang="en-GB" dirty="0"/>
              <a:t>Population change and resilience</a:t>
            </a:r>
          </a:p>
        </p:txBody>
      </p:sp>
      <p:sp>
        <p:nvSpPr>
          <p:cNvPr id="3" name="Content Placeholder 2">
            <a:extLst>
              <a:ext uri="{FF2B5EF4-FFF2-40B4-BE49-F238E27FC236}">
                <a16:creationId xmlns:a16="http://schemas.microsoft.com/office/drawing/2014/main" id="{5F184D92-38C6-4582-97C7-5707C4224130}"/>
              </a:ext>
            </a:extLst>
          </p:cNvPr>
          <p:cNvSpPr>
            <a:spLocks noGrp="1"/>
          </p:cNvSpPr>
          <p:nvPr>
            <p:ph idx="1"/>
          </p:nvPr>
        </p:nvSpPr>
        <p:spPr>
          <a:xfrm>
            <a:off x="838200" y="1825625"/>
            <a:ext cx="10515600" cy="4351338"/>
          </a:xfrm>
        </p:spPr>
        <p:txBody>
          <a:bodyPr>
            <a:normAutofit fontScale="85000" lnSpcReduction="20000"/>
          </a:bodyPr>
          <a:lstStyle/>
          <a:p>
            <a:r>
              <a:rPr lang="en-GB" b="1" dirty="0">
                <a:solidFill>
                  <a:schemeClr val="accent2"/>
                </a:solidFill>
              </a:rPr>
              <a:t>Dependant</a:t>
            </a:r>
            <a:r>
              <a:rPr lang="en-GB" dirty="0">
                <a:solidFill>
                  <a:schemeClr val="accent2"/>
                </a:solidFill>
              </a:rPr>
              <a:t> </a:t>
            </a:r>
            <a:r>
              <a:rPr lang="en-GB" b="1" dirty="0">
                <a:solidFill>
                  <a:schemeClr val="accent2"/>
                </a:solidFill>
              </a:rPr>
              <a:t>variable</a:t>
            </a:r>
            <a:r>
              <a:rPr lang="en-GB" dirty="0">
                <a:solidFill>
                  <a:schemeClr val="accent2"/>
                </a:solidFill>
              </a:rPr>
              <a:t> </a:t>
            </a:r>
            <a:r>
              <a:rPr lang="en-GB" dirty="0"/>
              <a:t>is designed to capture long term changes in population and resilience</a:t>
            </a:r>
          </a:p>
          <a:p>
            <a:r>
              <a:rPr lang="en-GB" dirty="0"/>
              <a:t>In Östh, </a:t>
            </a:r>
            <a:r>
              <a:rPr lang="en-GB" dirty="0" err="1"/>
              <a:t>Reggiani</a:t>
            </a:r>
            <a:r>
              <a:rPr lang="en-GB" dirty="0"/>
              <a:t> &amp; Nijkamp (2023)  a clear relationship between population change and </a:t>
            </a:r>
            <a:r>
              <a:rPr lang="en-GB" dirty="0">
                <a:solidFill>
                  <a:schemeClr val="accent2"/>
                </a:solidFill>
              </a:rPr>
              <a:t>economic resilience </a:t>
            </a:r>
            <a:r>
              <a:rPr lang="en-GB" dirty="0"/>
              <a:t>was established. </a:t>
            </a:r>
          </a:p>
          <a:p>
            <a:pPr lvl="1"/>
            <a:r>
              <a:rPr lang="en-GB" dirty="0"/>
              <a:t>Municipalities with strong </a:t>
            </a:r>
            <a:r>
              <a:rPr lang="en-GB" dirty="0">
                <a:solidFill>
                  <a:schemeClr val="accent2"/>
                </a:solidFill>
              </a:rPr>
              <a:t>engineering resilience </a:t>
            </a:r>
            <a:r>
              <a:rPr lang="en-GB" dirty="0"/>
              <a:t>(i.e. the ability to withstand shocks) were best equipped to keep or increase population counts  </a:t>
            </a:r>
          </a:p>
          <a:p>
            <a:pPr lvl="1"/>
            <a:r>
              <a:rPr lang="en-GB" dirty="0"/>
              <a:t>Municipalities located in proximity to municipalities with strong engineering resilience show similar patterns</a:t>
            </a:r>
          </a:p>
          <a:p>
            <a:pPr lvl="1"/>
            <a:r>
              <a:rPr lang="en-GB" dirty="0">
                <a:solidFill>
                  <a:schemeClr val="accent2"/>
                </a:solidFill>
              </a:rPr>
              <a:t>Ecological resilience </a:t>
            </a:r>
            <a:r>
              <a:rPr lang="en-GB" dirty="0"/>
              <a:t>(effects of shocks) is shown to have a lower effect on population change</a:t>
            </a:r>
          </a:p>
          <a:p>
            <a:pPr lvl="2"/>
            <a:r>
              <a:rPr lang="en-GB" dirty="0"/>
              <a:t>Strongest effect if shock is spread over adjacent municipalities.</a:t>
            </a:r>
          </a:p>
          <a:p>
            <a:r>
              <a:rPr lang="en-GB" dirty="0"/>
              <a:t>Population change (in the 290 municipalities of Sweden) is measured as:</a:t>
            </a:r>
          </a:p>
          <a:p>
            <a:pPr lvl="1"/>
            <a:r>
              <a:rPr lang="en-GB" dirty="0"/>
              <a:t> (Population2023 – Population 2015)/(Population2023 + Population 2015)</a:t>
            </a:r>
          </a:p>
          <a:p>
            <a:pPr lvl="1"/>
            <a:r>
              <a:rPr lang="en-GB" dirty="0"/>
              <a:t>This will render positive values for population growth and vice versa</a:t>
            </a:r>
          </a:p>
          <a:p>
            <a:pPr lvl="1"/>
            <a:r>
              <a:rPr lang="en-GB" dirty="0"/>
              <a:t>The variable is less sensitive to the varying size of populations (ranging from ~4000-800000)</a:t>
            </a:r>
          </a:p>
        </p:txBody>
      </p:sp>
      <p:sp>
        <p:nvSpPr>
          <p:cNvPr id="4" name="Rectangle 3">
            <a:extLst>
              <a:ext uri="{FF2B5EF4-FFF2-40B4-BE49-F238E27FC236}">
                <a16:creationId xmlns:a16="http://schemas.microsoft.com/office/drawing/2014/main" id="{B3479E19-12D4-4074-B1E8-F78E1797ECE3}"/>
              </a:ext>
            </a:extLst>
          </p:cNvPr>
          <p:cNvSpPr/>
          <p:nvPr/>
        </p:nvSpPr>
        <p:spPr>
          <a:xfrm>
            <a:off x="424069" y="5805488"/>
            <a:ext cx="11681792" cy="523220"/>
          </a:xfrm>
          <a:prstGeom prst="rect">
            <a:avLst/>
          </a:prstGeom>
        </p:spPr>
        <p:txBody>
          <a:bodyPr wrap="square">
            <a:spAutoFit/>
          </a:bodyPr>
          <a:lstStyle/>
          <a:p>
            <a:r>
              <a:rPr lang="en-US" sz="1400" b="0" i="0" dirty="0">
                <a:solidFill>
                  <a:srgbClr val="222222"/>
                </a:solidFill>
                <a:effectLst/>
                <a:latin typeface="Arial" panose="020B0604020202020204" pitchFamily="34" charset="0"/>
              </a:rPr>
              <a:t>Östh, J., </a:t>
            </a:r>
            <a:r>
              <a:rPr lang="en-US" sz="1400" b="0" i="0" dirty="0" err="1">
                <a:solidFill>
                  <a:srgbClr val="222222"/>
                </a:solidFill>
                <a:effectLst/>
                <a:latin typeface="Arial" panose="020B0604020202020204" pitchFamily="34" charset="0"/>
              </a:rPr>
              <a:t>Reggiani</a:t>
            </a:r>
            <a:r>
              <a:rPr lang="en-US" sz="1400" b="0" i="0" dirty="0">
                <a:solidFill>
                  <a:srgbClr val="222222"/>
                </a:solidFill>
                <a:effectLst/>
                <a:latin typeface="Arial" panose="020B0604020202020204" pitchFamily="34" charset="0"/>
              </a:rPr>
              <a:t>, A., &amp; Nijkamp, P. (2023). Accessibility, population dynamics and regional economic resilience. In </a:t>
            </a:r>
            <a:r>
              <a:rPr lang="en-US" sz="1400" b="0" i="1" dirty="0">
                <a:solidFill>
                  <a:srgbClr val="222222"/>
                </a:solidFill>
                <a:effectLst/>
                <a:latin typeface="Arial" panose="020B0604020202020204" pitchFamily="34" charset="0"/>
              </a:rPr>
              <a:t>Resilience and Regional Development</a:t>
            </a:r>
            <a:r>
              <a:rPr lang="en-US" sz="1400" b="0" i="0" dirty="0">
                <a:solidFill>
                  <a:srgbClr val="222222"/>
                </a:solidFill>
                <a:effectLst/>
                <a:latin typeface="Arial" panose="020B0604020202020204" pitchFamily="34" charset="0"/>
              </a:rPr>
              <a:t> (pp. 30-50). Edward Elgar Publishing.</a:t>
            </a:r>
            <a:endParaRPr lang="en-GB" sz="1400" dirty="0"/>
          </a:p>
        </p:txBody>
      </p:sp>
    </p:spTree>
    <p:extLst>
      <p:ext uri="{BB962C8B-B14F-4D97-AF65-F5344CB8AC3E}">
        <p14:creationId xmlns:p14="http://schemas.microsoft.com/office/powerpoint/2010/main" val="254252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21E7-89B4-410E-9D61-790F179A2123}"/>
              </a:ext>
            </a:extLst>
          </p:cNvPr>
          <p:cNvSpPr>
            <a:spLocks noGrp="1"/>
          </p:cNvSpPr>
          <p:nvPr>
            <p:ph type="title"/>
          </p:nvPr>
        </p:nvSpPr>
        <p:spPr/>
        <p:txBody>
          <a:bodyPr/>
          <a:lstStyle/>
          <a:p>
            <a:pPr algn="ctr"/>
            <a:r>
              <a:rPr lang="en-GB" dirty="0"/>
              <a:t>Data - Commuting</a:t>
            </a:r>
          </a:p>
        </p:txBody>
      </p:sp>
      <p:sp>
        <p:nvSpPr>
          <p:cNvPr id="3" name="Content Placeholder 2">
            <a:extLst>
              <a:ext uri="{FF2B5EF4-FFF2-40B4-BE49-F238E27FC236}">
                <a16:creationId xmlns:a16="http://schemas.microsoft.com/office/drawing/2014/main" id="{5F184D92-38C6-4582-97C7-5707C4224130}"/>
              </a:ext>
            </a:extLst>
          </p:cNvPr>
          <p:cNvSpPr>
            <a:spLocks noGrp="1"/>
          </p:cNvSpPr>
          <p:nvPr>
            <p:ph idx="1"/>
          </p:nvPr>
        </p:nvSpPr>
        <p:spPr>
          <a:xfrm>
            <a:off x="838200" y="1825625"/>
            <a:ext cx="10515600" cy="4351338"/>
          </a:xfrm>
        </p:spPr>
        <p:txBody>
          <a:bodyPr>
            <a:normAutofit fontScale="92500" lnSpcReduction="10000"/>
          </a:bodyPr>
          <a:lstStyle/>
          <a:p>
            <a:r>
              <a:rPr lang="en-GB" dirty="0"/>
              <a:t>Using the Swedish full population register we are able to identify all official OD links (municipality of residence and municipality of employment) </a:t>
            </a:r>
          </a:p>
          <a:p>
            <a:r>
              <a:rPr lang="en-GB" dirty="0"/>
              <a:t>290 municipalities could have 290^2= 84000 OD links, but due to the size of the country and the difference in population, 37214 flows were observed. </a:t>
            </a:r>
          </a:p>
          <a:p>
            <a:r>
              <a:rPr lang="en-GB" dirty="0"/>
              <a:t>For each of the flows, we registered the count of individuals officially commuting</a:t>
            </a:r>
          </a:p>
          <a:p>
            <a:r>
              <a:rPr lang="en-GB" dirty="0"/>
              <a:t>For each of the flows, the Cartesian distance between population midpoints (X,Y of each municipality) are estimated. We use Cartesian distances since we are unaware of mode of transport for the registered commuters. The distances (in meters) are log-transformed to better fit in a regression framework</a:t>
            </a:r>
          </a:p>
        </p:txBody>
      </p:sp>
    </p:spTree>
    <p:extLst>
      <p:ext uri="{BB962C8B-B14F-4D97-AF65-F5344CB8AC3E}">
        <p14:creationId xmlns:p14="http://schemas.microsoft.com/office/powerpoint/2010/main" val="423341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1251</Words>
  <Application>Microsoft Office PowerPoint</Application>
  <PresentationFormat>Widescreen</PresentationFormat>
  <Paragraphs>239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PRESENTATION</vt:lpstr>
      <vt:lpstr>               Objective of study</vt:lpstr>
      <vt:lpstr> Engineering resilience and population change</vt:lpstr>
      <vt:lpstr> Ecological resilience </vt:lpstr>
      <vt:lpstr>In this study</vt:lpstr>
      <vt:lpstr>Data</vt:lpstr>
      <vt:lpstr>Data  Population change and resilience</vt:lpstr>
      <vt:lpstr>Data - Commuting</vt:lpstr>
      <vt:lpstr>Data –  socioeconomic composition</vt:lpstr>
      <vt:lpstr>Methods</vt:lpstr>
      <vt:lpstr>Regression Outputs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Connectivity and Spatial Effects in Sweden</dc:title>
  <dc:creator>John Eric David Gårdmark Osth</dc:creator>
  <cp:lastModifiedBy>Ivana</cp:lastModifiedBy>
  <cp:revision>35</cp:revision>
  <dcterms:created xsi:type="dcterms:W3CDTF">2024-08-27T07:47:04Z</dcterms:created>
  <dcterms:modified xsi:type="dcterms:W3CDTF">2024-08-30T12:14:01Z</dcterms:modified>
</cp:coreProperties>
</file>