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6" r:id="rId4"/>
    <p:sldId id="288" r:id="rId5"/>
    <p:sldId id="289" r:id="rId6"/>
    <p:sldId id="291" r:id="rId7"/>
    <p:sldId id="292" r:id="rId8"/>
    <p:sldId id="290" r:id="rId9"/>
    <p:sldId id="293" r:id="rId10"/>
    <p:sldId id="294" r:id="rId11"/>
    <p:sldId id="296" r:id="rId12"/>
    <p:sldId id="297" r:id="rId13"/>
    <p:sldId id="298" r:id="rId14"/>
    <p:sldId id="260" r:id="rId15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2"/>
    <a:srgbClr val="00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3"/>
    <p:restoredTop sz="93979" autoAdjust="0"/>
  </p:normalViewPr>
  <p:slideViewPr>
    <p:cSldViewPr snapToGrid="0">
      <p:cViewPr varScale="1">
        <p:scale>
          <a:sx n="103" d="100"/>
          <a:sy n="103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7CF4F-1670-4CE3-8F68-C9604F0ACA00}" type="datetimeFigureOut">
              <a:rPr lang="it-IT" smtClean="0"/>
              <a:t>04/07/24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A0C3-6594-4B44-999E-12577A3774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36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56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4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71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03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40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27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7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48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Alessandro Lue, Marta Galliani, Simona Muratori, Paola Tresca   -POLIEDRA</a:t>
            </a:r>
          </a:p>
          <a:p>
            <a:r>
              <a:rPr lang="it-IT" dirty="0"/>
              <a:t>Daniela Molinari, Politecnico </a:t>
            </a:r>
          </a:p>
          <a:p>
            <a:r>
              <a:rPr lang="it-IT" dirty="0"/>
              <a:t>Claudia </a:t>
            </a:r>
            <a:r>
              <a:rPr lang="it-IT" dirty="0" err="1"/>
              <a:t>Hedwig</a:t>
            </a:r>
            <a:r>
              <a:rPr lang="it-IT" dirty="0"/>
              <a:t> </a:t>
            </a:r>
            <a:r>
              <a:rPr lang="it-IT" dirty="0" err="1"/>
              <a:t>Yamu</a:t>
            </a:r>
            <a:r>
              <a:rPr lang="it-IT" dirty="0"/>
              <a:t>, </a:t>
            </a:r>
            <a:r>
              <a:rPr lang="it-IT" dirty="0" err="1"/>
              <a:t>Zacharias</a:t>
            </a:r>
            <a:r>
              <a:rPr lang="it-IT" dirty="0"/>
              <a:t> </a:t>
            </a:r>
            <a:r>
              <a:rPr lang="it-IT" dirty="0" err="1"/>
              <a:t>Andreakis</a:t>
            </a:r>
            <a:r>
              <a:rPr lang="it-IT" dirty="0"/>
              <a:t>, John </a:t>
            </a:r>
            <a:r>
              <a:rPr lang="it-IT" dirty="0" err="1"/>
              <a:t>Osth</a:t>
            </a:r>
            <a:r>
              <a:rPr lang="it-IT" dirty="0"/>
              <a:t>   -OSLOMET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0C3-6594-4B44-999E-12577A37748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60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42BBBA-1A6A-4DC8-B14F-78DB6BAA45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A6179A-DB25-4946-8790-24AF089B4DE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FAC006-6B24-4747-85C1-27F7167620B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CBE2D5-6D79-4167-ADA9-525EBA212A2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C401C0-7BE8-4793-91D5-F4201F04E6F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D3C2E3-AA7A-435F-9483-F0534CE1965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631651-FD04-41FC-BA12-A8208140F41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BF5083-DD90-42E0-B895-FC307F85A05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37D94C-F3A7-4D9B-9F0E-8A1B69898DA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417302-FA69-4FDB-A651-606A756841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38FD28C-DFF6-424F-85B5-49D214E848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0D24AB-AD72-4512-9D9C-7F5132886F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sr-Latn-R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BEBB093-2832-4A4B-B5B8-FBC1EFEFB977}" type="slidenum">
              <a:rPr lang="sr-Latn-R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C2971-2EB5-4519-8253-9FFBB0B18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68308" y="2318538"/>
            <a:ext cx="11454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Data-Driven Solutions for Urban Transport Challenges in Developing Cities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07E671EF-26F7-A546-8F3F-720D2D3F8881}"/>
              </a:ext>
            </a:extLst>
          </p:cNvPr>
          <p:cNvSpPr/>
          <p:nvPr/>
        </p:nvSpPr>
        <p:spPr>
          <a:xfrm>
            <a:off x="368308" y="4404656"/>
            <a:ext cx="11454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John Östh, Jelena J. Stanković, Ivana </a:t>
            </a:r>
            <a:r>
              <a:rPr lang="en-US" sz="2400" dirty="0" err="1">
                <a:solidFill>
                  <a:srgbClr val="00B0F0"/>
                </a:solidFill>
              </a:rPr>
              <a:t>Marjanović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Umut</a:t>
            </a:r>
            <a:r>
              <a:rPr lang="en-US" sz="2400" dirty="0">
                <a:solidFill>
                  <a:srgbClr val="00B0F0"/>
                </a:solidFill>
              </a:rPr>
              <a:t> Turk, </a:t>
            </a:r>
            <a:r>
              <a:rPr lang="en-US" sz="2400" dirty="0" err="1">
                <a:solidFill>
                  <a:srgbClr val="00B0F0"/>
                </a:solidFill>
              </a:rPr>
              <a:t>Zvonko</a:t>
            </a:r>
            <a:r>
              <a:rPr lang="en-US" sz="2400" dirty="0">
                <a:solidFill>
                  <a:srgbClr val="00B0F0"/>
                </a:solidFill>
              </a:rPr>
              <a:t> R. </a:t>
            </a:r>
            <a:r>
              <a:rPr lang="en-US" sz="2400" dirty="0" err="1">
                <a:solidFill>
                  <a:srgbClr val="00B0F0"/>
                </a:solidFill>
              </a:rPr>
              <a:t>Milošević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it-IT" sz="2400" i="1" dirty="0">
              <a:solidFill>
                <a:srgbClr val="00B0F0"/>
              </a:solidFill>
            </a:endParaRPr>
          </a:p>
        </p:txBody>
      </p:sp>
      <p:sp>
        <p:nvSpPr>
          <p:cNvPr id="8" name="Rettangolo 1">
            <a:extLst>
              <a:ext uri="{FF2B5EF4-FFF2-40B4-BE49-F238E27FC236}">
                <a16:creationId xmlns:a16="http://schemas.microsoft.com/office/drawing/2014/main" id="{13267A8D-0EC2-714D-A154-2D2AD20D2276}"/>
              </a:ext>
            </a:extLst>
          </p:cNvPr>
          <p:cNvSpPr/>
          <p:nvPr/>
        </p:nvSpPr>
        <p:spPr>
          <a:xfrm>
            <a:off x="457806" y="326859"/>
            <a:ext cx="11454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chemeClr val="bg1"/>
                </a:solidFill>
              </a:rPr>
              <a:t>2024 NECTAR Conference </a:t>
            </a:r>
            <a:r>
              <a:rPr lang="en-GB" sz="2400" b="1" i="1" dirty="0" err="1">
                <a:solidFill>
                  <a:schemeClr val="bg1"/>
                </a:solidFill>
              </a:rPr>
              <a:t>Vrije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Universiteit</a:t>
            </a:r>
            <a:r>
              <a:rPr lang="en-GB" sz="2400" b="1" i="1" dirty="0">
                <a:solidFill>
                  <a:schemeClr val="bg1"/>
                </a:solidFill>
              </a:rPr>
              <a:t> Brussel, Brussels, Belgium</a:t>
            </a:r>
          </a:p>
          <a:p>
            <a:pPr algn="ctr"/>
            <a:r>
              <a:rPr lang="en-GB" sz="2400" b="1" i="1" dirty="0">
                <a:solidFill>
                  <a:schemeClr val="bg1"/>
                </a:solidFill>
              </a:rPr>
              <a:t>July 3-5, 2024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Cluster 4 –The role of urban mobility transitions in sustainable futures (</a:t>
            </a:r>
            <a:r>
              <a:rPr lang="en-GB" sz="2000">
                <a:solidFill>
                  <a:schemeClr val="bg1"/>
                </a:solidFill>
              </a:rPr>
              <a:t>CL4.2)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2DADA1E-6D89-C043-A1DA-E9078794F121}"/>
              </a:ext>
            </a:extLst>
          </p:cNvPr>
          <p:cNvSpPr txBox="1"/>
          <p:nvPr/>
        </p:nvSpPr>
        <p:spPr>
          <a:xfrm>
            <a:off x="2063579" y="359436"/>
            <a:ext cx="925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Future Directions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577AB-6DB3-BF49-87CF-6F023A7798F1}"/>
              </a:ext>
            </a:extLst>
          </p:cNvPr>
          <p:cNvSpPr txBox="1"/>
          <p:nvPr/>
        </p:nvSpPr>
        <p:spPr>
          <a:xfrm>
            <a:off x="1037967" y="1556950"/>
            <a:ext cx="10280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Policy Implications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Using data-driven insights to inform urban planning and policy-making, ensuring sustainable urban development​.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Technological Advancements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Leveraging advancements in ICT and smart devices to enhance urban mobility management systems.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Examples on next slides</a:t>
            </a:r>
          </a:p>
        </p:txBody>
      </p:sp>
    </p:spTree>
    <p:extLst>
      <p:ext uri="{BB962C8B-B14F-4D97-AF65-F5344CB8AC3E}">
        <p14:creationId xmlns:p14="http://schemas.microsoft.com/office/powerpoint/2010/main" val="229417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2DADA1E-6D89-C043-A1DA-E9078794F121}"/>
              </a:ext>
            </a:extLst>
          </p:cNvPr>
          <p:cNvSpPr txBox="1"/>
          <p:nvPr/>
        </p:nvSpPr>
        <p:spPr>
          <a:xfrm>
            <a:off x="2063578" y="359436"/>
            <a:ext cx="67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Future Directions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5A73B5-BDC6-4AF7-9AD4-26A9517F4EC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80401" y="1144332"/>
            <a:ext cx="3249319" cy="44371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Over time </a:t>
            </a:r>
            <a:br>
              <a:rPr lang="en-US" dirty="0"/>
            </a:br>
            <a:r>
              <a:rPr lang="en-US" dirty="0"/>
              <a:t>   comparison:</a:t>
            </a:r>
          </a:p>
          <a:p>
            <a:pPr marL="457200" lvl="1" indent="0">
              <a:buNone/>
            </a:pPr>
            <a:r>
              <a:rPr lang="en-US" sz="1800" dirty="0"/>
              <a:t>A: Change in daily commuting distance during the pandemic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B: Social effects and pandemic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C: First differencing of changes over time (what areas increase/decrease)</a:t>
            </a:r>
            <a:endParaRPr lang="en-SE" sz="1800" dirty="0"/>
          </a:p>
        </p:txBody>
      </p:sp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2BBEC172-C1BC-44F0-9AC0-DB9DC07BE09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" y="1028895"/>
            <a:ext cx="4503490" cy="26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E6499E-0903-4B4A-9505-0BF5FAFBB6D9}"/>
              </a:ext>
            </a:extLst>
          </p:cNvPr>
          <p:cNvSpPr/>
          <p:nvPr/>
        </p:nvSpPr>
        <p:spPr>
          <a:xfrm>
            <a:off x="5016616" y="5629141"/>
            <a:ext cx="6635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Shuttleworth, I.,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Toger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Türk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U., &amp; Östh, J. (2024). Did liberal lockdown policies change spatial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behaviour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 in Sweden? Mapping daily mobilities in Stockholm using mobile phone data during COVID-19. </a:t>
            </a:r>
            <a:r>
              <a:rPr lang="en-US" sz="700" i="1" dirty="0">
                <a:solidFill>
                  <a:srgbClr val="222222"/>
                </a:solidFill>
                <a:latin typeface="Arial" panose="020B0604020202020204" pitchFamily="34" charset="0"/>
              </a:rPr>
              <a:t>Applied Spatial Analysis and Policy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700" i="1" dirty="0">
                <a:solidFill>
                  <a:srgbClr val="222222"/>
                </a:solidFill>
                <a:latin typeface="Arial" panose="020B0604020202020204" pitchFamily="34" charset="0"/>
              </a:rPr>
              <a:t>17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(1), 345-369.</a:t>
            </a:r>
            <a:endParaRPr lang="en-SE" sz="700" dirty="0"/>
          </a:p>
        </p:txBody>
      </p:sp>
      <p:pic>
        <p:nvPicPr>
          <p:cNvPr id="1028" name="Picture 4" descr="Fig. 6">
            <a:extLst>
              <a:ext uri="{FF2B5EF4-FFF2-40B4-BE49-F238E27FC236}">
                <a16:creationId xmlns:a16="http://schemas.microsoft.com/office/drawing/2014/main" id="{21EB7B4F-4E10-476C-94AB-1B7497E4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" y="3429000"/>
            <a:ext cx="3898084" cy="28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C25E60-7A99-416B-A06F-B165B40492B9}"/>
              </a:ext>
            </a:extLst>
          </p:cNvPr>
          <p:cNvSpPr/>
          <p:nvPr/>
        </p:nvSpPr>
        <p:spPr>
          <a:xfrm>
            <a:off x="5016616" y="589081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Toger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Türk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U., Östh, J.,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Kourtit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K., &amp; Nijkamp, P. (2023). Inequality in leisure mobility: An analysis of activity space segregation spectra in the Stockholm conurbation. </a:t>
            </a:r>
            <a:r>
              <a:rPr lang="en-US" sz="7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transport geography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700" i="1" dirty="0">
                <a:solidFill>
                  <a:srgbClr val="222222"/>
                </a:solidFill>
                <a:latin typeface="Arial" panose="020B0604020202020204" pitchFamily="34" charset="0"/>
              </a:rPr>
              <a:t>111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103638.</a:t>
            </a:r>
            <a:endParaRPr lang="en-SE" sz="700" dirty="0"/>
          </a:p>
        </p:txBody>
      </p:sp>
      <p:pic>
        <p:nvPicPr>
          <p:cNvPr id="1030" name="Picture 6" descr="Fig. 3">
            <a:extLst>
              <a:ext uri="{FF2B5EF4-FFF2-40B4-BE49-F238E27FC236}">
                <a16:creationId xmlns:a16="http://schemas.microsoft.com/office/drawing/2014/main" id="{E67790F1-3B51-4BE5-BAA6-774B0AF00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73" y="1902502"/>
            <a:ext cx="4172524" cy="29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41B2DB-EF7A-46FE-A981-375AFBDB6615}"/>
              </a:ext>
            </a:extLst>
          </p:cNvPr>
          <p:cNvSpPr/>
          <p:nvPr/>
        </p:nvSpPr>
        <p:spPr>
          <a:xfrm>
            <a:off x="5005830" y="615249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Östh, J.,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Toger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Türk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U., </a:t>
            </a:r>
            <a:r>
              <a:rPr lang="en-US" sz="700" dirty="0" err="1">
                <a:solidFill>
                  <a:srgbClr val="222222"/>
                </a:solidFill>
                <a:latin typeface="Arial" panose="020B0604020202020204" pitchFamily="34" charset="0"/>
              </a:rPr>
              <a:t>Kourtit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K., &amp; Nijkamp, P. (2023). Leisure mobility changes during the COVID-19 pandemic–An analysis of survey and mobile phone data in Sweden. </a:t>
            </a:r>
            <a:r>
              <a:rPr lang="en-US" sz="700" i="1" dirty="0">
                <a:solidFill>
                  <a:srgbClr val="222222"/>
                </a:solidFill>
                <a:latin typeface="Arial" panose="020B0604020202020204" pitchFamily="34" charset="0"/>
              </a:rPr>
              <a:t>Research in Transportation Business &amp; Management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700" i="1" dirty="0">
                <a:solidFill>
                  <a:srgbClr val="222222"/>
                </a:solidFill>
                <a:latin typeface="Arial" panose="020B0604020202020204" pitchFamily="34" charset="0"/>
              </a:rPr>
              <a:t>48</a:t>
            </a:r>
            <a:r>
              <a:rPr lang="en-US" sz="700" dirty="0">
                <a:solidFill>
                  <a:srgbClr val="222222"/>
                </a:solidFill>
                <a:latin typeface="Arial" panose="020B0604020202020204" pitchFamily="34" charset="0"/>
              </a:rPr>
              <a:t>, 100952.</a:t>
            </a:r>
            <a:endParaRPr lang="en-SE" sz="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77E43-B3A7-4890-A97D-28D8D0612C22}"/>
              </a:ext>
            </a:extLst>
          </p:cNvPr>
          <p:cNvSpPr txBox="1"/>
          <p:nvPr/>
        </p:nvSpPr>
        <p:spPr>
          <a:xfrm>
            <a:off x="763391" y="136740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F00C07-2280-4F83-8213-B32B0C923868}"/>
              </a:ext>
            </a:extLst>
          </p:cNvPr>
          <p:cNvSpPr/>
          <p:nvPr/>
        </p:nvSpPr>
        <p:spPr>
          <a:xfrm>
            <a:off x="8082795" y="1456160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endParaRPr lang="en-SE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F6D6B-0C2A-49DB-AB9C-F176AF9024EA}"/>
              </a:ext>
            </a:extLst>
          </p:cNvPr>
          <p:cNvSpPr/>
          <p:nvPr/>
        </p:nvSpPr>
        <p:spPr>
          <a:xfrm>
            <a:off x="742327" y="36803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8942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tainability 13 04027 g006 550">
            <a:extLst>
              <a:ext uri="{FF2B5EF4-FFF2-40B4-BE49-F238E27FC236}">
                <a16:creationId xmlns:a16="http://schemas.microsoft.com/office/drawing/2014/main" id="{B96E76DA-3EFE-4E8D-9106-E1DE3C03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59" y="1023727"/>
            <a:ext cx="4370722" cy="31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stainability 13 04027 g003 550">
            <a:extLst>
              <a:ext uri="{FF2B5EF4-FFF2-40B4-BE49-F238E27FC236}">
                <a16:creationId xmlns:a16="http://schemas.microsoft.com/office/drawing/2014/main" id="{22EBDFB5-ACD8-429A-9720-27E99EAA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0" y="3927826"/>
            <a:ext cx="5238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stainability 13 04027 g002 550">
            <a:extLst>
              <a:ext uri="{FF2B5EF4-FFF2-40B4-BE49-F238E27FC236}">
                <a16:creationId xmlns:a16="http://schemas.microsoft.com/office/drawing/2014/main" id="{B41E8880-5A25-4847-AE15-9B922347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5" y="1023728"/>
            <a:ext cx="4543226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52DADA1E-6D89-C043-A1DA-E9078794F121}"/>
              </a:ext>
            </a:extLst>
          </p:cNvPr>
          <p:cNvSpPr txBox="1"/>
          <p:nvPr/>
        </p:nvSpPr>
        <p:spPr>
          <a:xfrm>
            <a:off x="2063578" y="359436"/>
            <a:ext cx="67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Future Directions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77E43-B3A7-4890-A97D-28D8D0612C22}"/>
              </a:ext>
            </a:extLst>
          </p:cNvPr>
          <p:cNvSpPr txBox="1"/>
          <p:nvPr/>
        </p:nvSpPr>
        <p:spPr>
          <a:xfrm>
            <a:off x="486560" y="11786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F6D6B-0C2A-49DB-AB9C-F176AF9024EA}"/>
              </a:ext>
            </a:extLst>
          </p:cNvPr>
          <p:cNvSpPr/>
          <p:nvPr/>
        </p:nvSpPr>
        <p:spPr>
          <a:xfrm>
            <a:off x="528414" y="421068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endParaRPr lang="en-S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47A3E-910C-42BF-A17C-45A2BB09AC57}"/>
              </a:ext>
            </a:extLst>
          </p:cNvPr>
          <p:cNvSpPr txBox="1"/>
          <p:nvPr/>
        </p:nvSpPr>
        <p:spPr>
          <a:xfrm>
            <a:off x="4730581" y="1086828"/>
            <a:ext cx="29647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 mobility</a:t>
            </a:r>
          </a:p>
          <a:p>
            <a:endParaRPr lang="en-US" dirty="0"/>
          </a:p>
          <a:p>
            <a:r>
              <a:rPr lang="en-US" sz="1200" dirty="0"/>
              <a:t>A: Space-time depictions of </a:t>
            </a:r>
            <a:br>
              <a:rPr lang="en-US" sz="1200" dirty="0"/>
            </a:br>
            <a:r>
              <a:rPr lang="en-US" sz="1200" dirty="0"/>
              <a:t>individual mobility during COVID</a:t>
            </a:r>
          </a:p>
          <a:p>
            <a:endParaRPr lang="en-US" sz="1200" dirty="0"/>
          </a:p>
          <a:p>
            <a:r>
              <a:rPr lang="en-US" sz="1200" dirty="0"/>
              <a:t>B: Factual prisms during COVID</a:t>
            </a:r>
          </a:p>
          <a:p>
            <a:endParaRPr lang="en-US" sz="1200" dirty="0"/>
          </a:p>
          <a:p>
            <a:r>
              <a:rPr lang="en-US" sz="1200" dirty="0"/>
              <a:t>C: STD ellipse /Radius of gyration from </a:t>
            </a:r>
          </a:p>
          <a:p>
            <a:r>
              <a:rPr lang="en-US" sz="1200" dirty="0"/>
              <a:t>Individual mobility</a:t>
            </a:r>
          </a:p>
          <a:p>
            <a:endParaRPr lang="en-US" sz="1200" dirty="0"/>
          </a:p>
          <a:p>
            <a:r>
              <a:rPr lang="en-US" sz="1200" dirty="0"/>
              <a:t>D: changes in frequency of C in different </a:t>
            </a:r>
          </a:p>
          <a:p>
            <a:r>
              <a:rPr lang="en-US" sz="1200" dirty="0"/>
              <a:t>areas </a:t>
            </a:r>
          </a:p>
          <a:p>
            <a:endParaRPr lang="en-US" sz="1200" dirty="0"/>
          </a:p>
          <a:p>
            <a:endParaRPr lang="en-SE" sz="1200" dirty="0"/>
          </a:p>
        </p:txBody>
      </p:sp>
      <p:pic>
        <p:nvPicPr>
          <p:cNvPr id="2056" name="Picture 8" descr="Sustainability 13 04027 g0a3 550">
            <a:extLst>
              <a:ext uri="{FF2B5EF4-FFF2-40B4-BE49-F238E27FC236}">
                <a16:creationId xmlns:a16="http://schemas.microsoft.com/office/drawing/2014/main" id="{D2ABF895-39CB-4F6F-9D8F-9590E1F6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60" y="4571293"/>
            <a:ext cx="5238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FE9D45-F251-49FB-AB54-0161222C4C36}"/>
              </a:ext>
            </a:extLst>
          </p:cNvPr>
          <p:cNvSpPr/>
          <p:nvPr/>
        </p:nvSpPr>
        <p:spPr>
          <a:xfrm>
            <a:off x="6718972" y="4286590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endParaRPr lang="en-S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EF3363-FDC8-428B-94CE-8B8066ED5F92}"/>
              </a:ext>
            </a:extLst>
          </p:cNvPr>
          <p:cNvSpPr/>
          <p:nvPr/>
        </p:nvSpPr>
        <p:spPr>
          <a:xfrm>
            <a:off x="7651544" y="1166072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3411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8F90-460D-4BFC-8B53-6B12BAA955BF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/>
              <a:t>Ambient population studies</a:t>
            </a:r>
          </a:p>
          <a:p>
            <a:pPr lvl="1"/>
            <a:r>
              <a:rPr lang="en-US" dirty="0"/>
              <a:t>Risk analysis, emergency response</a:t>
            </a:r>
          </a:p>
          <a:p>
            <a:pPr lvl="1"/>
            <a:r>
              <a:rPr lang="en-US" dirty="0"/>
              <a:t>Economic performance – localization support</a:t>
            </a:r>
          </a:p>
          <a:p>
            <a:r>
              <a:rPr lang="en-US" dirty="0"/>
              <a:t>Transport optimization</a:t>
            </a:r>
          </a:p>
          <a:p>
            <a:pPr lvl="1"/>
            <a:r>
              <a:rPr lang="en-US" dirty="0"/>
              <a:t>Potential for PT development</a:t>
            </a:r>
          </a:p>
          <a:p>
            <a:pPr lvl="1"/>
            <a:r>
              <a:rPr lang="en-US" dirty="0"/>
              <a:t>Bottleneck or vulnerability indicator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F6EFCC-FFA4-433C-8F1A-16827591258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/>
        </p:blipFill>
        <p:spPr>
          <a:xfrm>
            <a:off x="6268425" y="1604963"/>
            <a:ext cx="5281249" cy="3976687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FDCA74C3-96DC-409B-B2AA-384890EF630A}"/>
              </a:ext>
            </a:extLst>
          </p:cNvPr>
          <p:cNvSpPr txBox="1"/>
          <p:nvPr/>
        </p:nvSpPr>
        <p:spPr>
          <a:xfrm>
            <a:off x="2063578" y="359436"/>
            <a:ext cx="67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Future Directions…</a:t>
            </a:r>
          </a:p>
        </p:txBody>
      </p:sp>
    </p:spTree>
    <p:extLst>
      <p:ext uri="{BB962C8B-B14F-4D97-AF65-F5344CB8AC3E}">
        <p14:creationId xmlns:p14="http://schemas.microsoft.com/office/powerpoint/2010/main" val="19724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998EE9-33F4-3F9A-39D4-B4647E7D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327726-AA26-5EC1-3794-85D3025729E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080"/>
            <a:ext cx="12191040" cy="68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370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41AF78C3-F287-B94A-8A8F-A4A53EAA2F0A}"/>
              </a:ext>
            </a:extLst>
          </p:cNvPr>
          <p:cNvSpPr txBox="1"/>
          <p:nvPr/>
        </p:nvSpPr>
        <p:spPr>
          <a:xfrm>
            <a:off x="1661983" y="1005617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Introduction to Data-Driven Urban Mobility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AAB33-05C7-354E-9E1B-1AE939C4D70C}"/>
              </a:ext>
            </a:extLst>
          </p:cNvPr>
          <p:cNvSpPr txBox="1"/>
          <p:nvPr/>
        </p:nvSpPr>
        <p:spPr>
          <a:xfrm>
            <a:off x="1119898" y="2400433"/>
            <a:ext cx="10280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Urbanization and Mobility Challenges</a:t>
            </a:r>
            <a:r>
              <a:rPr lang="en-US" sz="2000" dirty="0"/>
              <a:t>: Increasing urbanization brings significant challenges to city planning, particularly in arranging sustainable mobility.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Importance of Data-Driven Approaches</a:t>
            </a:r>
            <a:r>
              <a:rPr lang="en-US" sz="2000" dirty="0"/>
              <a:t>: Digital services and data-driven methods are integral for optimizing transport and improving customer experience.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6F7E9-E4FC-DE48-8D1B-1A5D870D694E}"/>
              </a:ext>
            </a:extLst>
          </p:cNvPr>
          <p:cNvSpPr txBox="1"/>
          <p:nvPr/>
        </p:nvSpPr>
        <p:spPr>
          <a:xfrm>
            <a:off x="642551" y="5251622"/>
            <a:ext cx="10861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Lahti, J.,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Heino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I., &amp;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Lusikka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T. (2023). The Concept of Urban Mobility Innovation Environment for Data-Driven Service Development.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Transportation Research Procedia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72, 1792-1799. doi:10.1016/j.trpro.2023.11.655</a:t>
            </a:r>
          </a:p>
        </p:txBody>
      </p:sp>
    </p:spTree>
    <p:extLst>
      <p:ext uri="{BB962C8B-B14F-4D97-AF65-F5344CB8AC3E}">
        <p14:creationId xmlns:p14="http://schemas.microsoft.com/office/powerpoint/2010/main" val="23727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C3CBE98B-BFE5-1E46-94D7-0A5A1229CA78}"/>
              </a:ext>
            </a:extLst>
          </p:cNvPr>
          <p:cNvSpPr txBox="1"/>
          <p:nvPr/>
        </p:nvSpPr>
        <p:spPr>
          <a:xfrm>
            <a:off x="1660103" y="1012362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Evolution of Data Sources for Urban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2351F-70CE-5348-B4AC-2C28E349FF7C}"/>
              </a:ext>
            </a:extLst>
          </p:cNvPr>
          <p:cNvSpPr txBox="1"/>
          <p:nvPr/>
        </p:nvSpPr>
        <p:spPr>
          <a:xfrm>
            <a:off x="931054" y="2330859"/>
            <a:ext cx="10280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Conventional vs. Emerging Data Sources: </a:t>
            </a:r>
            <a:r>
              <a:rPr lang="en-US" sz="2000" dirty="0"/>
              <a:t>Traditional data sources include traffic sensors and cameras, while emerging sources involve crowdsourcing and mobile network data 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Case Study – Rijeka: </a:t>
            </a:r>
            <a:r>
              <a:rPr lang="en-US" sz="2000" dirty="0"/>
              <a:t>Implementation of a prototype system utilizing crowdsourced and mobile network data for traffic management.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A3F57-4FFE-254B-B5D1-53E422E107ED}"/>
              </a:ext>
            </a:extLst>
          </p:cNvPr>
          <p:cNvSpPr txBox="1"/>
          <p:nvPr/>
        </p:nvSpPr>
        <p:spPr>
          <a:xfrm>
            <a:off x="642552" y="4757352"/>
            <a:ext cx="11009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Urbanek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A. (2019). Data-driven transport policy in cities: A literature review and implications for future developments. In Integration as Solution for Advanced Smart Urban Transport Systems: 15th Scientific and Technical Conference “Transport Systems. Theory &amp; Practice 2018”, Selected Papers" (pp. 61-74). Springer International Publishing.</a:t>
            </a:r>
          </a:p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Lægran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J.,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Pitera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K., &amp;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Tørset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T. (2023). Carrier-provided freight data for improved sustainable urban mobility planning. Research in Transportation Economics, 102, 101352.</a:t>
            </a:r>
          </a:p>
        </p:txBody>
      </p:sp>
    </p:spTree>
    <p:extLst>
      <p:ext uri="{BB962C8B-B14F-4D97-AF65-F5344CB8AC3E}">
        <p14:creationId xmlns:p14="http://schemas.microsoft.com/office/powerpoint/2010/main" val="764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D3957677-682B-6C45-82BB-F80C0B1C9E6B}"/>
              </a:ext>
            </a:extLst>
          </p:cNvPr>
          <p:cNvSpPr txBox="1"/>
          <p:nvPr/>
        </p:nvSpPr>
        <p:spPr>
          <a:xfrm>
            <a:off x="1748481" y="1109676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Methodologies in Urban Mobility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1D433-1899-C84D-90FD-356D90EC3230}"/>
              </a:ext>
            </a:extLst>
          </p:cNvPr>
          <p:cNvSpPr txBox="1"/>
          <p:nvPr/>
        </p:nvSpPr>
        <p:spPr>
          <a:xfrm>
            <a:off x="1019432" y="2350738"/>
            <a:ext cx="10280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Graph-Based Mobility Networks: </a:t>
            </a:r>
            <a:r>
              <a:rPr lang="en-US" sz="2000" dirty="0"/>
              <a:t>Individual travel motifs are abstracted into graph-based models to form global and motif-dependent urban mobility networks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0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Characterization of Mobility Networks: </a:t>
            </a:r>
            <a:r>
              <a:rPr lang="en-US" sz="2000" dirty="0"/>
              <a:t>Statistical measures and scaling relations are used to characterize urban mobility networks, revealing patterns and spatial heterogeneities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93342-02CA-2F42-9AE0-AD9BF0D8FCEC}"/>
              </a:ext>
            </a:extLst>
          </p:cNvPr>
          <p:cNvSpPr txBox="1"/>
          <p:nvPr/>
        </p:nvSpPr>
        <p:spPr>
          <a:xfrm>
            <a:off x="766119" y="5202195"/>
            <a:ext cx="10787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Cao, J., Li, Q., Tu, W., Gao, Q., Cao, R., &amp; Zhong, C. (2021). Resolving urban mobility networks from individual travel graphs using massive-scale mobile phone tracking data. Cities, 110, 103077.</a:t>
            </a:r>
          </a:p>
        </p:txBody>
      </p:sp>
    </p:spTree>
    <p:extLst>
      <p:ext uri="{BB962C8B-B14F-4D97-AF65-F5344CB8AC3E}">
        <p14:creationId xmlns:p14="http://schemas.microsoft.com/office/powerpoint/2010/main" val="26444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ACF422A-A85C-4C41-8ADF-0A0951CDF940}"/>
              </a:ext>
            </a:extLst>
          </p:cNvPr>
          <p:cNvSpPr txBox="1"/>
          <p:nvPr/>
        </p:nvSpPr>
        <p:spPr>
          <a:xfrm>
            <a:off x="1762181" y="1040131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Data-Driven Service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7CE83-398B-AA44-B2C1-0E84D49B0F1E}"/>
              </a:ext>
            </a:extLst>
          </p:cNvPr>
          <p:cNvSpPr txBox="1"/>
          <p:nvPr/>
        </p:nvSpPr>
        <p:spPr>
          <a:xfrm>
            <a:off x="1033132" y="2450934"/>
            <a:ext cx="10280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Living Labs for Innovation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Provider-driven living labs are used to co-develop new transport services and solutions. Example: Tampere Urban Rail Mobility Services (TURMS) living lab.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Technical Requirements for Data Ecosystems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Essential requirements include data ecosystem support, operational support, and technology development support for long-term projects.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21D79-C0DC-DD4A-A135-DBF8AD95CDA5}"/>
              </a:ext>
            </a:extLst>
          </p:cNvPr>
          <p:cNvSpPr txBox="1"/>
          <p:nvPr/>
        </p:nvSpPr>
        <p:spPr>
          <a:xfrm>
            <a:off x="1149178" y="5166327"/>
            <a:ext cx="10354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Lahti, J.,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Heino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I., &amp;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Lusikka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T. (2023). The Concept of Urban Mobility Innovation Environment for Data-Driven Service Development. Transportation Research Procedia, 72, 1792-1799. doi:10.1016/j.trpro.2023.11.655​</a:t>
            </a:r>
          </a:p>
        </p:txBody>
      </p:sp>
    </p:spTree>
    <p:extLst>
      <p:ext uri="{BB962C8B-B14F-4D97-AF65-F5344CB8AC3E}">
        <p14:creationId xmlns:p14="http://schemas.microsoft.com/office/powerpoint/2010/main" val="261320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D74D02D6-085E-214C-8E59-8BB65B895F4B}"/>
              </a:ext>
            </a:extLst>
          </p:cNvPr>
          <p:cNvSpPr txBox="1"/>
          <p:nvPr/>
        </p:nvSpPr>
        <p:spPr>
          <a:xfrm>
            <a:off x="1378317" y="1188950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Case Studies and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05B28-7D71-3A4F-BAB0-7A37EEB68C0A}"/>
              </a:ext>
            </a:extLst>
          </p:cNvPr>
          <p:cNvSpPr txBox="1"/>
          <p:nvPr/>
        </p:nvSpPr>
        <p:spPr>
          <a:xfrm>
            <a:off x="976184" y="2579337"/>
            <a:ext cx="10280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Shenzhen, China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Analysis of massive-scale mobile phone tracking data to understand urban mobility patterns and inform urban planning policies.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Helsinki, Finland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Use of electric buses as living labs to collect data and develop public transport solutions.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C3141-3C4D-864F-AEBA-61C286A82D1A}"/>
              </a:ext>
            </a:extLst>
          </p:cNvPr>
          <p:cNvSpPr txBox="1"/>
          <p:nvPr/>
        </p:nvSpPr>
        <p:spPr>
          <a:xfrm>
            <a:off x="976184" y="4596714"/>
            <a:ext cx="10354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Zhang, L., Chen, P., &amp; Hui, F. (2022). Refining the accessibility evaluation of urban green spaces with multiple sources of mobility data: A case study in Shenzhen, China. Urban Forestry &amp; Urban Greening, 70, 127550.</a:t>
            </a:r>
          </a:p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Ghaffarpasand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O., &amp; Pope, F. D. (2024). Telematics data for geospatial and temporal mapping of urban mobility: New insights into travel characteristics and vehicle specific power. Journal of Transport Geography, 115, 103815.</a:t>
            </a:r>
          </a:p>
        </p:txBody>
      </p:sp>
    </p:spTree>
    <p:extLst>
      <p:ext uri="{BB962C8B-B14F-4D97-AF65-F5344CB8AC3E}">
        <p14:creationId xmlns:p14="http://schemas.microsoft.com/office/powerpoint/2010/main" val="378794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9741" y="1327259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Challenges and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1210C-6DFB-9449-9DA8-2F4F42BDEC36}"/>
              </a:ext>
            </a:extLst>
          </p:cNvPr>
          <p:cNvSpPr txBox="1"/>
          <p:nvPr/>
        </p:nvSpPr>
        <p:spPr>
          <a:xfrm>
            <a:off x="839185" y="2759585"/>
            <a:ext cx="10280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Privacy and Data Anonymization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Ensuring privacy and addressing concerns related to data sharing and anonymization.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Data Standardization and Integration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Challenges in standardizing and integrating diverse data sources for comprehensive analysis​​.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26B79-2421-D244-9202-EF78E711A5E2}"/>
              </a:ext>
            </a:extLst>
          </p:cNvPr>
          <p:cNvSpPr txBox="1"/>
          <p:nvPr/>
        </p:nvSpPr>
        <p:spPr>
          <a:xfrm>
            <a:off x="1000897" y="4992130"/>
            <a:ext cx="1035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He, L., Li, W., Li, J., &amp; Sun, J. (2024). Urban mobility analytics amid COVID-19 pandemic: A framework for promoting work resumption based on mobile phone data. 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Journal of Transport Geography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 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117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103887.</a:t>
            </a:r>
          </a:p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Lægran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J.,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Pitera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K., &amp;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Tørset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T. (2023). Carrier-provided freight data for improved sustainable urban mobility planning. Research in Transportation Economics, 102, 101352.</a:t>
            </a:r>
          </a:p>
        </p:txBody>
      </p:sp>
    </p:spTree>
    <p:extLst>
      <p:ext uri="{BB962C8B-B14F-4D97-AF65-F5344CB8AC3E}">
        <p14:creationId xmlns:p14="http://schemas.microsoft.com/office/powerpoint/2010/main" val="368611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2DADA1E-6D89-C043-A1DA-E9078794F121}"/>
              </a:ext>
            </a:extLst>
          </p:cNvPr>
          <p:cNvSpPr txBox="1"/>
          <p:nvPr/>
        </p:nvSpPr>
        <p:spPr>
          <a:xfrm>
            <a:off x="1358975" y="1027775"/>
            <a:ext cx="925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Key points to implement in the research of City of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Niš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577AB-6DB3-BF49-87CF-6F023A7798F1}"/>
              </a:ext>
            </a:extLst>
          </p:cNvPr>
          <p:cNvSpPr txBox="1"/>
          <p:nvPr/>
        </p:nvSpPr>
        <p:spPr>
          <a:xfrm>
            <a:off x="1037967" y="2193054"/>
            <a:ext cx="10280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The role of diverse data sources in enhancing urban mobility management.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Methodologies for analyzing urban mobility networks using complex data sets.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Replicate the examples of living labs and real-world applications (the study of Uppsala)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Addressing challenges related to privacy, data standardization, and long-term project support.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The importance of data-driven policies for sustainable urban development.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8EDF5-B742-704F-821B-52187946C6F9}"/>
              </a:ext>
            </a:extLst>
          </p:cNvPr>
          <p:cNvSpPr txBox="1"/>
          <p:nvPr/>
        </p:nvSpPr>
        <p:spPr>
          <a:xfrm>
            <a:off x="1037967" y="4683210"/>
            <a:ext cx="10354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Source: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Urbanek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A. (2019). Data-driven transport policy in cities: A literature review and implications for future developments. In Integration as Solution for Advanced Smart Urban Transport Systems: 15th Scientific and Technical Conference “Transport Systems. Theory &amp; Practice 2018”, Selected Papers" (pp. 61-74). Springer International Publishing.</a:t>
            </a:r>
          </a:p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Lægran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J.,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Pitera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K., &amp;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Tørset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T. (2023). Carrier-provided freight data for improved sustainable urban mobility planning. Research in Transportation Economics, 102, 101352.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1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1;p14">
            <a:extLst>
              <a:ext uri="{FF2B5EF4-FFF2-40B4-BE49-F238E27FC236}">
                <a16:creationId xmlns:a16="http://schemas.microsoft.com/office/drawing/2014/main" id="{C2EC19E9-9117-EB47-8D04-06DD5187E345}"/>
              </a:ext>
            </a:extLst>
          </p:cNvPr>
          <p:cNvSpPr txBox="1">
            <a:spLocks/>
          </p:cNvSpPr>
          <p:nvPr/>
        </p:nvSpPr>
        <p:spPr>
          <a:xfrm>
            <a:off x="902044" y="1595667"/>
            <a:ext cx="3929448" cy="4199652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buNone/>
              <a:defRPr lang="en-US" sz="1400" b="0" strike="noStrike" kern="1200" spc="-1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+mn-lt"/>
              </a:rPr>
              <a:t>Left:</a:t>
            </a:r>
          </a:p>
          <a:p>
            <a:pPr algn="l">
              <a:spcBef>
                <a:spcPts val="1200"/>
              </a:spcBef>
            </a:pPr>
            <a:r>
              <a:rPr lang="en-US" sz="1600" dirty="0">
                <a:latin typeface="+mn-lt"/>
              </a:rPr>
              <a:t>Map showing gridded units (1 km in black and 500m in white) </a:t>
            </a:r>
            <a:r>
              <a:rPr lang="en-US" sz="1600" dirty="0" err="1">
                <a:latin typeface="+mn-lt"/>
              </a:rPr>
              <a:t>overlayed</a:t>
            </a:r>
            <a:r>
              <a:rPr lang="en-US" sz="1600" dirty="0">
                <a:latin typeface="+mn-lt"/>
              </a:rPr>
              <a:t> over Nis.</a:t>
            </a:r>
          </a:p>
          <a:p>
            <a:pPr marL="457200" indent="-308610" algn="l">
              <a:spcBef>
                <a:spcPts val="1200"/>
              </a:spcBef>
              <a:buSzPct val="100000"/>
              <a:buFontTx/>
              <a:buChar char="●"/>
            </a:pPr>
            <a:r>
              <a:rPr lang="en-US" sz="1600" dirty="0">
                <a:latin typeface="+mn-lt"/>
              </a:rPr>
              <a:t>Grids can be associated with demographic characteristics and economic activities</a:t>
            </a:r>
          </a:p>
          <a:p>
            <a:pPr marL="457200" indent="-308610" algn="l">
              <a:buSzPct val="100000"/>
              <a:buFontTx/>
              <a:buChar char="●"/>
            </a:pPr>
            <a:r>
              <a:rPr lang="en-US" sz="1600" dirty="0">
                <a:latin typeface="+mn-lt"/>
              </a:rPr>
              <a:t>Purple </a:t>
            </a:r>
            <a:r>
              <a:rPr lang="en-US" sz="1600" dirty="0" err="1">
                <a:latin typeface="+mn-lt"/>
              </a:rPr>
              <a:t>colours</a:t>
            </a:r>
            <a:r>
              <a:rPr lang="en-US" sz="1600" dirty="0">
                <a:latin typeface="+mn-lt"/>
              </a:rPr>
              <a:t> indicate density of roads (here proxying urban concentration)</a:t>
            </a:r>
          </a:p>
          <a:p>
            <a:pPr algn="l">
              <a:spcBef>
                <a:spcPts val="1200"/>
              </a:spcBef>
            </a:pPr>
            <a:r>
              <a:rPr lang="en-US" sz="1600" dirty="0">
                <a:latin typeface="+mn-lt"/>
              </a:rPr>
              <a:t>Right:</a:t>
            </a:r>
          </a:p>
          <a:p>
            <a:pPr marL="457200" indent="-308610" algn="l">
              <a:spcBef>
                <a:spcPts val="1200"/>
              </a:spcBef>
              <a:buSzPct val="100000"/>
              <a:buFontTx/>
              <a:buChar char="●"/>
            </a:pPr>
            <a:r>
              <a:rPr lang="en-US" sz="1600" dirty="0">
                <a:latin typeface="+mn-lt"/>
              </a:rPr>
              <a:t>Zoom out on the city region</a:t>
            </a:r>
          </a:p>
          <a:p>
            <a:pPr marL="457200" indent="-308610" algn="l">
              <a:buSzPct val="100000"/>
              <a:buFontTx/>
              <a:buChar char="●"/>
            </a:pPr>
            <a:r>
              <a:rPr lang="en-US" sz="1600" dirty="0">
                <a:latin typeface="+mn-lt"/>
              </a:rPr>
              <a:t>Depicting Nis in Serbia </a:t>
            </a:r>
          </a:p>
        </p:txBody>
      </p:sp>
      <p:pic>
        <p:nvPicPr>
          <p:cNvPr id="9" name="Google Shape;62;p14">
            <a:extLst>
              <a:ext uri="{FF2B5EF4-FFF2-40B4-BE49-F238E27FC236}">
                <a16:creationId xmlns:a16="http://schemas.microsoft.com/office/drawing/2014/main" id="{E312F16E-3921-334E-AE21-51FBEF6949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130" y="1334080"/>
            <a:ext cx="6561437" cy="486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3A8E0415-8B49-1D4D-9282-392AFD4604E7}"/>
              </a:ext>
            </a:extLst>
          </p:cNvPr>
          <p:cNvSpPr txBox="1"/>
          <p:nvPr/>
        </p:nvSpPr>
        <p:spPr>
          <a:xfrm>
            <a:off x="2829698" y="384149"/>
            <a:ext cx="882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The case study for the City of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Niš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1654</Words>
  <Application>Microsoft Macintosh PowerPoint</Application>
  <PresentationFormat>Widescreen</PresentationFormat>
  <Paragraphs>141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Igor Ilić</dc:creator>
  <dc:description/>
  <cp:lastModifiedBy>Jelena Stanković</cp:lastModifiedBy>
  <cp:revision>88</cp:revision>
  <dcterms:created xsi:type="dcterms:W3CDTF">2022-07-08T09:06:27Z</dcterms:created>
  <dcterms:modified xsi:type="dcterms:W3CDTF">2024-07-04T07:19:10Z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</vt:i4>
  </property>
</Properties>
</file>