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73" r:id="rId3"/>
    <p:sldId id="274" r:id="rId4"/>
    <p:sldId id="287" r:id="rId5"/>
    <p:sldId id="284" r:id="rId6"/>
    <p:sldId id="288" r:id="rId7"/>
    <p:sldId id="285" r:id="rId8"/>
    <p:sldId id="278" r:id="rId9"/>
    <p:sldId id="292" r:id="rId10"/>
  </p:sldIdLst>
  <p:sldSz cx="12192000"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Tamni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Umereni stil 3 – Naglašavanj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Umereni stil 3 – Naglašavanj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Umereni stil 3 – Naglašavanj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Bez stila, bez koordinatne mrež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tski stil 1 – Naglašavanj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Svetli stil 3 – Naglašavanj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Svetli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Svetli stil 1 – Naglašavanj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Umereni stil 1 – Naglašavanj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25E5076-3810-47DD-B79F-674D7AD40C01}" styleName="Tamni stil 1 – Naglašavanj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Tamni stil 2 – Naglašavanje 3/naglašavanj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Umereni stil 4 – Naglašavanj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Umereni stil 4 – Naglašavanj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4"/>
  </p:normalViewPr>
  <p:slideViewPr>
    <p:cSldViewPr snapToGrid="0">
      <p:cViewPr varScale="1">
        <p:scale>
          <a:sx n="77" d="100"/>
          <a:sy n="77" d="100"/>
        </p:scale>
        <p:origin x="80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vana\Desktop\EURO2024\Rezultat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vana\Desktop\EURO2024\Rezultati.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a:t>Top 10 cities</a:t>
            </a: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sr-Latn-RS"/>
        </a:p>
      </c:txPr>
    </c:title>
    <c:autoTitleDeleted val="0"/>
    <c:plotArea>
      <c:layout/>
      <c:barChart>
        <c:barDir val="col"/>
        <c:grouping val="clustered"/>
        <c:varyColors val="0"/>
        <c:ser>
          <c:idx val="0"/>
          <c:order val="0"/>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cat>
            <c:strRef>
              <c:f>Sheet1!$B$2:$B$11</c:f>
              <c:strCache>
                <c:ptCount val="10"/>
                <c:pt idx="0">
                  <c:v>Zurich</c:v>
                </c:pt>
                <c:pt idx="1">
                  <c:v>Aalborg</c:v>
                </c:pt>
                <c:pt idx="2">
                  <c:v>Luxembourg</c:v>
                </c:pt>
                <c:pt idx="3">
                  <c:v>Wien</c:v>
                </c:pt>
                <c:pt idx="4">
                  <c:v>Groningen</c:v>
                </c:pt>
                <c:pt idx="5">
                  <c:v>Graz</c:v>
                </c:pt>
                <c:pt idx="6">
                  <c:v>Kobenhavn</c:v>
                </c:pt>
                <c:pt idx="7">
                  <c:v>Cardiff</c:v>
                </c:pt>
                <c:pt idx="8">
                  <c:v>Munchen</c:v>
                </c:pt>
                <c:pt idx="9">
                  <c:v>Geneve</c:v>
                </c:pt>
              </c:strCache>
            </c:strRef>
          </c:cat>
          <c:val>
            <c:numRef>
              <c:f>Sheet1!$C$2:$C$11</c:f>
              <c:numCache>
                <c:formatCode>General</c:formatCode>
                <c:ptCount val="10"/>
                <c:pt idx="0">
                  <c:v>0.92410000000000003</c:v>
                </c:pt>
                <c:pt idx="1">
                  <c:v>0.7722</c:v>
                </c:pt>
                <c:pt idx="2">
                  <c:v>0.7722</c:v>
                </c:pt>
                <c:pt idx="3">
                  <c:v>0.72570000000000001</c:v>
                </c:pt>
                <c:pt idx="4">
                  <c:v>0.70679999999999998</c:v>
                </c:pt>
                <c:pt idx="5">
                  <c:v>0.62029999999999996</c:v>
                </c:pt>
                <c:pt idx="6">
                  <c:v>0.56120000000000003</c:v>
                </c:pt>
                <c:pt idx="7">
                  <c:v>0.56120000000000003</c:v>
                </c:pt>
                <c:pt idx="8">
                  <c:v>0.54010000000000002</c:v>
                </c:pt>
                <c:pt idx="9">
                  <c:v>0.5232</c:v>
                </c:pt>
              </c:numCache>
            </c:numRef>
          </c:val>
          <c:extLst>
            <c:ext xmlns:c16="http://schemas.microsoft.com/office/drawing/2014/chart" uri="{C3380CC4-5D6E-409C-BE32-E72D297353CC}">
              <c16:uniqueId val="{00000000-81E0-4C38-9B55-680FD409E50A}"/>
            </c:ext>
          </c:extLst>
        </c:ser>
        <c:dLbls>
          <c:showLegendKey val="0"/>
          <c:showVal val="0"/>
          <c:showCatName val="0"/>
          <c:showSerName val="0"/>
          <c:showPercent val="0"/>
          <c:showBubbleSize val="0"/>
        </c:dLbls>
        <c:gapWidth val="164"/>
        <c:overlap val="-22"/>
        <c:axId val="1335461984"/>
        <c:axId val="1335453248"/>
      </c:barChart>
      <c:catAx>
        <c:axId val="133546198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1335453248"/>
        <c:crosses val="autoZero"/>
        <c:auto val="1"/>
        <c:lblAlgn val="ctr"/>
        <c:lblOffset val="100"/>
        <c:noMultiLvlLbl val="0"/>
      </c:catAx>
      <c:valAx>
        <c:axId val="13354532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1335461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a:t>Bottom 10 cities</a:t>
            </a: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sr-Latn-RS"/>
        </a:p>
      </c:txPr>
    </c:title>
    <c:autoTitleDeleted val="0"/>
    <c:plotArea>
      <c:layout/>
      <c:barChart>
        <c:barDir val="col"/>
        <c:grouping val="clustered"/>
        <c:varyColors val="0"/>
        <c:ser>
          <c:idx val="0"/>
          <c:order val="0"/>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Sheet1!$B$72:$B$81</c:f>
              <c:strCache>
                <c:ptCount val="10"/>
                <c:pt idx="0">
                  <c:v>Riga</c:v>
                </c:pt>
                <c:pt idx="1">
                  <c:v>Marseille</c:v>
                </c:pt>
                <c:pt idx="2">
                  <c:v>Lisboa</c:v>
                </c:pt>
                <c:pt idx="3">
                  <c:v>Irakleio</c:v>
                </c:pt>
                <c:pt idx="4">
                  <c:v>Istanbul</c:v>
                </c:pt>
                <c:pt idx="5">
                  <c:v>Torino</c:v>
                </c:pt>
                <c:pt idx="6">
                  <c:v>Roma</c:v>
                </c:pt>
                <c:pt idx="7">
                  <c:v>Athina</c:v>
                </c:pt>
                <c:pt idx="8">
                  <c:v>Napoli</c:v>
                </c:pt>
                <c:pt idx="9">
                  <c:v>Palermo</c:v>
                </c:pt>
              </c:strCache>
            </c:strRef>
          </c:cat>
          <c:val>
            <c:numRef>
              <c:f>Sheet1!$C$72:$C$81</c:f>
              <c:numCache>
                <c:formatCode>General</c:formatCode>
                <c:ptCount val="10"/>
                <c:pt idx="0">
                  <c:v>-0.51480000000000004</c:v>
                </c:pt>
                <c:pt idx="1">
                  <c:v>-0.5232</c:v>
                </c:pt>
                <c:pt idx="2">
                  <c:v>-0.74260000000000004</c:v>
                </c:pt>
                <c:pt idx="3">
                  <c:v>-0.75949999999999995</c:v>
                </c:pt>
                <c:pt idx="4">
                  <c:v>-0.78059999999999996</c:v>
                </c:pt>
                <c:pt idx="5">
                  <c:v>-0.78480000000000005</c:v>
                </c:pt>
                <c:pt idx="6">
                  <c:v>-0.89870000000000005</c:v>
                </c:pt>
                <c:pt idx="7">
                  <c:v>-0.9325</c:v>
                </c:pt>
                <c:pt idx="8">
                  <c:v>-0.9536</c:v>
                </c:pt>
                <c:pt idx="9">
                  <c:v>-0.97470000000000001</c:v>
                </c:pt>
              </c:numCache>
            </c:numRef>
          </c:val>
          <c:extLst>
            <c:ext xmlns:c16="http://schemas.microsoft.com/office/drawing/2014/chart" uri="{C3380CC4-5D6E-409C-BE32-E72D297353CC}">
              <c16:uniqueId val="{00000000-FDCC-40D1-B3F4-0AF06552709D}"/>
            </c:ext>
          </c:extLst>
        </c:ser>
        <c:dLbls>
          <c:showLegendKey val="0"/>
          <c:showVal val="0"/>
          <c:showCatName val="0"/>
          <c:showSerName val="0"/>
          <c:showPercent val="0"/>
          <c:showBubbleSize val="0"/>
        </c:dLbls>
        <c:gapWidth val="164"/>
        <c:overlap val="-22"/>
        <c:axId val="1240797152"/>
        <c:axId val="1240801312"/>
      </c:barChart>
      <c:catAx>
        <c:axId val="124079715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1240801312"/>
        <c:crosses val="autoZero"/>
        <c:auto val="1"/>
        <c:lblAlgn val="ctr"/>
        <c:lblOffset val="100"/>
        <c:noMultiLvlLbl val="0"/>
      </c:catAx>
      <c:valAx>
        <c:axId val="12408013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1240797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Čuvar mesta za zaglavlje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GB"/>
          </a:p>
        </p:txBody>
      </p:sp>
      <p:sp>
        <p:nvSpPr>
          <p:cNvPr id="3" name="Čuvar mesta za datum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FC1A7EA8-2EA3-47EE-9584-57E68E8BF302}" type="datetimeFigureOut">
              <a:rPr lang="en-GB" smtClean="0"/>
              <a:t>01/07/2024</a:t>
            </a:fld>
            <a:endParaRPr lang="en-GB"/>
          </a:p>
        </p:txBody>
      </p:sp>
      <p:sp>
        <p:nvSpPr>
          <p:cNvPr id="4" name="Čuvar mesta za sliku na slajdu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en-GB"/>
          </a:p>
        </p:txBody>
      </p:sp>
      <p:sp>
        <p:nvSpPr>
          <p:cNvPr id="5" name="Čuvar mesta za napomene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GB"/>
          </a:p>
        </p:txBody>
      </p:sp>
      <p:sp>
        <p:nvSpPr>
          <p:cNvPr id="6" name="Čuvar mesta za podnožje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GB"/>
          </a:p>
        </p:txBody>
      </p:sp>
      <p:sp>
        <p:nvSpPr>
          <p:cNvPr id="7" name="Čuvar mesta za broj slajda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774F2704-DE18-4CEC-AC04-3CFC3596CF59}" type="slidenum">
              <a:rPr lang="en-GB" smtClean="0"/>
              <a:t>‹#›</a:t>
            </a:fld>
            <a:endParaRPr lang="en-GB"/>
          </a:p>
        </p:txBody>
      </p:sp>
    </p:spTree>
    <p:extLst>
      <p:ext uri="{BB962C8B-B14F-4D97-AF65-F5344CB8AC3E}">
        <p14:creationId xmlns:p14="http://schemas.microsoft.com/office/powerpoint/2010/main" val="93279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5E42BBBA-1A6A-4DC8-B14F-78DB6BAA45E5}"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7" name="PlaceHolder 2"/>
          <p:cNvSpPr>
            <a:spLocks noGrp="1"/>
          </p:cNvSpPr>
          <p:nvPr>
            <p:ph/>
          </p:nvPr>
        </p:nvSpPr>
        <p:spPr>
          <a:xfrm>
            <a:off x="609480" y="1604520"/>
            <a:ext cx="109720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 name="PlaceHolder 3"/>
          <p:cNvSpPr>
            <a:spLocks noGrp="1"/>
          </p:cNvSpPr>
          <p:nvPr>
            <p:ph/>
          </p:nvPr>
        </p:nvSpPr>
        <p:spPr>
          <a:xfrm>
            <a:off x="609480" y="3682080"/>
            <a:ext cx="109720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98A6179A-DB25-4946-8790-24AF089B4DE4}"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7DFAC006-6B24-4747-85C1-27F7167620B9}"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5" name="PlaceHolder 2"/>
          <p:cNvSpPr>
            <a:spLocks noGrp="1"/>
          </p:cNvSpPr>
          <p:nvPr>
            <p:ph/>
          </p:nvPr>
        </p:nvSpPr>
        <p:spPr>
          <a:xfrm>
            <a:off x="609480" y="160452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3"/>
          <p:cNvSpPr>
            <a:spLocks noGrp="1"/>
          </p:cNvSpPr>
          <p:nvPr>
            <p:ph/>
          </p:nvPr>
        </p:nvSpPr>
        <p:spPr>
          <a:xfrm>
            <a:off x="4319280" y="160452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4"/>
          <p:cNvSpPr>
            <a:spLocks noGrp="1"/>
          </p:cNvSpPr>
          <p:nvPr>
            <p:ph/>
          </p:nvPr>
        </p:nvSpPr>
        <p:spPr>
          <a:xfrm>
            <a:off x="8028720" y="160452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5"/>
          <p:cNvSpPr>
            <a:spLocks noGrp="1"/>
          </p:cNvSpPr>
          <p:nvPr>
            <p:ph/>
          </p:nvPr>
        </p:nvSpPr>
        <p:spPr>
          <a:xfrm>
            <a:off x="609480" y="368208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6"/>
          <p:cNvSpPr>
            <a:spLocks noGrp="1"/>
          </p:cNvSpPr>
          <p:nvPr>
            <p:ph/>
          </p:nvPr>
        </p:nvSpPr>
        <p:spPr>
          <a:xfrm>
            <a:off x="4319280" y="368208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0" name="PlaceHolder 7"/>
          <p:cNvSpPr>
            <a:spLocks noGrp="1"/>
          </p:cNvSpPr>
          <p:nvPr>
            <p:ph/>
          </p:nvPr>
        </p:nvSpPr>
        <p:spPr>
          <a:xfrm>
            <a:off x="8028720" y="368208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00CBE2D5-6D79-4167-ADA9-525EBA212A29}"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 name="PlaceHolder 2"/>
          <p:cNvSpPr>
            <a:spLocks noGrp="1"/>
          </p:cNvSpPr>
          <p:nvPr>
            <p:ph type="subTitle"/>
          </p:nvPr>
        </p:nvSpPr>
        <p:spPr>
          <a:xfrm>
            <a:off x="609480" y="1604520"/>
            <a:ext cx="10972080" cy="39769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01C401C0-7BE8-4793-91D5-F4201F04E6F5}" type="slidenum">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 name="PlaceHolder 2"/>
          <p:cNvSpPr>
            <a:spLocks noGrp="1"/>
          </p:cNvSpPr>
          <p:nvPr>
            <p:ph/>
          </p:nvPr>
        </p:nvSpPr>
        <p:spPr>
          <a:xfrm>
            <a:off x="609480" y="1604520"/>
            <a:ext cx="109720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BBD3C2E3-AA7A-435F-9483-F0534CE19651}"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4B631651-FD04-41FC-BA12-A8208140F417}"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B8BF5083-DD90-42E0-B895-FC307F85A059}"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2920" cy="110635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A137D94C-F3A7-4D9B-9F0E-8A1B69898DAE}"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FC417302-FA69-4FDB-A651-606A7568410D}"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9"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338FD28C-DFF6-424F-85B5-49D214E84826}"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5" name="PlaceHolder 4"/>
          <p:cNvSpPr>
            <a:spLocks noGrp="1"/>
          </p:cNvSpPr>
          <p:nvPr>
            <p:ph/>
          </p:nvPr>
        </p:nvSpPr>
        <p:spPr>
          <a:xfrm>
            <a:off x="609480" y="3682080"/>
            <a:ext cx="109720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960D24AB-AD72-4512-9D9C-7F5132886FA4}"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r>
              <a:rPr lang="en-US" sz="1800" b="0" strike="noStrike" spc="-1">
                <a:latin typeface="Arial"/>
              </a:rPr>
              <a:t>Click to edit the title text format</a:t>
            </a:r>
          </a:p>
        </p:txBody>
      </p:sp>
      <p:sp>
        <p:nvSpPr>
          <p:cNvPr id="6" name="PlaceHolder 2"/>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sp>
        <p:nvSpPr>
          <p:cNvPr id="2" name="PlaceHolder 3"/>
          <p:cNvSpPr>
            <a:spLocks noGrp="1"/>
          </p:cNvSpPr>
          <p:nvPr>
            <p:ph type="ftr" idx="1"/>
          </p:nvPr>
        </p:nvSpPr>
        <p:spPr>
          <a:xfrm>
            <a:off x="4038480" y="6356520"/>
            <a:ext cx="4113720" cy="36396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3" name="PlaceHolder 4"/>
          <p:cNvSpPr>
            <a:spLocks noGrp="1"/>
          </p:cNvSpPr>
          <p:nvPr>
            <p:ph type="sldNum" idx="2"/>
          </p:nvPr>
        </p:nvSpPr>
        <p:spPr>
          <a:xfrm>
            <a:off x="8610480" y="6356520"/>
            <a:ext cx="2742120" cy="363960"/>
          </a:xfrm>
          <a:prstGeom prst="rect">
            <a:avLst/>
          </a:prstGeom>
          <a:noFill/>
          <a:ln w="0">
            <a:noFill/>
          </a:ln>
        </p:spPr>
        <p:txBody>
          <a:bodyPr lIns="90000" tIns="45000" rIns="90000" bIns="45000" anchor="ctr">
            <a:noAutofit/>
          </a:bodyPr>
          <a:lstStyle>
            <a:lvl1pPr algn="r">
              <a:lnSpc>
                <a:spcPct val="100000"/>
              </a:lnSpc>
              <a:buNone/>
              <a:defRPr lang="sr-Latn-RS" sz="1200" b="0" strike="noStrike" spc="-1">
                <a:solidFill>
                  <a:srgbClr val="8B8B8B"/>
                </a:solidFill>
                <a:latin typeface="Calibri"/>
              </a:defRPr>
            </a:lvl1pPr>
          </a:lstStyle>
          <a:p>
            <a:pPr algn="r">
              <a:lnSpc>
                <a:spcPct val="100000"/>
              </a:lnSpc>
              <a:buNone/>
            </a:pPr>
            <a:fld id="{0BEBB093-2832-4A4B-B5B8-FBC1EFEFB977}" type="slidenum">
              <a:rPr lang="sr-Latn-RS" sz="1200" b="0" strike="noStrike" spc="-1">
                <a:solidFill>
                  <a:srgbClr val="8B8B8B"/>
                </a:solidFill>
                <a:latin typeface="Calibri"/>
              </a:rPr>
              <a:t>‹#›</a:t>
            </a:fld>
            <a:endParaRPr lang="en-US" sz="1200" b="0" strike="noStrike" spc="-1">
              <a:latin typeface="Times New Roman"/>
            </a:endParaRPr>
          </a:p>
        </p:txBody>
      </p:sp>
      <p:sp>
        <p:nvSpPr>
          <p:cNvPr id="4" name="PlaceHolder 5"/>
          <p:cNvSpPr>
            <a:spLocks noGrp="1"/>
          </p:cNvSpPr>
          <p:nvPr>
            <p:ph type="dt" idx="3"/>
          </p:nvPr>
        </p:nvSpPr>
        <p:spPr>
          <a:xfrm>
            <a:off x="838080" y="6356520"/>
            <a:ext cx="2742120" cy="36396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p:cNvSpPr>
          <p:nvPr>
            <p:ph type="title"/>
          </p:nvPr>
        </p:nvSpPr>
        <p:spPr>
          <a:xfrm>
            <a:off x="1523880" y="1122480"/>
            <a:ext cx="9142920" cy="2386440"/>
          </a:xfrm>
          <a:prstGeom prst="rect">
            <a:avLst/>
          </a:prstGeom>
          <a:noFill/>
          <a:ln w="0">
            <a:noFill/>
          </a:ln>
        </p:spPr>
        <p:txBody>
          <a:bodyPr lIns="0" tIns="0" rIns="0" bIns="0" anchor="b">
            <a:noAutofit/>
          </a:bodyPr>
          <a:lstStyle/>
          <a:p>
            <a:pPr algn="ctr">
              <a:buNone/>
            </a:pPr>
            <a:endParaRPr lang="en-US" sz="4400" b="0" strike="noStrike" spc="-1" dirty="0">
              <a:latin typeface="Arial"/>
            </a:endParaRPr>
          </a:p>
        </p:txBody>
      </p:sp>
      <p:sp>
        <p:nvSpPr>
          <p:cNvPr id="42" name="PlaceHolder 2"/>
          <p:cNvSpPr>
            <a:spLocks noGrp="1"/>
          </p:cNvSpPr>
          <p:nvPr>
            <p:ph type="subTitle"/>
          </p:nvPr>
        </p:nvSpPr>
        <p:spPr>
          <a:xfrm>
            <a:off x="1523880" y="3602160"/>
            <a:ext cx="9142920" cy="1654560"/>
          </a:xfrm>
          <a:prstGeom prst="rect">
            <a:avLst/>
          </a:prstGeom>
          <a:noFill/>
          <a:ln w="0">
            <a:noFill/>
          </a:ln>
        </p:spPr>
        <p:txBody>
          <a:bodyPr lIns="0" tIns="0" rIns="0" bIns="0" anchor="t">
            <a:noAutofit/>
          </a:bodyPr>
          <a:lstStyle/>
          <a:p>
            <a:pPr algn="ctr">
              <a:buNone/>
            </a:pPr>
            <a:endParaRPr lang="en-US" sz="3200" b="0" strike="noStrike" spc="-1" dirty="0">
              <a:latin typeface="Arial"/>
            </a:endParaRPr>
          </a:p>
        </p:txBody>
      </p:sp>
      <p:pic>
        <p:nvPicPr>
          <p:cNvPr id="3" name="Picture 2">
            <a:extLst>
              <a:ext uri="{FF2B5EF4-FFF2-40B4-BE49-F238E27FC236}">
                <a16:creationId xmlns:a16="http://schemas.microsoft.com/office/drawing/2014/main" id="{A10C2971-2EB5-4519-8253-9FFBB0B183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4C563FB-D844-A704-5E8F-5B2B82CA76ED}"/>
              </a:ext>
            </a:extLst>
          </p:cNvPr>
          <p:cNvSpPr txBox="1"/>
          <p:nvPr/>
        </p:nvSpPr>
        <p:spPr>
          <a:xfrm>
            <a:off x="766349" y="2240663"/>
            <a:ext cx="10657980" cy="954107"/>
          </a:xfrm>
          <a:prstGeom prst="rect">
            <a:avLst/>
          </a:prstGeom>
          <a:noFill/>
        </p:spPr>
        <p:txBody>
          <a:bodyPr wrap="square">
            <a:spAutoFit/>
          </a:bodyPr>
          <a:lstStyle/>
          <a:p>
            <a:pPr algn="ctr"/>
            <a:r>
              <a:rPr lang="en-US" sz="2800" b="1" dirty="0">
                <a:solidFill>
                  <a:schemeClr val="bg1"/>
                </a:solidFill>
              </a:rPr>
              <a:t>Measuring Urban Smartness: A Comparative Study of European Cities Using Multi-Criteria Analysis</a:t>
            </a:r>
          </a:p>
        </p:txBody>
      </p:sp>
      <p:sp>
        <p:nvSpPr>
          <p:cNvPr id="6" name="TextBox 5">
            <a:extLst>
              <a:ext uri="{FF2B5EF4-FFF2-40B4-BE49-F238E27FC236}">
                <a16:creationId xmlns:a16="http://schemas.microsoft.com/office/drawing/2014/main" id="{A42ECE70-47B3-953F-7D75-AAA33C115EFD}"/>
              </a:ext>
            </a:extLst>
          </p:cNvPr>
          <p:cNvSpPr txBox="1"/>
          <p:nvPr/>
        </p:nvSpPr>
        <p:spPr>
          <a:xfrm>
            <a:off x="3013554" y="224335"/>
            <a:ext cx="6163572" cy="830997"/>
          </a:xfrm>
          <a:prstGeom prst="rect">
            <a:avLst/>
          </a:prstGeom>
          <a:noFill/>
        </p:spPr>
        <p:txBody>
          <a:bodyPr wrap="square">
            <a:spAutoFit/>
          </a:bodyPr>
          <a:lstStyle/>
          <a:p>
            <a:pPr algn="ctr"/>
            <a:r>
              <a:rPr lang="en-US" sz="1600" dirty="0">
                <a:solidFill>
                  <a:srgbClr val="FFFFFF"/>
                </a:solidFill>
                <a:latin typeface="-apple-system"/>
              </a:rPr>
              <a:t>33rd European Conference on Operational Research</a:t>
            </a:r>
          </a:p>
          <a:p>
            <a:pPr algn="ctr"/>
            <a:r>
              <a:rPr lang="en-US" sz="1600" dirty="0">
                <a:solidFill>
                  <a:srgbClr val="FFFFFF"/>
                </a:solidFill>
                <a:latin typeface="-apple-system"/>
              </a:rPr>
              <a:t>30th June – 3rd July 2024</a:t>
            </a:r>
          </a:p>
          <a:p>
            <a:pPr algn="ctr"/>
            <a:r>
              <a:rPr lang="en-US" sz="1600" dirty="0">
                <a:solidFill>
                  <a:srgbClr val="FFFFFF"/>
                </a:solidFill>
                <a:latin typeface="-apple-system"/>
              </a:rPr>
              <a:t>Technical University of Denmark (DTU), Copenhagen, Denmark</a:t>
            </a:r>
            <a:endParaRPr lang="en-GB" sz="1600" b="0" i="0" dirty="0">
              <a:solidFill>
                <a:srgbClr val="FFFFFF"/>
              </a:solidFill>
              <a:effectLst/>
              <a:latin typeface="-apple-system"/>
            </a:endParaRPr>
          </a:p>
        </p:txBody>
      </p:sp>
      <p:sp>
        <p:nvSpPr>
          <p:cNvPr id="8" name="TextBox 7">
            <a:extLst>
              <a:ext uri="{FF2B5EF4-FFF2-40B4-BE49-F238E27FC236}">
                <a16:creationId xmlns:a16="http://schemas.microsoft.com/office/drawing/2014/main" id="{78D46591-44C9-89CC-6713-85E916A56C3D}"/>
              </a:ext>
            </a:extLst>
          </p:cNvPr>
          <p:cNvSpPr txBox="1"/>
          <p:nvPr/>
        </p:nvSpPr>
        <p:spPr>
          <a:xfrm>
            <a:off x="1578651" y="3924839"/>
            <a:ext cx="9033377" cy="553998"/>
          </a:xfrm>
          <a:prstGeom prst="rect">
            <a:avLst/>
          </a:prstGeom>
          <a:noFill/>
        </p:spPr>
        <p:txBody>
          <a:bodyPr wrap="square">
            <a:spAutoFit/>
          </a:bodyPr>
          <a:lstStyle/>
          <a:p>
            <a:pPr algn="ctr"/>
            <a:r>
              <a:rPr lang="en-US" sz="1600" dirty="0">
                <a:solidFill>
                  <a:schemeClr val="bg1"/>
                </a:solidFill>
                <a:effectLst/>
                <a:ea typeface="Times New Roman" panose="02020603050405020304" pitchFamily="18" charset="0"/>
              </a:rPr>
              <a:t>Authors: Sandra </a:t>
            </a:r>
            <a:r>
              <a:rPr lang="en-US" sz="1600" dirty="0" err="1">
                <a:solidFill>
                  <a:schemeClr val="bg1"/>
                </a:solidFill>
                <a:effectLst/>
                <a:ea typeface="Times New Roman" panose="02020603050405020304" pitchFamily="18" charset="0"/>
              </a:rPr>
              <a:t>Milanović</a:t>
            </a:r>
            <a:r>
              <a:rPr lang="en-US" sz="1600" dirty="0">
                <a:solidFill>
                  <a:schemeClr val="bg1"/>
                </a:solidFill>
                <a:effectLst/>
                <a:ea typeface="Times New Roman" panose="02020603050405020304" pitchFamily="18" charset="0"/>
              </a:rPr>
              <a:t>, </a:t>
            </a:r>
            <a:r>
              <a:rPr lang="en-US" sz="1600" dirty="0" err="1">
                <a:solidFill>
                  <a:schemeClr val="bg1"/>
                </a:solidFill>
                <a:effectLst/>
                <a:ea typeface="Times New Roman" panose="02020603050405020304" pitchFamily="18" charset="0"/>
              </a:rPr>
              <a:t>Jelena</a:t>
            </a:r>
            <a:r>
              <a:rPr lang="en-US" sz="1600" dirty="0">
                <a:solidFill>
                  <a:schemeClr val="bg1"/>
                </a:solidFill>
                <a:effectLst/>
                <a:ea typeface="Times New Roman" panose="02020603050405020304" pitchFamily="18" charset="0"/>
              </a:rPr>
              <a:t> J. </a:t>
            </a:r>
            <a:r>
              <a:rPr lang="en-US" sz="1600" dirty="0" err="1">
                <a:solidFill>
                  <a:schemeClr val="bg1"/>
                </a:solidFill>
                <a:effectLst/>
                <a:ea typeface="Times New Roman" panose="02020603050405020304" pitchFamily="18" charset="0"/>
              </a:rPr>
              <a:t>Stanković</a:t>
            </a:r>
            <a:r>
              <a:rPr lang="en-US" sz="1600" dirty="0">
                <a:solidFill>
                  <a:schemeClr val="bg1"/>
                </a:solidFill>
                <a:effectLst/>
                <a:ea typeface="Times New Roman" panose="02020603050405020304" pitchFamily="18" charset="0"/>
              </a:rPr>
              <a:t>, </a:t>
            </a:r>
            <a:r>
              <a:rPr lang="en-US" sz="1600" b="1" dirty="0">
                <a:solidFill>
                  <a:schemeClr val="bg1"/>
                </a:solidFill>
                <a:effectLst/>
                <a:ea typeface="Times New Roman" panose="02020603050405020304" pitchFamily="18" charset="0"/>
              </a:rPr>
              <a:t>Ivana </a:t>
            </a:r>
            <a:r>
              <a:rPr lang="en-US" sz="1600" b="1" dirty="0" err="1">
                <a:solidFill>
                  <a:schemeClr val="bg1"/>
                </a:solidFill>
                <a:effectLst/>
                <a:ea typeface="Times New Roman" panose="02020603050405020304" pitchFamily="18" charset="0"/>
              </a:rPr>
              <a:t>Marjanović</a:t>
            </a:r>
            <a:r>
              <a:rPr lang="en-US" sz="1600" b="1" dirty="0">
                <a:solidFill>
                  <a:schemeClr val="bg1"/>
                </a:solidFill>
                <a:effectLst/>
                <a:ea typeface="Times New Roman" panose="02020603050405020304" pitchFamily="18" charset="0"/>
              </a:rPr>
              <a:t>*</a:t>
            </a:r>
            <a:r>
              <a:rPr lang="en-US" sz="1600" dirty="0">
                <a:solidFill>
                  <a:schemeClr val="bg1"/>
                </a:solidFill>
                <a:effectLst/>
                <a:ea typeface="Times New Roman" panose="02020603050405020304" pitchFamily="18" charset="0"/>
              </a:rPr>
              <a:t>,</a:t>
            </a:r>
            <a:r>
              <a:rPr lang="en-US" sz="1600" baseline="30000" dirty="0">
                <a:solidFill>
                  <a:schemeClr val="bg1"/>
                </a:solidFill>
                <a:effectLst/>
                <a:ea typeface="Times New Roman" panose="02020603050405020304" pitchFamily="18" charset="0"/>
              </a:rPr>
              <a:t> </a:t>
            </a:r>
            <a:endParaRPr lang="sr-Latn-RS" sz="1400" dirty="0">
              <a:solidFill>
                <a:schemeClr val="bg1"/>
              </a:solidFill>
              <a:ea typeface="Times New Roman" panose="02020603050405020304" pitchFamily="18" charset="0"/>
            </a:endParaRPr>
          </a:p>
          <a:p>
            <a:pPr algn="ctr"/>
            <a:r>
              <a:rPr lang="en-US" sz="1400" dirty="0">
                <a:solidFill>
                  <a:schemeClr val="bg1"/>
                </a:solidFill>
              </a:rPr>
              <a:t>*</a:t>
            </a:r>
            <a:r>
              <a:rPr lang="sr-Latn-RS" sz="1400" dirty="0">
                <a:solidFill>
                  <a:schemeClr val="bg1"/>
                </a:solidFill>
              </a:rPr>
              <a:t>ivana.veselinovic</a:t>
            </a:r>
            <a:r>
              <a:rPr lang="en-US" sz="1400" dirty="0">
                <a:solidFill>
                  <a:schemeClr val="bg1"/>
                </a:solidFill>
              </a:rPr>
              <a:t>@eknfak.ni.ac.rs</a:t>
            </a:r>
            <a:endParaRPr lang="sr-Cyrl-RS" sz="1400" dirty="0">
              <a:solidFill>
                <a:schemeClr val="bg1"/>
              </a:solidFill>
            </a:endParaRPr>
          </a:p>
        </p:txBody>
      </p:sp>
      <p:sp>
        <p:nvSpPr>
          <p:cNvPr id="9" name="Okvir za tekst 8">
            <a:extLst>
              <a:ext uri="{FF2B5EF4-FFF2-40B4-BE49-F238E27FC236}">
                <a16:creationId xmlns:a16="http://schemas.microsoft.com/office/drawing/2014/main" id="{810238BE-2CCA-4619-F668-DF37E6067982}"/>
              </a:ext>
            </a:extLst>
          </p:cNvPr>
          <p:cNvSpPr txBox="1"/>
          <p:nvPr/>
        </p:nvSpPr>
        <p:spPr>
          <a:xfrm>
            <a:off x="76469" y="5866321"/>
            <a:ext cx="11953461" cy="600164"/>
          </a:xfrm>
          <a:prstGeom prst="rect">
            <a:avLst/>
          </a:prstGeom>
          <a:noFill/>
        </p:spPr>
        <p:txBody>
          <a:bodyPr wrap="square">
            <a:spAutoFit/>
          </a:bodyPr>
          <a:lstStyle/>
          <a:p>
            <a:r>
              <a:rPr lang="en-GB" sz="1100">
                <a:solidFill>
                  <a:schemeClr val="bg1"/>
                </a:solidFill>
              </a:rPr>
              <a:t>This research is part of the 101059994 – UR-DATA - HORIZON-WIDERA-2021-ACCESS-02 project, funded by the European Union. Views and opinions expressed are however those of the authors only and do not necessarily reflect those of the European Union or the European Research Executive Agency. Neither the European Union nor the European Research Executive Agency can be held responsible for them.</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287" y="75811"/>
            <a:ext cx="936827" cy="141216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EF3DE3D-BDD4-4FD6-FB6E-ABEC6A3666FC}"/>
              </a:ext>
            </a:extLst>
          </p:cNvPr>
          <p:cNvSpPr>
            <a:spLocks noGrp="1"/>
          </p:cNvSpPr>
          <p:nvPr>
            <p:ph type="title"/>
          </p:nvPr>
        </p:nvSpPr>
        <p:spPr>
          <a:xfrm>
            <a:off x="4480559" y="476437"/>
            <a:ext cx="4576101" cy="482040"/>
          </a:xfrm>
        </p:spPr>
        <p:txBody>
          <a:bodyPr/>
          <a:lstStyle/>
          <a:p>
            <a:r>
              <a:rPr lang="sr-Latn-RS" dirty="0"/>
              <a:t>Introduction</a:t>
            </a:r>
            <a:endParaRPr lang="en-GB" dirty="0"/>
          </a:p>
        </p:txBody>
      </p:sp>
      <p:sp>
        <p:nvSpPr>
          <p:cNvPr id="4" name="Okvir za tekst 3">
            <a:extLst>
              <a:ext uri="{FF2B5EF4-FFF2-40B4-BE49-F238E27FC236}">
                <a16:creationId xmlns:a16="http://schemas.microsoft.com/office/drawing/2014/main" id="{80F5BA43-6E3F-0E86-6DCC-597C3D5E3324}"/>
              </a:ext>
            </a:extLst>
          </p:cNvPr>
          <p:cNvSpPr txBox="1"/>
          <p:nvPr/>
        </p:nvSpPr>
        <p:spPr>
          <a:xfrm>
            <a:off x="419878" y="1630837"/>
            <a:ext cx="11411338" cy="4385816"/>
          </a:xfrm>
          <a:prstGeom prst="rect">
            <a:avLst/>
          </a:prstGeom>
          <a:noFill/>
        </p:spPr>
        <p:txBody>
          <a:bodyPr wrap="square" rtlCol="0">
            <a:spAutoFit/>
          </a:bodyPr>
          <a:lstStyle/>
          <a:p>
            <a:pPr algn="just">
              <a:spcBef>
                <a:spcPts val="600"/>
              </a:spcBef>
            </a:pPr>
            <a:r>
              <a:rPr lang="en-US" dirty="0"/>
              <a:t>The prevailing and anticipated rates of urbanization are recognized as substantial challenges to the society. </a:t>
            </a:r>
          </a:p>
          <a:p>
            <a:pPr algn="just">
              <a:spcBef>
                <a:spcPts val="600"/>
              </a:spcBef>
            </a:pPr>
            <a:r>
              <a:rPr lang="en-US" dirty="0"/>
              <a:t>Cities need to become more sustainable and self-sufficient in order to provide quality life for their citizens. </a:t>
            </a:r>
          </a:p>
          <a:p>
            <a:pPr algn="just">
              <a:spcBef>
                <a:spcPts val="600"/>
              </a:spcBef>
            </a:pPr>
            <a:r>
              <a:rPr lang="en-US" dirty="0"/>
              <a:t>By 2050:</a:t>
            </a:r>
          </a:p>
          <a:p>
            <a:pPr marL="742950" lvl="1" indent="-285750" algn="just">
              <a:spcBef>
                <a:spcPts val="600"/>
              </a:spcBef>
              <a:buFont typeface="Arial" panose="020B0604020202020204" pitchFamily="34" charset="0"/>
              <a:buChar char="•"/>
            </a:pPr>
            <a:r>
              <a:rPr lang="en-US" dirty="0"/>
              <a:t>more than 60% of the world’s population will live in an urban area</a:t>
            </a:r>
          </a:p>
          <a:p>
            <a:pPr marL="742950" lvl="1" indent="-285750" algn="just">
              <a:spcBef>
                <a:spcPts val="600"/>
              </a:spcBef>
              <a:buFont typeface="Arial" panose="020B0604020202020204" pitchFamily="34" charset="0"/>
              <a:buChar char="•"/>
            </a:pPr>
            <a:r>
              <a:rPr lang="en-US" dirty="0"/>
              <a:t>Europe – share of the population living in urban areas will rise to just over 80% </a:t>
            </a:r>
          </a:p>
          <a:p>
            <a:pPr algn="just">
              <a:spcBef>
                <a:spcPts val="600"/>
              </a:spcBef>
            </a:pPr>
            <a:r>
              <a:rPr lang="en-US" dirty="0"/>
              <a:t>Urban areas have been recognized as primary drivers of economic development, however, the rapid expansion of cities in recent decades has raised concerns regarding their sustainability, as evidenced by escalating infrastructural, ecological, and social challenges</a:t>
            </a:r>
          </a:p>
          <a:p>
            <a:pPr algn="just">
              <a:spcBef>
                <a:spcPts val="600"/>
              </a:spcBef>
            </a:pPr>
            <a:r>
              <a:rPr lang="en-US" dirty="0"/>
              <a:t>To analyze the diverse attributes of cities' urban performance, a multi-criteria model is developed</a:t>
            </a:r>
            <a:endParaRPr lang="sr-Latn-RS" dirty="0"/>
          </a:p>
          <a:p>
            <a:pPr marL="742950" lvl="1" indent="-285750" algn="just">
              <a:spcBef>
                <a:spcPts val="600"/>
              </a:spcBef>
              <a:buFont typeface="Arial" panose="020B0604020202020204" pitchFamily="34" charset="0"/>
              <a:buChar char="•"/>
            </a:pPr>
            <a:r>
              <a:rPr lang="sr-Latn-RS" dirty="0"/>
              <a:t>Methodology: </a:t>
            </a:r>
            <a:r>
              <a:rPr lang="en-US" dirty="0"/>
              <a:t>PROMETHEE</a:t>
            </a:r>
            <a:endParaRPr lang="sr-Latn-RS" dirty="0"/>
          </a:p>
          <a:p>
            <a:pPr marL="742950" lvl="1" indent="-285750" algn="just">
              <a:spcBef>
                <a:spcPts val="600"/>
              </a:spcBef>
              <a:buFont typeface="Arial" panose="020B0604020202020204" pitchFamily="34" charset="0"/>
              <a:buChar char="•"/>
            </a:pPr>
            <a:r>
              <a:rPr lang="sr-Latn-RS" dirty="0"/>
              <a:t>Data: </a:t>
            </a:r>
            <a:r>
              <a:rPr lang="en-GB" dirty="0"/>
              <a:t>a sample of </a:t>
            </a:r>
            <a:r>
              <a:rPr lang="sr-Latn-RS" dirty="0"/>
              <a:t>80</a:t>
            </a:r>
            <a:r>
              <a:rPr lang="en-GB" dirty="0"/>
              <a:t> </a:t>
            </a:r>
            <a:r>
              <a:rPr lang="sr-Latn-RS" dirty="0"/>
              <a:t>European</a:t>
            </a:r>
            <a:r>
              <a:rPr lang="en-GB" dirty="0"/>
              <a:t> cities</a:t>
            </a:r>
            <a:endParaRPr lang="sr-Latn-RS" dirty="0"/>
          </a:p>
          <a:p>
            <a:pPr marL="742950" lvl="1" indent="-285750" algn="just">
              <a:spcBef>
                <a:spcPts val="600"/>
              </a:spcBef>
              <a:buFont typeface="Arial" panose="020B0604020202020204" pitchFamily="34" charset="0"/>
              <a:buChar char="•"/>
            </a:pPr>
            <a:r>
              <a:rPr lang="sr-Latn-RS" dirty="0"/>
              <a:t>Source: </a:t>
            </a:r>
            <a:r>
              <a:rPr lang="fr-FR" dirty="0"/>
              <a:t>Eurostat </a:t>
            </a:r>
            <a:r>
              <a:rPr lang="fr-FR" dirty="0" err="1"/>
              <a:t>Urban</a:t>
            </a:r>
            <a:r>
              <a:rPr lang="fr-FR" dirty="0"/>
              <a:t> Audit Perception Survey</a:t>
            </a:r>
            <a:endParaRPr lang="sr-Latn-RS" dirty="0"/>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4884" y="167973"/>
            <a:ext cx="729054" cy="1098968"/>
          </a:xfrm>
          <a:prstGeom prst="rect">
            <a:avLst/>
          </a:prstGeom>
        </p:spPr>
      </p:pic>
    </p:spTree>
    <p:extLst>
      <p:ext uri="{BB962C8B-B14F-4D97-AF65-F5344CB8AC3E}">
        <p14:creationId xmlns:p14="http://schemas.microsoft.com/office/powerpoint/2010/main" val="373929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2762813-5A7B-AC76-0EA4-9307ED249276}"/>
              </a:ext>
            </a:extLst>
          </p:cNvPr>
          <p:cNvSpPr>
            <a:spLocks noGrp="1"/>
          </p:cNvSpPr>
          <p:nvPr>
            <p:ph type="title"/>
          </p:nvPr>
        </p:nvSpPr>
        <p:spPr>
          <a:xfrm>
            <a:off x="2932042" y="1084082"/>
            <a:ext cx="8832609" cy="421720"/>
          </a:xfrm>
        </p:spPr>
        <p:txBody>
          <a:bodyPr/>
          <a:lstStyle/>
          <a:p>
            <a:r>
              <a:rPr lang="en-US" dirty="0"/>
              <a:t>Smart Cities Concept</a:t>
            </a:r>
            <a:br>
              <a:rPr lang="en-US" dirty="0"/>
            </a:br>
            <a:endParaRPr lang="en-GB" dirty="0"/>
          </a:p>
        </p:txBody>
      </p:sp>
      <p:sp>
        <p:nvSpPr>
          <p:cNvPr id="3" name="Čuvar mesta za sadržaj 2">
            <a:extLst>
              <a:ext uri="{FF2B5EF4-FFF2-40B4-BE49-F238E27FC236}">
                <a16:creationId xmlns:a16="http://schemas.microsoft.com/office/drawing/2014/main" id="{5273D3EA-92B3-13A5-3946-C2F5C80F94A3}"/>
              </a:ext>
            </a:extLst>
          </p:cNvPr>
          <p:cNvSpPr>
            <a:spLocks noGrp="1"/>
          </p:cNvSpPr>
          <p:nvPr>
            <p:ph/>
          </p:nvPr>
        </p:nvSpPr>
        <p:spPr>
          <a:xfrm>
            <a:off x="763571" y="1772239"/>
            <a:ext cx="10642862" cy="4477732"/>
          </a:xfrm>
        </p:spPr>
        <p:txBody>
          <a:bodyPr>
            <a:normAutofit/>
          </a:bodyPr>
          <a:lstStyle/>
          <a:p>
            <a:pPr algn="just">
              <a:spcAft>
                <a:spcPts val="600"/>
              </a:spcAft>
            </a:pPr>
            <a:r>
              <a:rPr lang="sr-Latn-RS" sz="2000" dirty="0">
                <a:effectLst/>
                <a:latin typeface="Times New Roman" panose="02020603050405020304" pitchFamily="18" charset="0"/>
                <a:ea typeface="Times New Roman" panose="02020603050405020304" pitchFamily="18" charset="0"/>
              </a:rPr>
              <a:t>				</a:t>
            </a:r>
            <a:endParaRPr lang="sr-Latn-RS" sz="2000" b="1" dirty="0">
              <a:solidFill>
                <a:schemeClr val="accent1">
                  <a:lumMod val="50000"/>
                </a:schemeClr>
              </a:solidFill>
              <a:effectLst/>
              <a:ea typeface="Times New Roman" panose="02020603050405020304" pitchFamily="18" charset="0"/>
            </a:endParaRPr>
          </a:p>
          <a:p>
            <a:pPr algn="just">
              <a:spcAft>
                <a:spcPts val="600"/>
              </a:spcAft>
            </a:pPr>
            <a:endParaRPr lang="sr-Latn-RS" sz="2000" b="1" i="1" dirty="0">
              <a:effectLst/>
              <a:latin typeface="Times New Roman" panose="02020603050405020304" pitchFamily="18" charset="0"/>
              <a:ea typeface="Times New Roman" panose="02020603050405020304" pitchFamily="18" charset="0"/>
            </a:endParaRPr>
          </a:p>
          <a:p>
            <a:pPr marL="457200" indent="-457200" algn="just">
              <a:spcAft>
                <a:spcPts val="600"/>
              </a:spcAft>
              <a:buFont typeface="Arial" panose="020B0604020202020204" pitchFamily="34" charset="0"/>
              <a:buChar char="•"/>
            </a:pPr>
            <a:endParaRPr lang="sr-Latn-RS" sz="2000" b="1" i="1"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186612" y="1294942"/>
            <a:ext cx="12005388" cy="4801314"/>
          </a:xfrm>
          <a:prstGeom prst="rect">
            <a:avLst/>
          </a:prstGeom>
        </p:spPr>
        <p:txBody>
          <a:bodyPr wrap="square">
            <a:spAutoFit/>
          </a:bodyPr>
          <a:lstStyle/>
          <a:p>
            <a:r>
              <a:rPr lang="en-US" dirty="0"/>
              <a:t>Urbanization creates a number of economic and environmental problems: pollution, sanitation, ageing population, transport, inequality, safety issues and others</a:t>
            </a:r>
          </a:p>
          <a:p>
            <a:endParaRPr lang="en-US" dirty="0"/>
          </a:p>
          <a:p>
            <a:pPr algn="ctr"/>
            <a:r>
              <a:rPr lang="en-US" b="1" i="1" dirty="0"/>
              <a:t>Response:</a:t>
            </a:r>
            <a:r>
              <a:rPr lang="en-US" dirty="0"/>
              <a:t> </a:t>
            </a:r>
            <a:r>
              <a:rPr lang="en-US" i="1" dirty="0"/>
              <a:t>cities should have smart infrastructure and the sustainable use of resources available in the immediate surroundings of cities</a:t>
            </a:r>
          </a:p>
          <a:p>
            <a:endParaRPr lang="en-GB" dirty="0"/>
          </a:p>
          <a:p>
            <a:r>
              <a:rPr lang="en-GB" dirty="0"/>
              <a:t>The development of the </a:t>
            </a:r>
            <a:r>
              <a:rPr lang="sr-Latn-RS" dirty="0"/>
              <a:t>smart city </a:t>
            </a:r>
            <a:r>
              <a:rPr lang="en-GB" dirty="0"/>
              <a:t>concept included various aspects of urban development - economy, society, governance, environmental conditions and citizens’ satisfaction</a:t>
            </a:r>
            <a:endParaRPr lang="sr-Latn-RS" dirty="0"/>
          </a:p>
          <a:p>
            <a:r>
              <a:rPr lang="en-GB" dirty="0"/>
              <a:t>The main benefits of smart cities</a:t>
            </a:r>
            <a:r>
              <a:rPr lang="sr-Latn-RS" dirty="0"/>
              <a:t>:</a:t>
            </a:r>
            <a:r>
              <a:rPr lang="en-GB" dirty="0"/>
              <a:t> efficient resource allocation, improved security and the overall quality of life of urban dwellers. </a:t>
            </a:r>
          </a:p>
          <a:p>
            <a:endParaRPr lang="en-GB" dirty="0"/>
          </a:p>
          <a:p>
            <a:pPr algn="ctr"/>
            <a:r>
              <a:rPr lang="en-GB" i="1" u="sng" dirty="0"/>
              <a:t>Vienna Centre of Regional Science defines a Smart City as city well performing in a forward-looking way in these six characteristics</a:t>
            </a:r>
            <a:r>
              <a:rPr lang="sr-Latn-RS" i="1" u="sng" dirty="0"/>
              <a:t> (</a:t>
            </a:r>
            <a:r>
              <a:rPr lang="en-GB" i="1" u="sng" dirty="0"/>
              <a:t>smart economy, smart people, smart governance, smart mobility, smart environment and smart living), built on the ‘smart’ combination of endowments and activities of self-decisive, independent and aware citizens</a:t>
            </a:r>
            <a:endParaRPr lang="en-GB" u="sng" dirty="0"/>
          </a:p>
          <a:p>
            <a:endParaRPr lang="sr-Latn-RS" dirty="0"/>
          </a:p>
          <a:p>
            <a:r>
              <a:rPr lang="en-GB" dirty="0"/>
              <a:t>One of the ways for evaluating city’s smartness</a:t>
            </a:r>
            <a:r>
              <a:rPr lang="sr-Latn-RS" dirty="0"/>
              <a:t>:</a:t>
            </a:r>
            <a:r>
              <a:rPr lang="en-GB" dirty="0"/>
              <a:t> assess</a:t>
            </a:r>
            <a:r>
              <a:rPr lang="sr-Latn-RS" dirty="0"/>
              <a:t>ment</a:t>
            </a:r>
            <a:r>
              <a:rPr lang="en-GB" dirty="0"/>
              <a:t> </a:t>
            </a:r>
            <a:r>
              <a:rPr lang="sr-Latn-RS" dirty="0"/>
              <a:t>of </a:t>
            </a:r>
            <a:r>
              <a:rPr lang="en-GB" dirty="0"/>
              <a:t>citizens’ perceptions on various aspects of urban life </a:t>
            </a:r>
            <a:endParaRPr lang="sr-Latn-R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4884" y="167973"/>
            <a:ext cx="729054" cy="1098968"/>
          </a:xfrm>
          <a:prstGeom prst="rect">
            <a:avLst/>
          </a:prstGeom>
        </p:spPr>
      </p:pic>
    </p:spTree>
    <p:extLst>
      <p:ext uri="{BB962C8B-B14F-4D97-AF65-F5344CB8AC3E}">
        <p14:creationId xmlns:p14="http://schemas.microsoft.com/office/powerpoint/2010/main" val="3819310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6150" y="441345"/>
            <a:ext cx="9142920" cy="594353"/>
          </a:xfrm>
        </p:spPr>
        <p:txBody>
          <a:bodyPr/>
          <a:lstStyle/>
          <a:p>
            <a:r>
              <a:rPr lang="sr-Latn-RS" dirty="0"/>
              <a:t>Research methodology and data</a:t>
            </a:r>
            <a:endParaRPr lang="en-US" dirty="0"/>
          </a:p>
        </p:txBody>
      </p:sp>
      <p:sp>
        <p:nvSpPr>
          <p:cNvPr id="3" name="Content Placeholder 2"/>
          <p:cNvSpPr>
            <a:spLocks noGrp="1"/>
          </p:cNvSpPr>
          <p:nvPr>
            <p:ph/>
          </p:nvPr>
        </p:nvSpPr>
        <p:spPr>
          <a:xfrm>
            <a:off x="289249" y="1483223"/>
            <a:ext cx="11653935" cy="4600336"/>
          </a:xfrm>
        </p:spPr>
        <p:txBody>
          <a:bodyPr>
            <a:normAutofit lnSpcReduction="10000"/>
          </a:bodyPr>
          <a:lstStyle/>
          <a:p>
            <a:pPr algn="just"/>
            <a:r>
              <a:rPr lang="en-GB" sz="2000" b="1" dirty="0"/>
              <a:t>The aim of this study</a:t>
            </a:r>
            <a:r>
              <a:rPr lang="sr-Latn-RS" sz="2000" dirty="0"/>
              <a:t>:</a:t>
            </a:r>
            <a:r>
              <a:rPr lang="en-GB" sz="2000" dirty="0"/>
              <a:t> to create composite index of urban smartness and compare cities in different European regions using 29 different indicators, grouped into six categories that cover various aspects of urban living.</a:t>
            </a:r>
          </a:p>
          <a:p>
            <a:pPr algn="just"/>
            <a:endParaRPr lang="en-GB" sz="2000" dirty="0"/>
          </a:p>
          <a:p>
            <a:pPr algn="just"/>
            <a:r>
              <a:rPr lang="en-GB" sz="2000" dirty="0"/>
              <a:t>A number of socioeconomic phenomena cannot be measured by a single descriptive indicator and they should be represented with multiple dimensions and measured by accounting the ‘combination’ of different dimensions</a:t>
            </a:r>
          </a:p>
          <a:p>
            <a:pPr algn="just"/>
            <a:r>
              <a:rPr lang="en-GB" sz="2000" dirty="0"/>
              <a:t>This combination can be obtained by </a:t>
            </a:r>
            <a:r>
              <a:rPr lang="sr-Latn-RS" sz="2000" b="1" dirty="0"/>
              <a:t>creating</a:t>
            </a:r>
            <a:r>
              <a:rPr lang="sr-Latn-RS" sz="2000" dirty="0"/>
              <a:t> </a:t>
            </a:r>
            <a:r>
              <a:rPr lang="en-GB" sz="2000" b="1" dirty="0"/>
              <a:t>composite indices</a:t>
            </a:r>
            <a:r>
              <a:rPr lang="en-GB" sz="2000" dirty="0"/>
              <a:t>:</a:t>
            </a:r>
          </a:p>
          <a:p>
            <a:pPr marL="342900" lvl="1" indent="-342900" algn="just">
              <a:buFont typeface="Arial" panose="020B0604020202020204" pitchFamily="34" charset="0"/>
              <a:buChar char="•"/>
            </a:pPr>
            <a:r>
              <a:rPr lang="en-GB" sz="2000" dirty="0"/>
              <a:t>Composite indicators are ‘based on sub-indicators that have no common meaningful unit of measurement and there is no obvious way of weighting these sub-indicators’ (</a:t>
            </a:r>
            <a:r>
              <a:rPr lang="en-GB" sz="2000" dirty="0" err="1"/>
              <a:t>Saisana</a:t>
            </a:r>
            <a:r>
              <a:rPr lang="en-GB" sz="2000" dirty="0"/>
              <a:t> </a:t>
            </a:r>
            <a:r>
              <a:rPr lang="sr-Latn-RS" sz="2000" dirty="0"/>
              <a:t>&amp;</a:t>
            </a:r>
            <a:r>
              <a:rPr lang="en-GB" sz="2000" dirty="0"/>
              <a:t> </a:t>
            </a:r>
            <a:r>
              <a:rPr lang="en-GB" sz="2000" dirty="0" err="1"/>
              <a:t>Tarantola</a:t>
            </a:r>
            <a:r>
              <a:rPr lang="en-GB" sz="2000" dirty="0"/>
              <a:t> 2002, p. 5)</a:t>
            </a:r>
            <a:r>
              <a:rPr lang="sr-Latn-RS" sz="2000" dirty="0"/>
              <a:t>;</a:t>
            </a:r>
            <a:endParaRPr lang="en-GB" sz="2000" dirty="0"/>
          </a:p>
          <a:p>
            <a:pPr marL="342900" lvl="1" indent="-342900" algn="just">
              <a:buFont typeface="Arial" panose="020B0604020202020204" pitchFamily="34" charset="0"/>
              <a:buChar char="•"/>
            </a:pPr>
            <a:r>
              <a:rPr lang="en-GB" sz="2000" dirty="0"/>
              <a:t>Composite indicator ‘is formed when individual indicators are compiled into a single index, on the basis of an underlying model of the multi-dimensional concept that is being measured’ (</a:t>
            </a:r>
            <a:r>
              <a:rPr lang="en-GB" sz="2000" dirty="0" err="1"/>
              <a:t>Nardo</a:t>
            </a:r>
            <a:r>
              <a:rPr lang="en-GB" sz="2000" dirty="0"/>
              <a:t> et al. 2005, p. 8)</a:t>
            </a:r>
            <a:r>
              <a:rPr lang="sr-Latn-RS" sz="2000" dirty="0"/>
              <a:t>.</a:t>
            </a:r>
            <a:endParaRPr lang="en-GB" sz="2000" dirty="0"/>
          </a:p>
          <a:p>
            <a:pPr marL="342900" lvl="1" indent="-342900" algn="just">
              <a:buFont typeface="Arial" panose="020B0604020202020204" pitchFamily="34" charset="0"/>
              <a:buChar char="•"/>
            </a:pPr>
            <a:endParaRPr lang="en-GB" sz="2000" dirty="0"/>
          </a:p>
          <a:p>
            <a:pPr algn="just"/>
            <a:r>
              <a:rPr lang="en-GB" sz="2000" dirty="0"/>
              <a:t>Building a composite index is a delicate task (weighting, aggregation).</a:t>
            </a:r>
          </a:p>
          <a:p>
            <a:pPr algn="just"/>
            <a:endParaRPr lang="en-GB"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4884" y="167973"/>
            <a:ext cx="729054" cy="1098968"/>
          </a:xfrm>
          <a:prstGeom prst="rect">
            <a:avLst/>
          </a:prstGeom>
        </p:spPr>
      </p:pic>
    </p:spTree>
    <p:extLst>
      <p:ext uri="{BB962C8B-B14F-4D97-AF65-F5344CB8AC3E}">
        <p14:creationId xmlns:p14="http://schemas.microsoft.com/office/powerpoint/2010/main" val="4212878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8367CB0-592A-E72B-F07F-F8005028FF84}"/>
              </a:ext>
            </a:extLst>
          </p:cNvPr>
          <p:cNvSpPr>
            <a:spLocks noGrp="1"/>
          </p:cNvSpPr>
          <p:nvPr>
            <p:ph type="title"/>
          </p:nvPr>
        </p:nvSpPr>
        <p:spPr>
          <a:xfrm>
            <a:off x="2799760" y="613432"/>
            <a:ext cx="8517489" cy="244407"/>
          </a:xfrm>
        </p:spPr>
        <p:txBody>
          <a:bodyPr/>
          <a:lstStyle/>
          <a:p>
            <a:r>
              <a:rPr lang="sr-Latn-RS" dirty="0"/>
              <a:t>Research methodology and data</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3992" y="1082157"/>
            <a:ext cx="8529976" cy="508818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4884" y="139981"/>
            <a:ext cx="729054" cy="1098968"/>
          </a:xfrm>
          <a:prstGeom prst="rect">
            <a:avLst/>
          </a:prstGeom>
        </p:spPr>
      </p:pic>
    </p:spTree>
    <p:extLst>
      <p:ext uri="{BB962C8B-B14F-4D97-AF65-F5344CB8AC3E}">
        <p14:creationId xmlns:p14="http://schemas.microsoft.com/office/powerpoint/2010/main" val="2153800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0465" y="1526978"/>
            <a:ext cx="11010122" cy="4216539"/>
          </a:xfrm>
          <a:prstGeom prst="rect">
            <a:avLst/>
          </a:prstGeom>
        </p:spPr>
        <p:txBody>
          <a:bodyPr wrap="square">
            <a:spAutoFit/>
          </a:bodyPr>
          <a:lstStyle/>
          <a:p>
            <a:pPr algn="just"/>
            <a:r>
              <a:rPr lang="en-GB" dirty="0">
                <a:ea typeface="Calibri" panose="020F0502020204030204" pitchFamily="34" charset="0"/>
                <a:cs typeface="Times New Roman" panose="02020603050405020304" pitchFamily="18" charset="0"/>
              </a:rPr>
              <a:t>There are several possible methods for determining weight coefficients divided into two broad groups:</a:t>
            </a:r>
          </a:p>
          <a:p>
            <a:pPr marL="742950" lvl="1" indent="-285750" algn="just">
              <a:buFont typeface="Arial" panose="020B0604020202020204" pitchFamily="34" charset="0"/>
              <a:buChar char="•"/>
            </a:pPr>
            <a:r>
              <a:rPr lang="en-GB" sz="1400" dirty="0">
                <a:ea typeface="Calibri" panose="020F0502020204030204" pitchFamily="34" charset="0"/>
                <a:cs typeface="Times New Roman" panose="02020603050405020304" pitchFamily="18" charset="0"/>
              </a:rPr>
              <a:t>Subjective methods of determining weighting coefficients based on the subjective judgement of the decision-maker or expert on the importance of the criteria for a given decision problem</a:t>
            </a:r>
          </a:p>
          <a:p>
            <a:pPr marL="742950" lvl="1" indent="-285750" algn="just">
              <a:buFont typeface="Arial" panose="020B0604020202020204" pitchFamily="34" charset="0"/>
              <a:buChar char="•"/>
            </a:pPr>
            <a:r>
              <a:rPr lang="en-GB" sz="1400" dirty="0">
                <a:ea typeface="Calibri" panose="020F0502020204030204" pitchFamily="34" charset="0"/>
                <a:cs typeface="Times New Roman" panose="02020603050405020304" pitchFamily="18" charset="0"/>
              </a:rPr>
              <a:t>Objective methods that focus on the analysis of the decision matrix. These approaches use objective data, without interfering with the subjective judgments of the decision-maker. </a:t>
            </a:r>
          </a:p>
          <a:p>
            <a:pPr algn="just"/>
            <a:r>
              <a:rPr lang="en-GB" dirty="0">
                <a:ea typeface="Calibri" panose="020F0502020204030204" pitchFamily="34" charset="0"/>
                <a:cs typeface="Times New Roman" panose="02020603050405020304" pitchFamily="18" charset="0"/>
              </a:rPr>
              <a:t>To determine the weighting coefficients in this study, one of the methods of the objective approach was applied - the entropy method</a:t>
            </a:r>
          </a:p>
          <a:p>
            <a:pPr algn="just"/>
            <a:r>
              <a:rPr lang="en-GB" dirty="0">
                <a:ea typeface="Times New Roman" panose="02020603050405020304" pitchFamily="18" charset="0"/>
              </a:rPr>
              <a:t>There are several methods for indicator</a:t>
            </a:r>
            <a:r>
              <a:rPr lang="sr-Latn-RS" dirty="0">
                <a:ea typeface="Times New Roman" panose="02020603050405020304" pitchFamily="18" charset="0"/>
              </a:rPr>
              <a:t>s</a:t>
            </a:r>
            <a:r>
              <a:rPr lang="en-GB" dirty="0">
                <a:ea typeface="Times New Roman" panose="02020603050405020304" pitchFamily="18" charset="0"/>
              </a:rPr>
              <a:t> aggregation (</a:t>
            </a:r>
            <a:r>
              <a:rPr lang="en-GB" sz="1400" dirty="0">
                <a:ea typeface="Times New Roman" panose="02020603050405020304" pitchFamily="18" charset="0"/>
              </a:rPr>
              <a:t>linear aggregation, geometric aggregation and aggregation using MCDM)</a:t>
            </a:r>
            <a:endParaRPr lang="sr-Latn-RS" sz="1400" dirty="0">
              <a:ea typeface="Times New Roman" panose="02020603050405020304" pitchFamily="18" charset="0"/>
            </a:endParaRPr>
          </a:p>
          <a:p>
            <a:pPr algn="just"/>
            <a:r>
              <a:rPr lang="en-GB" dirty="0">
                <a:ea typeface="Times New Roman" panose="02020603050405020304" pitchFamily="18" charset="0"/>
              </a:rPr>
              <a:t>The advantage of aggregation using the methods of multi-criteria analysis is that in this way non-compensatory or partially compensatory composite indices are obtained</a:t>
            </a:r>
          </a:p>
          <a:p>
            <a:pPr algn="just"/>
            <a:r>
              <a:rPr lang="en-GB" dirty="0">
                <a:ea typeface="Times New Roman" panose="02020603050405020304" pitchFamily="18" charset="0"/>
              </a:rPr>
              <a:t>In order to create a composite</a:t>
            </a:r>
            <a:r>
              <a:rPr lang="sr-Latn-RS" dirty="0">
                <a:ea typeface="Times New Roman" panose="02020603050405020304" pitchFamily="18" charset="0"/>
              </a:rPr>
              <a:t> </a:t>
            </a:r>
            <a:r>
              <a:rPr lang="en-GB" dirty="0">
                <a:ea typeface="Times New Roman" panose="02020603050405020304" pitchFamily="18" charset="0"/>
              </a:rPr>
              <a:t>index, the </a:t>
            </a:r>
            <a:r>
              <a:rPr lang="sr-Latn-RS" dirty="0">
                <a:ea typeface="Times New Roman" panose="02020603050405020304" pitchFamily="18" charset="0"/>
              </a:rPr>
              <a:t>PROMETHEE</a:t>
            </a:r>
            <a:r>
              <a:rPr lang="en-GB" dirty="0">
                <a:ea typeface="Times New Roman" panose="02020603050405020304" pitchFamily="18" charset="0"/>
              </a:rPr>
              <a:t> method was applied in this study</a:t>
            </a:r>
            <a:endParaRPr lang="sr-Latn-RS" dirty="0">
              <a:ea typeface="Times New Roman" panose="02020603050405020304" pitchFamily="18" charset="0"/>
            </a:endParaRPr>
          </a:p>
          <a:p>
            <a:pPr algn="ctr"/>
            <a:endParaRPr lang="en-US" i="1" dirty="0">
              <a:cs typeface="Times New Roman" panose="02020603050405020304" pitchFamily="18" charset="0"/>
            </a:endParaRPr>
          </a:p>
          <a:p>
            <a:pPr algn="ctr"/>
            <a:r>
              <a:rPr lang="en-US" i="1" dirty="0">
                <a:cs typeface="Times New Roman" panose="02020603050405020304" pitchFamily="18" charset="0"/>
              </a:rPr>
              <a:t>PROMETHEE methods will ensure that weights will act as ‘importance coefficients’ rather than trade-offs, contrary to other types of aggregation approaches</a:t>
            </a:r>
            <a:endParaRPr lang="sr-Latn-RS" i="1" dirty="0">
              <a:cs typeface="Times New Roman" panose="02020603050405020304" pitchFamily="18" charset="0"/>
            </a:endParaRPr>
          </a:p>
          <a:p>
            <a:endParaRPr lang="en-GB" dirty="0"/>
          </a:p>
        </p:txBody>
      </p:sp>
      <p:sp>
        <p:nvSpPr>
          <p:cNvPr id="3" name="Title 1"/>
          <p:cNvSpPr txBox="1">
            <a:spLocks/>
          </p:cNvSpPr>
          <p:nvPr/>
        </p:nvSpPr>
        <p:spPr>
          <a:xfrm>
            <a:off x="2886150" y="441345"/>
            <a:ext cx="9142920" cy="5943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Latn-RS" dirty="0"/>
              <a:t>Research methodology and data</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4884" y="139981"/>
            <a:ext cx="729054" cy="1098968"/>
          </a:xfrm>
          <a:prstGeom prst="rect">
            <a:avLst/>
          </a:prstGeom>
        </p:spPr>
      </p:pic>
    </p:spTree>
    <p:extLst>
      <p:ext uri="{BB962C8B-B14F-4D97-AF65-F5344CB8AC3E}">
        <p14:creationId xmlns:p14="http://schemas.microsoft.com/office/powerpoint/2010/main" val="934929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B67F843-97F3-D45E-F988-DBB81F7798DD}"/>
              </a:ext>
            </a:extLst>
          </p:cNvPr>
          <p:cNvSpPr>
            <a:spLocks noGrp="1"/>
          </p:cNvSpPr>
          <p:nvPr>
            <p:ph type="title"/>
          </p:nvPr>
        </p:nvSpPr>
        <p:spPr>
          <a:xfrm>
            <a:off x="4741682" y="764262"/>
            <a:ext cx="5925118" cy="65297"/>
          </a:xfrm>
        </p:spPr>
        <p:txBody>
          <a:bodyPr/>
          <a:lstStyle/>
          <a:p>
            <a:r>
              <a:rPr lang="sr-Latn-RS"/>
              <a:t>Results</a:t>
            </a:r>
            <a:endParaRPr lang="en-GB"/>
          </a:p>
        </p:txBody>
      </p:sp>
      <p:graphicFrame>
        <p:nvGraphicFramePr>
          <p:cNvPr id="4" name="Chart 3"/>
          <p:cNvGraphicFramePr>
            <a:graphicFrameLocks/>
          </p:cNvGraphicFramePr>
          <p:nvPr>
            <p:extLst>
              <p:ext uri="{D42A27DB-BD31-4B8C-83A1-F6EECF244321}">
                <p14:modId xmlns:p14="http://schemas.microsoft.com/office/powerpoint/2010/main" val="2118815482"/>
              </p:ext>
            </p:extLst>
          </p:nvPr>
        </p:nvGraphicFramePr>
        <p:xfrm>
          <a:off x="802433" y="2080727"/>
          <a:ext cx="5243802" cy="40961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638352852"/>
              </p:ext>
            </p:extLst>
          </p:nvPr>
        </p:nvGraphicFramePr>
        <p:xfrm>
          <a:off x="6354147" y="2080727"/>
          <a:ext cx="5355769" cy="35502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76996371"/>
              </p:ext>
            </p:extLst>
          </p:nvPr>
        </p:nvGraphicFramePr>
        <p:xfrm>
          <a:off x="905069" y="1236477"/>
          <a:ext cx="10399818" cy="634433"/>
        </p:xfrm>
        <a:graphic>
          <a:graphicData uri="http://schemas.openxmlformats.org/drawingml/2006/table">
            <a:tbl>
              <a:tblPr firstRow="1" bandRow="1">
                <a:tableStyleId>{7DF18680-E054-41AD-8BC1-D1AEF772440D}</a:tableStyleId>
              </a:tblPr>
              <a:tblGrid>
                <a:gridCol w="1733303">
                  <a:extLst>
                    <a:ext uri="{9D8B030D-6E8A-4147-A177-3AD203B41FA5}">
                      <a16:colId xmlns:a16="http://schemas.microsoft.com/office/drawing/2014/main" val="3660218159"/>
                    </a:ext>
                  </a:extLst>
                </a:gridCol>
                <a:gridCol w="1733303">
                  <a:extLst>
                    <a:ext uri="{9D8B030D-6E8A-4147-A177-3AD203B41FA5}">
                      <a16:colId xmlns:a16="http://schemas.microsoft.com/office/drawing/2014/main" val="484202505"/>
                    </a:ext>
                  </a:extLst>
                </a:gridCol>
                <a:gridCol w="1733303">
                  <a:extLst>
                    <a:ext uri="{9D8B030D-6E8A-4147-A177-3AD203B41FA5}">
                      <a16:colId xmlns:a16="http://schemas.microsoft.com/office/drawing/2014/main" val="4261497824"/>
                    </a:ext>
                  </a:extLst>
                </a:gridCol>
                <a:gridCol w="1733303">
                  <a:extLst>
                    <a:ext uri="{9D8B030D-6E8A-4147-A177-3AD203B41FA5}">
                      <a16:colId xmlns:a16="http://schemas.microsoft.com/office/drawing/2014/main" val="201439455"/>
                    </a:ext>
                  </a:extLst>
                </a:gridCol>
                <a:gridCol w="1733303">
                  <a:extLst>
                    <a:ext uri="{9D8B030D-6E8A-4147-A177-3AD203B41FA5}">
                      <a16:colId xmlns:a16="http://schemas.microsoft.com/office/drawing/2014/main" val="3250793251"/>
                    </a:ext>
                  </a:extLst>
                </a:gridCol>
                <a:gridCol w="1733303">
                  <a:extLst>
                    <a:ext uri="{9D8B030D-6E8A-4147-A177-3AD203B41FA5}">
                      <a16:colId xmlns:a16="http://schemas.microsoft.com/office/drawing/2014/main" val="1661896889"/>
                    </a:ext>
                  </a:extLst>
                </a:gridCol>
              </a:tblGrid>
              <a:tr h="246517">
                <a:tc>
                  <a:txBody>
                    <a:bodyPr/>
                    <a:lstStyle/>
                    <a:p>
                      <a:pPr algn="ctr"/>
                      <a:r>
                        <a:rPr lang="en-US" sz="1600" dirty="0"/>
                        <a:t>Mobility</a:t>
                      </a:r>
                    </a:p>
                  </a:txBody>
                  <a:tcPr/>
                </a:tc>
                <a:tc>
                  <a:txBody>
                    <a:bodyPr/>
                    <a:lstStyle/>
                    <a:p>
                      <a:pPr algn="ctr"/>
                      <a:r>
                        <a:rPr lang="en-US" sz="1600" dirty="0"/>
                        <a:t>Livability</a:t>
                      </a:r>
                    </a:p>
                  </a:txBody>
                  <a:tcPr/>
                </a:tc>
                <a:tc>
                  <a:txBody>
                    <a:bodyPr/>
                    <a:lstStyle/>
                    <a:p>
                      <a:pPr algn="ctr"/>
                      <a:r>
                        <a:rPr lang="en-US" sz="1600" dirty="0"/>
                        <a:t>Environment</a:t>
                      </a:r>
                    </a:p>
                  </a:txBody>
                  <a:tcPr/>
                </a:tc>
                <a:tc>
                  <a:txBody>
                    <a:bodyPr/>
                    <a:lstStyle/>
                    <a:p>
                      <a:pPr algn="ctr"/>
                      <a:r>
                        <a:rPr lang="en-US" sz="1600" dirty="0"/>
                        <a:t>Economy</a:t>
                      </a:r>
                    </a:p>
                  </a:txBody>
                  <a:tcPr/>
                </a:tc>
                <a:tc>
                  <a:txBody>
                    <a:bodyPr/>
                    <a:lstStyle/>
                    <a:p>
                      <a:pPr algn="ctr"/>
                      <a:r>
                        <a:rPr lang="en-US" sz="1600" dirty="0"/>
                        <a:t>Governance</a:t>
                      </a:r>
                    </a:p>
                  </a:txBody>
                  <a:tcPr/>
                </a:tc>
                <a:tc>
                  <a:txBody>
                    <a:bodyPr/>
                    <a:lstStyle/>
                    <a:p>
                      <a:pPr algn="ctr"/>
                      <a:r>
                        <a:rPr lang="en-US" sz="1600" dirty="0"/>
                        <a:t>People</a:t>
                      </a:r>
                    </a:p>
                  </a:txBody>
                  <a:tcPr/>
                </a:tc>
                <a:extLst>
                  <a:ext uri="{0D108BD9-81ED-4DB2-BD59-A6C34878D82A}">
                    <a16:rowId xmlns:a16="http://schemas.microsoft.com/office/drawing/2014/main" val="2636817029"/>
                  </a:ext>
                </a:extLst>
              </a:tr>
              <a:tr h="299153">
                <a:tc>
                  <a:txBody>
                    <a:bodyPr/>
                    <a:lstStyle/>
                    <a:p>
                      <a:pPr algn="ctr" fontAlgn="b"/>
                      <a:r>
                        <a:rPr lang="en-US" sz="1600" b="0" i="0" u="none" strike="noStrike" dirty="0">
                          <a:solidFill>
                            <a:srgbClr val="000000"/>
                          </a:solidFill>
                          <a:effectLst/>
                          <a:latin typeface="+mn-lt"/>
                        </a:rPr>
                        <a:t>0.166648</a:t>
                      </a:r>
                    </a:p>
                  </a:txBody>
                  <a:tcPr marL="7620" marR="7620" marT="7620" marB="0" anchor="b"/>
                </a:tc>
                <a:tc>
                  <a:txBody>
                    <a:bodyPr/>
                    <a:lstStyle/>
                    <a:p>
                      <a:pPr algn="ctr" fontAlgn="b"/>
                      <a:r>
                        <a:rPr lang="en-US" sz="1600" b="0" i="0" u="none" strike="noStrike">
                          <a:solidFill>
                            <a:srgbClr val="000000"/>
                          </a:solidFill>
                          <a:effectLst/>
                          <a:latin typeface="+mn-lt"/>
                        </a:rPr>
                        <a:t>0.166669</a:t>
                      </a:r>
                    </a:p>
                  </a:txBody>
                  <a:tcPr marL="7620" marR="7620" marT="7620" marB="0" anchor="b"/>
                </a:tc>
                <a:tc>
                  <a:txBody>
                    <a:bodyPr/>
                    <a:lstStyle/>
                    <a:p>
                      <a:pPr algn="ctr" fontAlgn="b"/>
                      <a:r>
                        <a:rPr lang="en-US" sz="1600" b="0" i="0" u="none" strike="noStrike">
                          <a:solidFill>
                            <a:srgbClr val="000000"/>
                          </a:solidFill>
                          <a:effectLst/>
                          <a:latin typeface="+mn-lt"/>
                        </a:rPr>
                        <a:t>0.166706</a:t>
                      </a:r>
                    </a:p>
                  </a:txBody>
                  <a:tcPr marL="7620" marR="7620" marT="7620" marB="0" anchor="b"/>
                </a:tc>
                <a:tc>
                  <a:txBody>
                    <a:bodyPr/>
                    <a:lstStyle/>
                    <a:p>
                      <a:pPr algn="ctr" fontAlgn="b"/>
                      <a:r>
                        <a:rPr lang="en-US" sz="1600" b="0" i="0" u="none" strike="noStrike">
                          <a:solidFill>
                            <a:srgbClr val="000000"/>
                          </a:solidFill>
                          <a:effectLst/>
                          <a:latin typeface="+mn-lt"/>
                        </a:rPr>
                        <a:t>0.166535</a:t>
                      </a:r>
                    </a:p>
                  </a:txBody>
                  <a:tcPr marL="7620" marR="7620" marT="7620" marB="0" anchor="b"/>
                </a:tc>
                <a:tc>
                  <a:txBody>
                    <a:bodyPr/>
                    <a:lstStyle/>
                    <a:p>
                      <a:pPr algn="ctr" fontAlgn="b"/>
                      <a:r>
                        <a:rPr lang="en-US" sz="1600" b="1" i="0" u="none" strike="noStrike" dirty="0">
                          <a:solidFill>
                            <a:srgbClr val="000000"/>
                          </a:solidFill>
                          <a:effectLst/>
                          <a:latin typeface="+mn-lt"/>
                        </a:rPr>
                        <a:t>0.166727</a:t>
                      </a:r>
                    </a:p>
                  </a:txBody>
                  <a:tcPr marL="7620" marR="7620" marT="7620" marB="0" anchor="b"/>
                </a:tc>
                <a:tc>
                  <a:txBody>
                    <a:bodyPr/>
                    <a:lstStyle/>
                    <a:p>
                      <a:pPr algn="ctr" fontAlgn="b"/>
                      <a:r>
                        <a:rPr lang="en-US" sz="1600" b="0" i="0" u="none" strike="noStrike" dirty="0">
                          <a:solidFill>
                            <a:srgbClr val="000000"/>
                          </a:solidFill>
                          <a:effectLst/>
                          <a:latin typeface="+mn-lt"/>
                        </a:rPr>
                        <a:t>0.166715</a:t>
                      </a:r>
                    </a:p>
                  </a:txBody>
                  <a:tcPr marL="7620" marR="7620" marT="7620" marB="0" anchor="b"/>
                </a:tc>
                <a:extLst>
                  <a:ext uri="{0D108BD9-81ED-4DB2-BD59-A6C34878D82A}">
                    <a16:rowId xmlns:a16="http://schemas.microsoft.com/office/drawing/2014/main" val="1430830313"/>
                  </a:ext>
                </a:extLst>
              </a:tr>
            </a:tbl>
          </a:graphicData>
        </a:graphic>
      </p:graphicFrame>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4884" y="139981"/>
            <a:ext cx="729054" cy="1098968"/>
          </a:xfrm>
          <a:prstGeom prst="rect">
            <a:avLst/>
          </a:prstGeom>
        </p:spPr>
      </p:pic>
    </p:spTree>
    <p:extLst>
      <p:ext uri="{BB962C8B-B14F-4D97-AF65-F5344CB8AC3E}">
        <p14:creationId xmlns:p14="http://schemas.microsoft.com/office/powerpoint/2010/main" val="1809787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AEFF128-F77F-C39E-9F2A-503DF521B9AF}"/>
              </a:ext>
            </a:extLst>
          </p:cNvPr>
          <p:cNvSpPr>
            <a:spLocks noGrp="1"/>
          </p:cNvSpPr>
          <p:nvPr>
            <p:ph type="title"/>
          </p:nvPr>
        </p:nvSpPr>
        <p:spPr>
          <a:xfrm>
            <a:off x="4724399" y="598602"/>
            <a:ext cx="4914879" cy="602625"/>
          </a:xfrm>
        </p:spPr>
        <p:txBody>
          <a:bodyPr/>
          <a:lstStyle/>
          <a:p>
            <a:r>
              <a:rPr lang="sr-Latn-RS"/>
              <a:t>Conclusion</a:t>
            </a:r>
            <a:endParaRPr lang="en-GB"/>
          </a:p>
        </p:txBody>
      </p:sp>
      <p:sp>
        <p:nvSpPr>
          <p:cNvPr id="3" name="Čuvar mesta za sadržaj 2">
            <a:extLst>
              <a:ext uri="{FF2B5EF4-FFF2-40B4-BE49-F238E27FC236}">
                <a16:creationId xmlns:a16="http://schemas.microsoft.com/office/drawing/2014/main" id="{65BF4C9B-2218-9090-777E-92199BA78E47}"/>
              </a:ext>
            </a:extLst>
          </p:cNvPr>
          <p:cNvSpPr>
            <a:spLocks noGrp="1"/>
          </p:cNvSpPr>
          <p:nvPr>
            <p:ph/>
          </p:nvPr>
        </p:nvSpPr>
        <p:spPr>
          <a:xfrm>
            <a:off x="1046480" y="1432873"/>
            <a:ext cx="10469092" cy="4622487"/>
          </a:xfrm>
        </p:spPr>
        <p:txBody>
          <a:bodyPr>
            <a:normAutofit/>
          </a:bodyPr>
          <a:lstStyle/>
          <a:p>
            <a:r>
              <a:rPr lang="en-GB" sz="2000" dirty="0">
                <a:latin typeface="+mn-lt"/>
                <a:cs typeface="Times New Roman" panose="02020603050405020304" pitchFamily="18" charset="0"/>
              </a:rPr>
              <a:t>The development and implementation of a composite index represent a multifaceted process that involves several steps</a:t>
            </a:r>
          </a:p>
          <a:p>
            <a:r>
              <a:rPr lang="en-GB" sz="2000" dirty="0">
                <a:latin typeface="+mn-lt"/>
                <a:cs typeface="Times New Roman" panose="02020603050405020304" pitchFamily="18" charset="0"/>
              </a:rPr>
              <a:t>Composite indices provide an irreplaceable contribution to simplification; however, they are based on methods that aggregate basic information and can lead to a short-sighted analysis of the phenomenon if the entire procedure of creating composite indices is not followed, with special emphasis on the need for adequate weighting and aggregation</a:t>
            </a:r>
            <a:endParaRPr lang="en-GB" sz="2000" dirty="0">
              <a:latin typeface="+mn-lt"/>
              <a:ea typeface="Calibri" panose="020F0502020204030204" pitchFamily="34" charset="0"/>
              <a:cs typeface="Times New Roman" panose="02020603050405020304" pitchFamily="18" charset="0"/>
            </a:endParaRPr>
          </a:p>
          <a:p>
            <a:r>
              <a:rPr lang="en-GB" sz="2000" dirty="0">
                <a:latin typeface="+mn-lt"/>
                <a:ea typeface="Calibri" panose="020F0502020204030204" pitchFamily="34" charset="0"/>
              </a:rPr>
              <a:t>The contribution of this study is reflected in the </a:t>
            </a:r>
            <a:r>
              <a:rPr lang="sr-Latn-RS" sz="2000" dirty="0">
                <a:latin typeface="+mn-lt"/>
                <a:ea typeface="Calibri" panose="020F0502020204030204" pitchFamily="34" charset="0"/>
              </a:rPr>
              <a:t>proposition</a:t>
            </a:r>
            <a:r>
              <a:rPr lang="en-GB" sz="2000" dirty="0">
                <a:latin typeface="+mn-lt"/>
                <a:ea typeface="Calibri" panose="020F0502020204030204" pitchFamily="34" charset="0"/>
              </a:rPr>
              <a:t> of a new composite index for measuring urban smartness on the empirical example of the </a:t>
            </a:r>
            <a:r>
              <a:rPr lang="en-US" sz="2000" dirty="0">
                <a:latin typeface="+mn-lt"/>
                <a:ea typeface="Calibri" panose="020F0502020204030204" pitchFamily="34" charset="0"/>
              </a:rPr>
              <a:t>European cities</a:t>
            </a:r>
            <a:endParaRPr lang="en-GB" sz="2000" dirty="0">
              <a:latin typeface="+mn-lt"/>
              <a:ea typeface="Calibri" panose="020F0502020204030204" pitchFamily="34" charset="0"/>
            </a:endParaRPr>
          </a:p>
          <a:p>
            <a:r>
              <a:rPr lang="en-GB" sz="2000" dirty="0">
                <a:latin typeface="+mn-lt"/>
                <a:ea typeface="Calibri" panose="020F0502020204030204" pitchFamily="34" charset="0"/>
              </a:rPr>
              <a:t>The proposed composite index covers a large number of aspects of the smart city concept and can have both theoretical and practical implications. </a:t>
            </a:r>
            <a:endParaRPr lang="sr-Latn-RS" sz="2000" dirty="0">
              <a:latin typeface="+mn-lt"/>
              <a:ea typeface="Calibri" panose="020F0502020204030204" pitchFamily="34" charset="0"/>
            </a:endParaRPr>
          </a:p>
          <a:p>
            <a:pPr marL="285750" lvl="1" indent="-285750">
              <a:buFont typeface="Arial" panose="020B0604020202020204" pitchFamily="34" charset="0"/>
              <a:buChar char="•"/>
            </a:pPr>
            <a:r>
              <a:rPr lang="en-GB" sz="1600" dirty="0">
                <a:effectLst/>
                <a:latin typeface="+mn-lt"/>
                <a:ea typeface="Calibri" panose="020F0502020204030204" pitchFamily="34" charset="0"/>
              </a:rPr>
              <a:t>From the theoretical aspect, a novel methodology for measuring the urban smartness has been developed indicating the possibilities and advantages of applying the methods of multi-criteria analysis in this area</a:t>
            </a:r>
            <a:endParaRPr lang="sr-Latn-RS" sz="1600" dirty="0">
              <a:effectLst/>
              <a:latin typeface="+mn-lt"/>
              <a:ea typeface="Calibri" panose="020F0502020204030204" pitchFamily="34" charset="0"/>
            </a:endParaRPr>
          </a:p>
          <a:p>
            <a:pPr marL="285750" lvl="1" indent="-285750">
              <a:buFont typeface="Arial" panose="020B0604020202020204" pitchFamily="34" charset="0"/>
              <a:buChar char="•"/>
            </a:pPr>
            <a:r>
              <a:rPr lang="en-GB" sz="1600" dirty="0">
                <a:effectLst/>
                <a:latin typeface="+mn-lt"/>
                <a:ea typeface="Calibri" panose="020F0502020204030204" pitchFamily="34" charset="0"/>
              </a:rPr>
              <a:t>From a practical standpoint, the proposed index can provide guidelines to policymakers when making strategic decisions aimed at further directions of urban/regional development</a:t>
            </a:r>
            <a:endParaRPr lang="en-GB" sz="2800"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4884" y="139981"/>
            <a:ext cx="729054" cy="1098968"/>
          </a:xfrm>
          <a:prstGeom prst="rect">
            <a:avLst/>
          </a:prstGeom>
        </p:spPr>
      </p:pic>
    </p:spTree>
    <p:extLst>
      <p:ext uri="{BB962C8B-B14F-4D97-AF65-F5344CB8AC3E}">
        <p14:creationId xmlns:p14="http://schemas.microsoft.com/office/powerpoint/2010/main" val="3087647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p:cNvSpPr>
          <p:nvPr>
            <p:ph type="title" idx="4294967295"/>
          </p:nvPr>
        </p:nvSpPr>
        <p:spPr>
          <a:xfrm>
            <a:off x="1523880" y="1122480"/>
            <a:ext cx="9142920" cy="2386440"/>
          </a:xfrm>
          <a:prstGeom prst="rect">
            <a:avLst/>
          </a:prstGeom>
          <a:noFill/>
          <a:ln w="0">
            <a:noFill/>
          </a:ln>
        </p:spPr>
        <p:txBody>
          <a:bodyPr lIns="0" tIns="0" rIns="0" bIns="0" anchor="b">
            <a:noAutofit/>
          </a:bodyPr>
          <a:lstStyle/>
          <a:p>
            <a:pPr algn="ctr">
              <a:buNone/>
            </a:pPr>
            <a:endParaRPr lang="en-US" sz="4400" b="0" strike="noStrike" spc="-1" dirty="0">
              <a:latin typeface="Arial"/>
            </a:endParaRPr>
          </a:p>
        </p:txBody>
      </p:sp>
      <p:sp>
        <p:nvSpPr>
          <p:cNvPr id="42" name="PlaceHolder 2"/>
          <p:cNvSpPr>
            <a:spLocks noGrp="1"/>
          </p:cNvSpPr>
          <p:nvPr>
            <p:ph type="subTitle" idx="4294967295"/>
          </p:nvPr>
        </p:nvSpPr>
        <p:spPr>
          <a:xfrm>
            <a:off x="1523880" y="3602160"/>
            <a:ext cx="9142920" cy="1654560"/>
          </a:xfrm>
          <a:prstGeom prst="rect">
            <a:avLst/>
          </a:prstGeom>
          <a:noFill/>
          <a:ln w="0">
            <a:noFill/>
          </a:ln>
        </p:spPr>
        <p:txBody>
          <a:bodyPr lIns="0" tIns="0" rIns="0" bIns="0" anchor="t">
            <a:noAutofit/>
          </a:bodyPr>
          <a:lstStyle/>
          <a:p>
            <a:pPr algn="ctr">
              <a:buNone/>
            </a:pPr>
            <a:endParaRPr lang="en-US" sz="3200" b="0" strike="noStrike" spc="-1" dirty="0">
              <a:latin typeface="Arial"/>
            </a:endParaRPr>
          </a:p>
        </p:txBody>
      </p:sp>
      <p:pic>
        <p:nvPicPr>
          <p:cNvPr id="3" name="Picture 2">
            <a:extLst>
              <a:ext uri="{FF2B5EF4-FFF2-40B4-BE49-F238E27FC236}">
                <a16:creationId xmlns:a16="http://schemas.microsoft.com/office/drawing/2014/main" id="{A10C2971-2EB5-4519-8253-9FFBB0B183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4C563FB-D844-A704-5E8F-5B2B82CA76ED}"/>
              </a:ext>
            </a:extLst>
          </p:cNvPr>
          <p:cNvSpPr txBox="1"/>
          <p:nvPr/>
        </p:nvSpPr>
        <p:spPr>
          <a:xfrm>
            <a:off x="766349" y="2240663"/>
            <a:ext cx="10657980" cy="954107"/>
          </a:xfrm>
          <a:prstGeom prst="rect">
            <a:avLst/>
          </a:prstGeom>
          <a:noFill/>
        </p:spPr>
        <p:txBody>
          <a:bodyPr wrap="square">
            <a:spAutoFit/>
          </a:bodyPr>
          <a:lstStyle/>
          <a:p>
            <a:pPr algn="ctr"/>
            <a:r>
              <a:rPr lang="en-US" sz="2800" b="1" dirty="0">
                <a:solidFill>
                  <a:schemeClr val="bg1"/>
                </a:solidFill>
              </a:rPr>
              <a:t>Measuring Urban Smartness: A Comparative Study of European Cities Using Multi-Criteria Analysis</a:t>
            </a:r>
          </a:p>
        </p:txBody>
      </p:sp>
      <p:sp>
        <p:nvSpPr>
          <p:cNvPr id="6" name="TextBox 5">
            <a:extLst>
              <a:ext uri="{FF2B5EF4-FFF2-40B4-BE49-F238E27FC236}">
                <a16:creationId xmlns:a16="http://schemas.microsoft.com/office/drawing/2014/main" id="{A42ECE70-47B3-953F-7D75-AAA33C115EFD}"/>
              </a:ext>
            </a:extLst>
          </p:cNvPr>
          <p:cNvSpPr txBox="1"/>
          <p:nvPr/>
        </p:nvSpPr>
        <p:spPr>
          <a:xfrm>
            <a:off x="3013554" y="224335"/>
            <a:ext cx="6163572" cy="830997"/>
          </a:xfrm>
          <a:prstGeom prst="rect">
            <a:avLst/>
          </a:prstGeom>
          <a:noFill/>
        </p:spPr>
        <p:txBody>
          <a:bodyPr wrap="square">
            <a:spAutoFit/>
          </a:bodyPr>
          <a:lstStyle/>
          <a:p>
            <a:pPr algn="ctr"/>
            <a:r>
              <a:rPr lang="en-US" sz="1600" dirty="0">
                <a:solidFill>
                  <a:srgbClr val="FFFFFF"/>
                </a:solidFill>
                <a:latin typeface="-apple-system"/>
              </a:rPr>
              <a:t>33rd European Conference on Operational Research</a:t>
            </a:r>
          </a:p>
          <a:p>
            <a:pPr algn="ctr"/>
            <a:r>
              <a:rPr lang="en-US" sz="1600" dirty="0">
                <a:solidFill>
                  <a:srgbClr val="FFFFFF"/>
                </a:solidFill>
                <a:latin typeface="-apple-system"/>
              </a:rPr>
              <a:t>30th June – 3rd July 2024</a:t>
            </a:r>
          </a:p>
          <a:p>
            <a:pPr algn="ctr"/>
            <a:r>
              <a:rPr lang="en-US" sz="1600" dirty="0">
                <a:solidFill>
                  <a:srgbClr val="FFFFFF"/>
                </a:solidFill>
                <a:latin typeface="-apple-system"/>
              </a:rPr>
              <a:t>Technical University of Denmark (DTU), Copenhagen, Denmark</a:t>
            </a:r>
            <a:endParaRPr lang="en-GB" sz="1600" b="0" i="0" dirty="0">
              <a:solidFill>
                <a:srgbClr val="FFFFFF"/>
              </a:solidFill>
              <a:effectLst/>
              <a:latin typeface="-apple-system"/>
            </a:endParaRPr>
          </a:p>
        </p:txBody>
      </p:sp>
      <p:sp>
        <p:nvSpPr>
          <p:cNvPr id="8" name="TextBox 7">
            <a:extLst>
              <a:ext uri="{FF2B5EF4-FFF2-40B4-BE49-F238E27FC236}">
                <a16:creationId xmlns:a16="http://schemas.microsoft.com/office/drawing/2014/main" id="{78D46591-44C9-89CC-6713-85E916A56C3D}"/>
              </a:ext>
            </a:extLst>
          </p:cNvPr>
          <p:cNvSpPr txBox="1"/>
          <p:nvPr/>
        </p:nvSpPr>
        <p:spPr>
          <a:xfrm>
            <a:off x="1578651" y="3924839"/>
            <a:ext cx="9033377" cy="553998"/>
          </a:xfrm>
          <a:prstGeom prst="rect">
            <a:avLst/>
          </a:prstGeom>
          <a:noFill/>
        </p:spPr>
        <p:txBody>
          <a:bodyPr wrap="square">
            <a:spAutoFit/>
          </a:bodyPr>
          <a:lstStyle/>
          <a:p>
            <a:pPr algn="ctr"/>
            <a:r>
              <a:rPr lang="en-US" sz="1600" dirty="0">
                <a:solidFill>
                  <a:schemeClr val="bg1"/>
                </a:solidFill>
                <a:effectLst/>
                <a:ea typeface="Times New Roman" panose="02020603050405020304" pitchFamily="18" charset="0"/>
              </a:rPr>
              <a:t>Authors: Sandra </a:t>
            </a:r>
            <a:r>
              <a:rPr lang="en-US" sz="1600" dirty="0" err="1">
                <a:solidFill>
                  <a:schemeClr val="bg1"/>
                </a:solidFill>
                <a:effectLst/>
                <a:ea typeface="Times New Roman" panose="02020603050405020304" pitchFamily="18" charset="0"/>
              </a:rPr>
              <a:t>Milanović</a:t>
            </a:r>
            <a:r>
              <a:rPr lang="en-US" sz="1600" dirty="0">
                <a:solidFill>
                  <a:schemeClr val="bg1"/>
                </a:solidFill>
                <a:effectLst/>
                <a:ea typeface="Times New Roman" panose="02020603050405020304" pitchFamily="18" charset="0"/>
              </a:rPr>
              <a:t>, </a:t>
            </a:r>
            <a:r>
              <a:rPr lang="en-US" sz="1600" dirty="0" err="1">
                <a:solidFill>
                  <a:schemeClr val="bg1"/>
                </a:solidFill>
                <a:effectLst/>
                <a:ea typeface="Times New Roman" panose="02020603050405020304" pitchFamily="18" charset="0"/>
              </a:rPr>
              <a:t>Jelena</a:t>
            </a:r>
            <a:r>
              <a:rPr lang="en-US" sz="1600" dirty="0">
                <a:solidFill>
                  <a:schemeClr val="bg1"/>
                </a:solidFill>
                <a:effectLst/>
                <a:ea typeface="Times New Roman" panose="02020603050405020304" pitchFamily="18" charset="0"/>
              </a:rPr>
              <a:t> J. </a:t>
            </a:r>
            <a:r>
              <a:rPr lang="en-US" sz="1600" dirty="0" err="1">
                <a:solidFill>
                  <a:schemeClr val="bg1"/>
                </a:solidFill>
                <a:effectLst/>
                <a:ea typeface="Times New Roman" panose="02020603050405020304" pitchFamily="18" charset="0"/>
              </a:rPr>
              <a:t>Stanković</a:t>
            </a:r>
            <a:r>
              <a:rPr lang="en-US" sz="1600" dirty="0">
                <a:solidFill>
                  <a:schemeClr val="bg1"/>
                </a:solidFill>
                <a:effectLst/>
                <a:ea typeface="Times New Roman" panose="02020603050405020304" pitchFamily="18" charset="0"/>
              </a:rPr>
              <a:t>, </a:t>
            </a:r>
            <a:r>
              <a:rPr lang="en-US" sz="1600" b="1" dirty="0">
                <a:solidFill>
                  <a:schemeClr val="bg1"/>
                </a:solidFill>
                <a:effectLst/>
                <a:ea typeface="Times New Roman" panose="02020603050405020304" pitchFamily="18" charset="0"/>
              </a:rPr>
              <a:t>Ivana </a:t>
            </a:r>
            <a:r>
              <a:rPr lang="en-US" sz="1600" b="1" dirty="0" err="1">
                <a:solidFill>
                  <a:schemeClr val="bg1"/>
                </a:solidFill>
                <a:effectLst/>
                <a:ea typeface="Times New Roman" panose="02020603050405020304" pitchFamily="18" charset="0"/>
              </a:rPr>
              <a:t>Marjanović</a:t>
            </a:r>
            <a:r>
              <a:rPr lang="en-US" sz="1600" b="1" dirty="0">
                <a:solidFill>
                  <a:schemeClr val="bg1"/>
                </a:solidFill>
                <a:effectLst/>
                <a:ea typeface="Times New Roman" panose="02020603050405020304" pitchFamily="18" charset="0"/>
              </a:rPr>
              <a:t>*</a:t>
            </a:r>
            <a:r>
              <a:rPr lang="en-US" sz="1600" dirty="0">
                <a:solidFill>
                  <a:schemeClr val="bg1"/>
                </a:solidFill>
                <a:effectLst/>
                <a:ea typeface="Times New Roman" panose="02020603050405020304" pitchFamily="18" charset="0"/>
              </a:rPr>
              <a:t>,</a:t>
            </a:r>
            <a:r>
              <a:rPr lang="en-US" sz="1600" baseline="30000" dirty="0">
                <a:solidFill>
                  <a:schemeClr val="bg1"/>
                </a:solidFill>
                <a:effectLst/>
                <a:ea typeface="Times New Roman" panose="02020603050405020304" pitchFamily="18" charset="0"/>
              </a:rPr>
              <a:t> </a:t>
            </a:r>
            <a:endParaRPr lang="sr-Latn-RS" sz="1400" dirty="0">
              <a:solidFill>
                <a:schemeClr val="bg1"/>
              </a:solidFill>
              <a:ea typeface="Times New Roman" panose="02020603050405020304" pitchFamily="18" charset="0"/>
            </a:endParaRPr>
          </a:p>
          <a:p>
            <a:pPr algn="ctr"/>
            <a:r>
              <a:rPr lang="en-US" sz="1400" dirty="0">
                <a:solidFill>
                  <a:schemeClr val="bg1"/>
                </a:solidFill>
              </a:rPr>
              <a:t>*</a:t>
            </a:r>
            <a:r>
              <a:rPr lang="sr-Latn-RS" sz="1400" dirty="0">
                <a:solidFill>
                  <a:schemeClr val="bg1"/>
                </a:solidFill>
              </a:rPr>
              <a:t>ivana.veselinovic</a:t>
            </a:r>
            <a:r>
              <a:rPr lang="en-US" sz="1400" dirty="0">
                <a:solidFill>
                  <a:schemeClr val="bg1"/>
                </a:solidFill>
              </a:rPr>
              <a:t>@eknfak.ni.ac.rs</a:t>
            </a:r>
            <a:endParaRPr lang="sr-Cyrl-RS" sz="1400" dirty="0">
              <a:solidFill>
                <a:schemeClr val="bg1"/>
              </a:solidFill>
            </a:endParaRPr>
          </a:p>
        </p:txBody>
      </p:sp>
      <p:sp>
        <p:nvSpPr>
          <p:cNvPr id="9" name="Okvir za tekst 8">
            <a:extLst>
              <a:ext uri="{FF2B5EF4-FFF2-40B4-BE49-F238E27FC236}">
                <a16:creationId xmlns:a16="http://schemas.microsoft.com/office/drawing/2014/main" id="{810238BE-2CCA-4619-F668-DF37E6067982}"/>
              </a:ext>
            </a:extLst>
          </p:cNvPr>
          <p:cNvSpPr txBox="1"/>
          <p:nvPr/>
        </p:nvSpPr>
        <p:spPr>
          <a:xfrm>
            <a:off x="76469" y="5866321"/>
            <a:ext cx="11953461" cy="600164"/>
          </a:xfrm>
          <a:prstGeom prst="rect">
            <a:avLst/>
          </a:prstGeom>
          <a:noFill/>
        </p:spPr>
        <p:txBody>
          <a:bodyPr wrap="square">
            <a:spAutoFit/>
          </a:bodyPr>
          <a:lstStyle/>
          <a:p>
            <a:r>
              <a:rPr lang="en-GB" sz="1100">
                <a:solidFill>
                  <a:schemeClr val="bg1"/>
                </a:solidFill>
              </a:rPr>
              <a:t>This research is part of the 101059994 – UR-DATA - HORIZON-WIDERA-2021-ACCESS-02 project, funded by the European Union. Views and opinions expressed are however those of the authors only and do not necessarily reflect those of the European Union or the European Research Executive Agency. Neither the European Union nor the European Research Executive Agency can be held responsible for them.</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287" y="103803"/>
            <a:ext cx="936827" cy="1412163"/>
          </a:xfrm>
          <a:prstGeom prst="rect">
            <a:avLst/>
          </a:prstGeom>
        </p:spPr>
      </p:pic>
    </p:spTree>
    <p:extLst>
      <p:ext uri="{BB962C8B-B14F-4D97-AF65-F5344CB8AC3E}">
        <p14:creationId xmlns:p14="http://schemas.microsoft.com/office/powerpoint/2010/main" val="3357815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741</TotalTime>
  <Words>1128</Words>
  <Application>Microsoft Office PowerPoint</Application>
  <PresentationFormat>Widescreen</PresentationFormat>
  <Paragraphs>79</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-apple-system</vt:lpstr>
      <vt:lpstr>Arial</vt:lpstr>
      <vt:lpstr>Calibri</vt:lpstr>
      <vt:lpstr>Symbol</vt:lpstr>
      <vt:lpstr>Times New Roman</vt:lpstr>
      <vt:lpstr>Wingdings</vt:lpstr>
      <vt:lpstr>Office Theme</vt:lpstr>
      <vt:lpstr>PowerPoint Presentation</vt:lpstr>
      <vt:lpstr>Introduction</vt:lpstr>
      <vt:lpstr>Smart Cities Concept </vt:lpstr>
      <vt:lpstr>Research methodology and data</vt:lpstr>
      <vt:lpstr>Research methodology and data</vt:lpstr>
      <vt:lpstr>PowerPoint Presentation</vt:lpstr>
      <vt:lpstr>Results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Igor Ilić</dc:creator>
  <dc:description/>
  <cp:lastModifiedBy>Sandra Milanović</cp:lastModifiedBy>
  <cp:revision>76</cp:revision>
  <dcterms:created xsi:type="dcterms:W3CDTF">2022-07-08T09:06:27Z</dcterms:created>
  <dcterms:modified xsi:type="dcterms:W3CDTF">2024-07-01T08:40:57Z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2</vt:i4>
  </property>
</Properties>
</file>