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4" r:id="rId2"/>
  </p:sldMasterIdLst>
  <p:notesMasterIdLst>
    <p:notesMasterId r:id="rId11"/>
  </p:notesMasterIdLst>
  <p:handoutMasterIdLst>
    <p:handoutMasterId r:id="rId12"/>
  </p:handoutMasterIdLst>
  <p:sldIdLst>
    <p:sldId id="268" r:id="rId3"/>
    <p:sldId id="269" r:id="rId4"/>
    <p:sldId id="279" r:id="rId5"/>
    <p:sldId id="270" r:id="rId6"/>
    <p:sldId id="271" r:id="rId7"/>
    <p:sldId id="276" r:id="rId8"/>
    <p:sldId id="278" r:id="rId9"/>
    <p:sldId id="261"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D5D"/>
    <a:srgbClr val="DCE7F0"/>
    <a:srgbClr val="1D8DB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27" autoAdjust="0"/>
    <p:restoredTop sz="84267" autoAdjust="0"/>
  </p:normalViewPr>
  <p:slideViewPr>
    <p:cSldViewPr snapToGrid="0" snapToObjects="1">
      <p:cViewPr varScale="1">
        <p:scale>
          <a:sx n="105" d="100"/>
          <a:sy n="105" d="100"/>
        </p:scale>
        <p:origin x="1416"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23-06-2023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‹nr.›</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23-06-2023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‹nr.›</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Figure 1 outlines the operationalisation of the conceptual model. </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City love is assessed through the residents’ perceived pride for and satisfaction with the municipality. The ‘body’ is evaluated through quantitative  information on local economic conditions, commercial and public services, and transport infrastructure, while the ‘soul’ is assessed through measurable perceptions about culture and recreational facilities, trust in public authorities, safety and aesthetics. Social capital, finally, is estimated through perceptions on the citizens’ social contacts and fabric (see Figure 1). </a:t>
            </a:r>
            <a:endParaRPr lang="nl-BE"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4</a:t>
            </a:fld>
            <a:endParaRPr lang="nl-NL"/>
          </a:p>
        </p:txBody>
      </p:sp>
    </p:spTree>
    <p:extLst>
      <p:ext uri="{BB962C8B-B14F-4D97-AF65-F5344CB8AC3E}">
        <p14:creationId xmlns:p14="http://schemas.microsoft.com/office/powerpoint/2010/main" val="316352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err="1"/>
              <a:t>Since</a:t>
            </a:r>
            <a:r>
              <a:rPr lang="nl-BE" sz="1200" dirty="0"/>
              <a:t> survey-</a:t>
            </a:r>
            <a:r>
              <a:rPr lang="nl-BE" sz="1200" dirty="0" err="1"/>
              <a:t>based</a:t>
            </a:r>
            <a:r>
              <a:rPr lang="nl-BE" sz="1200" dirty="0"/>
              <a:t> data take </a:t>
            </a:r>
            <a:r>
              <a:rPr lang="nl-BE" sz="1200" dirty="0" err="1"/>
              <a:t>the</a:t>
            </a:r>
            <a:r>
              <a:rPr lang="nl-BE" sz="1200" dirty="0"/>
              <a:t> form of </a:t>
            </a:r>
            <a:r>
              <a:rPr lang="nl-BE" sz="1200" dirty="0" err="1"/>
              <a:t>proportions</a:t>
            </a:r>
            <a:r>
              <a:rPr lang="nl-BE" sz="1200" dirty="0"/>
              <a:t> (</a:t>
            </a:r>
            <a:r>
              <a:rPr lang="nl-BE" sz="1200" dirty="0" err="1"/>
              <a:t>bound</a:t>
            </a:r>
            <a:r>
              <a:rPr lang="nl-BE" sz="1200" dirty="0"/>
              <a:t> </a:t>
            </a:r>
            <a:r>
              <a:rPr lang="nl-BE" sz="1200" dirty="0" err="1"/>
              <a:t>by</a:t>
            </a:r>
            <a:r>
              <a:rPr lang="nl-BE" sz="1200" dirty="0"/>
              <a:t> zero </a:t>
            </a:r>
            <a:r>
              <a:rPr lang="nl-BE" sz="1200" dirty="0" err="1"/>
              <a:t>to</a:t>
            </a:r>
            <a:r>
              <a:rPr lang="nl-BE" sz="1200" dirty="0"/>
              <a:t> </a:t>
            </a:r>
            <a:r>
              <a:rPr lang="nl-BE" sz="1200" dirty="0" err="1"/>
              <a:t>one</a:t>
            </a:r>
            <a:r>
              <a:rPr lang="nl-BE" sz="1200" dirty="0"/>
              <a:t> </a:t>
            </a:r>
            <a:r>
              <a:rPr lang="nl-BE" sz="1200" dirty="0" err="1"/>
              <a:t>values</a:t>
            </a:r>
            <a:r>
              <a:rPr lang="nl-BE" sz="1200" dirty="0"/>
              <a:t>), standard </a:t>
            </a:r>
            <a:r>
              <a:rPr lang="nl-BE" sz="1200" dirty="0" err="1"/>
              <a:t>assumptions</a:t>
            </a:r>
            <a:r>
              <a:rPr lang="nl-BE" sz="1200" dirty="0"/>
              <a:t> of </a:t>
            </a:r>
            <a:r>
              <a:rPr lang="nl-BE" sz="1200" dirty="0" err="1"/>
              <a:t>normally</a:t>
            </a:r>
            <a:r>
              <a:rPr lang="nl-BE" sz="1200" dirty="0"/>
              <a:t> </a:t>
            </a:r>
            <a:r>
              <a:rPr lang="nl-BE" sz="1200" dirty="0" err="1"/>
              <a:t>distributed</a:t>
            </a:r>
            <a:r>
              <a:rPr lang="nl-BE" sz="1200" dirty="0"/>
              <a:t> error </a:t>
            </a:r>
            <a:r>
              <a:rPr lang="nl-BE" sz="1200" dirty="0" err="1"/>
              <a:t>terms</a:t>
            </a:r>
            <a:r>
              <a:rPr lang="nl-BE" sz="1200" dirty="0"/>
              <a:t> </a:t>
            </a:r>
            <a:r>
              <a:rPr lang="nl-BE" sz="1200" dirty="0" err="1"/>
              <a:t>and</a:t>
            </a:r>
            <a:r>
              <a:rPr lang="nl-BE" sz="1200" dirty="0"/>
              <a:t> constant </a:t>
            </a:r>
            <a:r>
              <a:rPr lang="nl-BE" sz="1200" dirty="0" err="1"/>
              <a:t>variance</a:t>
            </a:r>
            <a:r>
              <a:rPr lang="nl-BE" sz="1200" dirty="0"/>
              <a:t> </a:t>
            </a:r>
            <a:r>
              <a:rPr lang="nl-BE" sz="1200" dirty="0" err="1"/>
              <a:t>tend</a:t>
            </a:r>
            <a:r>
              <a:rPr lang="nl-BE" sz="1200" dirty="0"/>
              <a:t> </a:t>
            </a:r>
            <a:r>
              <a:rPr lang="nl-BE" sz="1200" dirty="0" err="1"/>
              <a:t>to</a:t>
            </a:r>
            <a:r>
              <a:rPr lang="nl-BE" sz="1200" dirty="0"/>
              <a:t> </a:t>
            </a:r>
            <a:r>
              <a:rPr lang="nl-BE" sz="1200" dirty="0" err="1"/>
              <a:t>be</a:t>
            </a:r>
            <a:r>
              <a:rPr lang="nl-BE" sz="1200" dirty="0"/>
              <a:t> </a:t>
            </a:r>
            <a:r>
              <a:rPr lang="nl-BE" sz="1200" dirty="0" err="1"/>
              <a:t>violated</a:t>
            </a:r>
            <a:endParaRPr 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Furthermore, we will extent the model by testing for spatial autocorrelation in a spatial dependence context, since analysis on the level of municipal units falls into the uncertain geographic context problem: </a:t>
            </a: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focusing purely on the own urban/rural unit can fail to account for important effects, since non-residential (extra-municipal) contexts such as the work and recreational environment can be important contributors to liveability and urban/rural satisfaction as well</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Sørensen</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2014).</a:t>
            </a:r>
            <a:endParaRPr lang="nl-BE"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5</a:t>
            </a:fld>
            <a:endParaRPr lang="nl-NL"/>
          </a:p>
        </p:txBody>
      </p:sp>
    </p:spTree>
    <p:extLst>
      <p:ext uri="{BB962C8B-B14F-4D97-AF65-F5344CB8AC3E}">
        <p14:creationId xmlns:p14="http://schemas.microsoft.com/office/powerpoint/2010/main" val="228607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Times New Roman" panose="02020603050405020304" pitchFamily="18" charset="0"/>
                <a:ea typeface="Calibri" panose="020F0502020204030204" pitchFamily="34" charset="0"/>
              </a:rPr>
              <a:t>Following Tobler’s First Law of Geography that “everything is related to everything else, but near things are more related than distant things” (1970), the most common approaches are either using contiguity rook or queen criteria, or calculating a distance-based neighbours-set. </a:t>
            </a:r>
          </a:p>
          <a:p>
            <a:endParaRPr lang="en-GB" sz="1200" dirty="0">
              <a:effectLst/>
              <a:latin typeface="Times New Roman" panose="02020603050405020304" pitchFamily="18" charset="0"/>
              <a:ea typeface="Calibri" panose="020F0502020204030204" pitchFamily="34" charset="0"/>
            </a:endParaRPr>
          </a:p>
          <a:p>
            <a:r>
              <a:rPr lang="en-GB" sz="1200" dirty="0">
                <a:effectLst/>
                <a:latin typeface="Times New Roman" panose="02020603050405020304" pitchFamily="18" charset="0"/>
                <a:ea typeface="Calibri" panose="020F0502020204030204" pitchFamily="34" charset="0"/>
              </a:rPr>
              <a:t>However, in both these cases, an expected relationship is linked to physical ‘nearness’ </a:t>
            </a:r>
            <a:r>
              <a:rPr lang="en-GB" sz="1200" b="1" dirty="0">
                <a:effectLst/>
                <a:latin typeface="Times New Roman" panose="02020603050405020304" pitchFamily="18" charset="0"/>
                <a:ea typeface="Calibri" panose="020F0502020204030204" pitchFamily="34" charset="0"/>
              </a:rPr>
              <a:t>In the geographical pattern of Flanders however, municipalities are often somewhat less directly influenced by their neighbours, but depend more on the proximity to functional ‘centre cities’ (i.e., a central place configuration)</a:t>
            </a:r>
            <a:r>
              <a:rPr lang="en-GB" sz="1200" dirty="0">
                <a:effectLst/>
                <a:latin typeface="Times New Roman" panose="02020603050405020304" pitchFamily="18" charset="0"/>
                <a:ea typeface="Calibri" panose="020F0502020204030204" pitchFamily="34" charset="0"/>
              </a:rPr>
              <a:t>. This can be observed in the 2017 version of the Resident Survey, where respondents who indicated that they occasionally participated in shopping, cultural events or sports in other municipalities, were explicitly asked to name this town/city. As a result, spatial reliance between Flemish municipalities for certain activities is known. Considering that there should not be much difference between the 2017 and the 2020 situation – in terms of regional dependence – the spatial relations of 2017 were used as a basis for the </a:t>
            </a:r>
            <a:r>
              <a:rPr lang="en-GB" sz="1200" b="1" dirty="0">
                <a:effectLst/>
                <a:latin typeface="Times New Roman" panose="02020603050405020304" pitchFamily="18" charset="0"/>
                <a:ea typeface="Calibri" panose="020F0502020204030204" pitchFamily="34" charset="0"/>
              </a:rPr>
              <a:t>modelling of an alternative spatial weight matrix that is not necessarily defined by shared boundaries</a:t>
            </a:r>
            <a:endParaRPr lang="nl-BE" b="1" dirty="0"/>
          </a:p>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6</a:t>
            </a:fld>
            <a:endParaRPr lang="nl-NL"/>
          </a:p>
        </p:txBody>
      </p:sp>
    </p:spTree>
    <p:extLst>
      <p:ext uri="{BB962C8B-B14F-4D97-AF65-F5344CB8AC3E}">
        <p14:creationId xmlns:p14="http://schemas.microsoft.com/office/powerpoint/2010/main" val="2285866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32CB04F5-1DDB-433A-9F56-F69ABF3D82C1}" type="datetime1">
              <a:rPr lang="nl-BE" smtClean="0"/>
              <a:t>23/06/2023</a:t>
            </a:fld>
            <a:endParaRPr lang="nl-NL"/>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‹nr.›</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_Whit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105EA0AE-89F5-40F4-A8AC-2CFB7172A437}" type="datetime1">
              <a:rPr lang="nl-BE" smtClean="0"/>
              <a:t>23/06/2023</a:t>
            </a:fld>
            <a:endParaRPr lang="nl-NL"/>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‹nr.›</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51F891C0-052E-4374-9F7B-8DF3098847EC}" type="datetime1">
              <a:rPr lang="nl-BE" smtClean="0"/>
              <a:t>23/06/2023</a:t>
            </a:fld>
            <a:endParaRPr lang="nl-NL"/>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7" name="Title 6"/>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0BAB7CBA-08E0-4FB9-BBC7-B0F9EE30FC23}" type="datetime1">
              <a:rPr lang="nl-BE" smtClean="0"/>
              <a:t>23/06/2023</a:t>
            </a:fld>
            <a:endParaRPr lang="nl-NL" dirty="0"/>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A9A41F9E-F395-4802-BA0E-A579FF58717F}" type="datetime1">
              <a:rPr lang="nl-BE" smtClean="0"/>
              <a:t>23/06/2023</a:t>
            </a:fld>
            <a:endParaRPr lang="nl-NL" dirty="0"/>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2A8B9AD4-BDDB-4121-9EEE-D890BB11E687}" type="datetime1">
              <a:rPr lang="nl-BE" smtClean="0"/>
              <a:t>23/06/2023</a:t>
            </a:fld>
            <a:endParaRPr lang="nl-NL"/>
          </a:p>
        </p:txBody>
      </p:sp>
      <p:sp>
        <p:nvSpPr>
          <p:cNvPr id="6" name="Tijdelijke aanduiding voor voettekst 5"/>
          <p:cNvSpPr>
            <a:spLocks noGrp="1"/>
          </p:cNvSpPr>
          <p:nvPr>
            <p:ph type="ftr" sz="quarter" idx="11"/>
          </p:nvPr>
        </p:nvSpPr>
        <p:spPr/>
        <p:txBody>
          <a:bodyPr/>
          <a:lstStyle/>
          <a:p>
            <a:r>
              <a:rPr lang="nl-NL"/>
              <a:t>Faculty, department, unit ...</a:t>
            </a:r>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‹nr.›</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8DC808CC-4EBF-4C64-BA9E-B07B99C9DB99}" type="datetime1">
              <a:rPr lang="nl-BE" smtClean="0"/>
              <a:t>23/06/2023</a:t>
            </a:fld>
            <a:endParaRPr lang="nl-NL" dirty="0"/>
          </a:p>
        </p:txBody>
      </p:sp>
      <p:sp>
        <p:nvSpPr>
          <p:cNvPr id="8" name="Tijdelijke aanduiding voor voettekst 7"/>
          <p:cNvSpPr>
            <a:spLocks noGrp="1"/>
          </p:cNvSpPr>
          <p:nvPr>
            <p:ph type="ftr" sz="quarter" idx="11"/>
          </p:nvPr>
        </p:nvSpPr>
        <p:spPr/>
        <p:txBody>
          <a:bodyPr/>
          <a:lstStyle/>
          <a:p>
            <a:r>
              <a:rPr lang="nl-NL"/>
              <a:t>Faculty, department, unit ...</a:t>
            </a:r>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‹nr.›</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26609C90-ED50-42CD-B56C-68BF842A2B6A}" type="datetime1">
              <a:rPr lang="nl-BE" smtClean="0"/>
              <a:t>23/06/2023</a:t>
            </a:fld>
            <a:endParaRPr lang="nl-NL"/>
          </a:p>
        </p:txBody>
      </p:sp>
      <p:sp>
        <p:nvSpPr>
          <p:cNvPr id="4" name="Tijdelijke aanduiding voor voettekst 3"/>
          <p:cNvSpPr>
            <a:spLocks noGrp="1"/>
          </p:cNvSpPr>
          <p:nvPr>
            <p:ph type="ftr" sz="quarter" idx="11"/>
          </p:nvPr>
        </p:nvSpPr>
        <p:spPr/>
        <p:txBody>
          <a:bodyPr/>
          <a:lstStyle/>
          <a:p>
            <a:r>
              <a:rPr lang="nl-NL"/>
              <a:t>Faculty, department, unit ...</a:t>
            </a:r>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‹nr.›</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15E82AE-B9EE-446E-B46E-329ABC891749}" type="datetime1">
              <a:rPr lang="nl-BE" smtClean="0"/>
              <a:t>23/06/2023</a:t>
            </a:fld>
            <a:endParaRPr lang="nl-NL"/>
          </a:p>
        </p:txBody>
      </p:sp>
      <p:sp>
        <p:nvSpPr>
          <p:cNvPr id="3" name="Tijdelijke aanduiding voor voettekst 2"/>
          <p:cNvSpPr>
            <a:spLocks noGrp="1"/>
          </p:cNvSpPr>
          <p:nvPr>
            <p:ph type="ftr" sz="quarter" idx="11"/>
          </p:nvPr>
        </p:nvSpPr>
        <p:spPr/>
        <p:txBody>
          <a:bodyPr/>
          <a:lstStyle/>
          <a:p>
            <a:r>
              <a:rPr lang="nl-NL"/>
              <a:t>Faculty, department, unit ...</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‹nr.›</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4A7FDF18-BDCB-4338-9FA2-782F60A2E51C}" type="datetime1">
              <a:rPr lang="nl-BE" smtClean="0"/>
              <a:t>23/06/2023</a:t>
            </a:fld>
            <a:endParaRPr lang="nl-NL" dirty="0"/>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E389F4DD-E9F0-454C-8CE7-299000EBA983}" type="datetime1">
              <a:rPr lang="nl-BE" smtClean="0"/>
              <a:t>23/06/2023</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Faculty, department, unit ...</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‹nr.›</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7F18BCE0-9917-41C7-AA76-58ADB721FDEC}" type="datetime1">
              <a:rPr lang="nl-BE" smtClean="0"/>
              <a:t>23/06/2023</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Faculty, department, unit ...</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‹nr.›</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12E1683-FC11-6BFB-120D-BD67CE4FAFD2}"/>
              </a:ext>
            </a:extLst>
          </p:cNvPr>
          <p:cNvSpPr/>
          <p:nvPr/>
        </p:nvSpPr>
        <p:spPr>
          <a:xfrm>
            <a:off x="-524" y="0"/>
            <a:ext cx="12192000" cy="1524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F8B3E4E9-C0EC-42D6-A2E5-A61953E2119A}"/>
              </a:ext>
            </a:extLst>
          </p:cNvPr>
          <p:cNvSpPr>
            <a:spLocks noGrp="1"/>
          </p:cNvSpPr>
          <p:nvPr>
            <p:ph type="ctrTitle"/>
          </p:nvPr>
        </p:nvSpPr>
        <p:spPr>
          <a:xfrm>
            <a:off x="498869" y="-1250399"/>
            <a:ext cx="11193214" cy="4024798"/>
          </a:xfrm>
        </p:spPr>
        <p:txBody>
          <a:bodyPr/>
          <a:lstStyle/>
          <a:p>
            <a:pPr algn="ctr"/>
            <a:r>
              <a:rPr lang="nl-BE" b="1" dirty="0" err="1"/>
              <a:t>Cityphilia</a:t>
            </a:r>
            <a:r>
              <a:rPr lang="nl-BE" b="1" dirty="0"/>
              <a:t> </a:t>
            </a:r>
            <a:r>
              <a:rPr lang="nl-BE" b="1" dirty="0" err="1"/>
              <a:t>and</a:t>
            </a:r>
            <a:r>
              <a:rPr lang="nl-BE" b="1" dirty="0"/>
              <a:t> </a:t>
            </a:r>
            <a:r>
              <a:rPr lang="nl-BE" b="1" dirty="0" err="1"/>
              <a:t>Cityphobia</a:t>
            </a:r>
            <a:r>
              <a:rPr lang="nl-BE" b="1" dirty="0"/>
              <a:t>:</a:t>
            </a:r>
            <a:br>
              <a:rPr lang="nl-BE" b="1" dirty="0"/>
            </a:br>
            <a:r>
              <a:rPr lang="nl-BE" sz="3200" b="1" dirty="0"/>
              <a:t>A </a:t>
            </a:r>
            <a:r>
              <a:rPr lang="nl-BE" sz="3200" b="1" dirty="0" err="1"/>
              <a:t>multi-scalar</a:t>
            </a:r>
            <a:r>
              <a:rPr lang="nl-BE" sz="3200" b="1" dirty="0"/>
              <a:t> search </a:t>
            </a:r>
            <a:r>
              <a:rPr lang="nl-BE" sz="3200" b="1" dirty="0" err="1"/>
              <a:t>for</a:t>
            </a:r>
            <a:r>
              <a:rPr lang="nl-BE" sz="3200" b="1" dirty="0"/>
              <a:t> </a:t>
            </a:r>
            <a:r>
              <a:rPr lang="nl-BE" sz="3200" b="1" dirty="0" err="1"/>
              <a:t>urban</a:t>
            </a:r>
            <a:r>
              <a:rPr lang="nl-BE" sz="3200" b="1" dirty="0"/>
              <a:t> </a:t>
            </a:r>
            <a:r>
              <a:rPr lang="nl-BE" sz="3200" b="1" dirty="0" err="1"/>
              <a:t>happiness</a:t>
            </a:r>
            <a:r>
              <a:rPr lang="nl-BE" sz="3200" b="1" dirty="0"/>
              <a:t> in </a:t>
            </a:r>
            <a:r>
              <a:rPr lang="nl-BE" sz="3200" b="1" dirty="0" err="1"/>
              <a:t>Flanders</a:t>
            </a:r>
            <a:endParaRPr lang="nl-BE" b="1" dirty="0"/>
          </a:p>
        </p:txBody>
      </p:sp>
      <p:sp>
        <p:nvSpPr>
          <p:cNvPr id="3" name="Subtitle 2">
            <a:extLst>
              <a:ext uri="{FF2B5EF4-FFF2-40B4-BE49-F238E27FC236}">
                <a16:creationId xmlns:a16="http://schemas.microsoft.com/office/drawing/2014/main" id="{DA6D0AA1-9D68-4128-A828-969FA21B01CF}"/>
              </a:ext>
            </a:extLst>
          </p:cNvPr>
          <p:cNvSpPr>
            <a:spLocks noGrp="1"/>
          </p:cNvSpPr>
          <p:nvPr>
            <p:ph type="subTitle" idx="1"/>
          </p:nvPr>
        </p:nvSpPr>
        <p:spPr>
          <a:xfrm>
            <a:off x="756867" y="3067499"/>
            <a:ext cx="10677218" cy="1224116"/>
          </a:xfrm>
        </p:spPr>
        <p:txBody>
          <a:bodyPr>
            <a:normAutofit fontScale="92500" lnSpcReduction="10000"/>
          </a:bodyPr>
          <a:lstStyle/>
          <a:p>
            <a:pPr algn="ctr"/>
            <a:r>
              <a:rPr lang="nl-BE" sz="4800" b="1" dirty="0">
                <a:solidFill>
                  <a:schemeClr val="bg1"/>
                </a:solidFill>
                <a:latin typeface="Times New Roman" panose="02020603050405020304" pitchFamily="18" charset="0"/>
                <a:cs typeface="Times New Roman" panose="02020603050405020304" pitchFamily="18" charset="0"/>
              </a:rPr>
              <a:t>Peter Nijkamp </a:t>
            </a:r>
          </a:p>
          <a:p>
            <a:pPr algn="ctr"/>
            <a:r>
              <a:rPr lang="nl-BE" sz="3600" b="1" dirty="0">
                <a:solidFill>
                  <a:schemeClr val="bg1"/>
                </a:solidFill>
                <a:latin typeface="Times New Roman" panose="02020603050405020304" pitchFamily="18" charset="0"/>
                <a:cs typeface="Times New Roman" panose="02020603050405020304" pitchFamily="18" charset="0"/>
              </a:rPr>
              <a:t>Karima Kourtit, Bart Neuts and Mia Wahlström</a:t>
            </a:r>
          </a:p>
        </p:txBody>
      </p:sp>
    </p:spTree>
    <p:extLst>
      <p:ext uri="{BB962C8B-B14F-4D97-AF65-F5344CB8AC3E}">
        <p14:creationId xmlns:p14="http://schemas.microsoft.com/office/powerpoint/2010/main" val="23177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470CE1-D1E1-4C52-BEF1-9F7EB9365327}"/>
              </a:ext>
            </a:extLst>
          </p:cNvPr>
          <p:cNvSpPr>
            <a:spLocks noGrp="1"/>
          </p:cNvSpPr>
          <p:nvPr>
            <p:ph idx="1"/>
          </p:nvPr>
        </p:nvSpPr>
        <p:spPr>
          <a:xfrm>
            <a:off x="576000" y="1656000"/>
            <a:ext cx="6493873" cy="4464000"/>
          </a:xfrm>
        </p:spPr>
        <p:txBody>
          <a:bodyPr>
            <a:normAutofit/>
          </a:bodyPr>
          <a:lstStyle/>
          <a:p>
            <a:r>
              <a:rPr lang="nl-BE" sz="2000" dirty="0" err="1"/>
              <a:t>While</a:t>
            </a:r>
            <a:r>
              <a:rPr lang="nl-BE" sz="2000" dirty="0"/>
              <a:t> more </a:t>
            </a:r>
            <a:r>
              <a:rPr lang="nl-BE" sz="2000" dirty="0" err="1"/>
              <a:t>than</a:t>
            </a:r>
            <a:r>
              <a:rPr lang="nl-BE" sz="2000" dirty="0"/>
              <a:t> half of </a:t>
            </a:r>
            <a:r>
              <a:rPr lang="nl-BE" sz="2000" dirty="0" err="1"/>
              <a:t>the</a:t>
            </a:r>
            <a:r>
              <a:rPr lang="nl-BE" sz="2000" dirty="0"/>
              <a:t> </a:t>
            </a:r>
            <a:r>
              <a:rPr lang="nl-BE" sz="2000" dirty="0" err="1"/>
              <a:t>world</a:t>
            </a:r>
            <a:r>
              <a:rPr lang="nl-BE" sz="2000" dirty="0"/>
              <a:t> </a:t>
            </a:r>
            <a:r>
              <a:rPr lang="nl-BE" sz="2000" dirty="0" err="1"/>
              <a:t>population</a:t>
            </a:r>
            <a:r>
              <a:rPr lang="nl-BE" sz="2000" dirty="0"/>
              <a:t> </a:t>
            </a:r>
            <a:r>
              <a:rPr lang="nl-BE" sz="2000" dirty="0" err="1"/>
              <a:t>lives</a:t>
            </a:r>
            <a:r>
              <a:rPr lang="nl-BE" sz="2000" dirty="0"/>
              <a:t> in </a:t>
            </a:r>
            <a:r>
              <a:rPr lang="nl-BE" sz="2000" dirty="0" err="1"/>
              <a:t>urban</a:t>
            </a:r>
            <a:r>
              <a:rPr lang="nl-BE" sz="2000" dirty="0"/>
              <a:t> </a:t>
            </a:r>
            <a:r>
              <a:rPr lang="nl-BE" sz="2000" dirty="0" err="1"/>
              <a:t>areas</a:t>
            </a:r>
            <a:r>
              <a:rPr lang="nl-BE" sz="2000" dirty="0"/>
              <a:t>, </a:t>
            </a:r>
            <a:r>
              <a:rPr lang="nl-BE" sz="2000" dirty="0" err="1"/>
              <a:t>there</a:t>
            </a:r>
            <a:r>
              <a:rPr lang="nl-BE" sz="2000" dirty="0"/>
              <a:t> is </a:t>
            </a:r>
            <a:r>
              <a:rPr lang="nl-BE" sz="2000" dirty="0" err="1"/>
              <a:t>somewhat</a:t>
            </a:r>
            <a:r>
              <a:rPr lang="nl-BE" sz="2000" dirty="0"/>
              <a:t> of a </a:t>
            </a:r>
            <a:r>
              <a:rPr lang="nl-BE" sz="2000" b="1" dirty="0"/>
              <a:t>‘</a:t>
            </a:r>
            <a:r>
              <a:rPr lang="nl-BE" sz="2000" b="1" dirty="0" err="1"/>
              <a:t>hate</a:t>
            </a:r>
            <a:r>
              <a:rPr lang="nl-BE" sz="2000" b="1" dirty="0"/>
              <a:t>-love’ </a:t>
            </a:r>
            <a:r>
              <a:rPr lang="nl-BE" sz="2000" b="1" dirty="0" err="1"/>
              <a:t>relationship</a:t>
            </a:r>
            <a:r>
              <a:rPr lang="nl-BE" sz="2000" dirty="0"/>
              <a:t> </a:t>
            </a:r>
            <a:r>
              <a:rPr lang="nl-BE" sz="2000" dirty="0" err="1"/>
              <a:t>with</a:t>
            </a:r>
            <a:r>
              <a:rPr lang="nl-BE" sz="2000" dirty="0"/>
              <a:t> </a:t>
            </a:r>
            <a:r>
              <a:rPr lang="nl-BE" sz="2000" dirty="0" err="1"/>
              <a:t>the</a:t>
            </a:r>
            <a:r>
              <a:rPr lang="nl-BE" sz="2000" dirty="0"/>
              <a:t> </a:t>
            </a:r>
            <a:r>
              <a:rPr lang="nl-BE" sz="2000" dirty="0" err="1"/>
              <a:t>city</a:t>
            </a:r>
            <a:r>
              <a:rPr lang="nl-BE" sz="2000" dirty="0"/>
              <a:t>: </a:t>
            </a:r>
            <a:r>
              <a:rPr lang="nl-BE" sz="2000" dirty="0" err="1"/>
              <a:t>Complaints</a:t>
            </a:r>
            <a:r>
              <a:rPr lang="nl-BE" sz="2000" dirty="0"/>
              <a:t> </a:t>
            </a:r>
            <a:r>
              <a:rPr lang="nl-BE" sz="2000" dirty="0" err="1"/>
              <a:t>about</a:t>
            </a:r>
            <a:r>
              <a:rPr lang="nl-BE" sz="2000" dirty="0"/>
              <a:t> </a:t>
            </a:r>
            <a:r>
              <a:rPr lang="nl-BE" sz="2000" dirty="0" err="1"/>
              <a:t>inferior</a:t>
            </a:r>
            <a:r>
              <a:rPr lang="nl-BE" sz="2000" dirty="0"/>
              <a:t> </a:t>
            </a:r>
            <a:r>
              <a:rPr lang="nl-BE" sz="2000" dirty="0" err="1"/>
              <a:t>urban</a:t>
            </a:r>
            <a:r>
              <a:rPr lang="nl-BE" sz="2000" dirty="0"/>
              <a:t> </a:t>
            </a:r>
            <a:r>
              <a:rPr lang="nl-BE" sz="2000" dirty="0" err="1"/>
              <a:t>liveability</a:t>
            </a:r>
            <a:r>
              <a:rPr lang="nl-BE" sz="2000" dirty="0"/>
              <a:t> </a:t>
            </a:r>
            <a:r>
              <a:rPr lang="nl-BE" sz="2000" dirty="0" err="1"/>
              <a:t>and</a:t>
            </a:r>
            <a:r>
              <a:rPr lang="nl-BE" sz="2000" dirty="0"/>
              <a:t> </a:t>
            </a:r>
            <a:r>
              <a:rPr lang="nl-BE" sz="2000" dirty="0" err="1"/>
              <a:t>socioeconomic</a:t>
            </a:r>
            <a:r>
              <a:rPr lang="nl-BE" sz="2000" dirty="0"/>
              <a:t> </a:t>
            </a:r>
            <a:r>
              <a:rPr lang="nl-BE" sz="2000" dirty="0" err="1"/>
              <a:t>quality</a:t>
            </a:r>
            <a:r>
              <a:rPr lang="nl-BE" sz="2000" dirty="0"/>
              <a:t> gap are offset </a:t>
            </a:r>
            <a:r>
              <a:rPr lang="nl-BE" sz="2000" dirty="0" err="1"/>
              <a:t>by</a:t>
            </a:r>
            <a:r>
              <a:rPr lang="nl-BE" sz="2000" dirty="0"/>
              <a:t> </a:t>
            </a:r>
            <a:r>
              <a:rPr lang="nl-BE" sz="2000" dirty="0" err="1"/>
              <a:t>an</a:t>
            </a:r>
            <a:r>
              <a:rPr lang="nl-BE" sz="2000" dirty="0"/>
              <a:t> </a:t>
            </a:r>
            <a:r>
              <a:rPr lang="nl-BE" sz="2000" dirty="0" err="1"/>
              <a:t>appreciation</a:t>
            </a:r>
            <a:r>
              <a:rPr lang="nl-BE" sz="2000" dirty="0"/>
              <a:t> of </a:t>
            </a:r>
            <a:r>
              <a:rPr lang="nl-BE" sz="2000" dirty="0" err="1"/>
              <a:t>an</a:t>
            </a:r>
            <a:r>
              <a:rPr lang="nl-BE" sz="2000" dirty="0"/>
              <a:t> </a:t>
            </a:r>
            <a:r>
              <a:rPr lang="nl-BE" sz="2000" dirty="0" err="1"/>
              <a:t>urban</a:t>
            </a:r>
            <a:r>
              <a:rPr lang="nl-BE" sz="2000" dirty="0"/>
              <a:t> way of life</a:t>
            </a:r>
          </a:p>
          <a:p>
            <a:r>
              <a:rPr lang="nl-BE" sz="2000" dirty="0" err="1"/>
              <a:t>Besides</a:t>
            </a:r>
            <a:r>
              <a:rPr lang="nl-BE" sz="2000" dirty="0"/>
              <a:t> </a:t>
            </a:r>
            <a:r>
              <a:rPr lang="nl-BE" sz="2000" dirty="0" err="1"/>
              <a:t>directly</a:t>
            </a:r>
            <a:r>
              <a:rPr lang="nl-BE" sz="2000" dirty="0"/>
              <a:t> </a:t>
            </a:r>
            <a:r>
              <a:rPr lang="nl-BE" sz="2000" dirty="0" err="1"/>
              <a:t>influencing</a:t>
            </a:r>
            <a:r>
              <a:rPr lang="nl-BE" sz="2000" dirty="0"/>
              <a:t> </a:t>
            </a:r>
            <a:r>
              <a:rPr lang="nl-BE" sz="2000" dirty="0" err="1"/>
              <a:t>inhabitants</a:t>
            </a:r>
            <a:r>
              <a:rPr lang="nl-BE" sz="2000" dirty="0"/>
              <a:t>, </a:t>
            </a:r>
            <a:r>
              <a:rPr lang="nl-BE" sz="2000" dirty="0" err="1"/>
              <a:t>cities</a:t>
            </a:r>
            <a:r>
              <a:rPr lang="nl-BE" sz="2000" dirty="0"/>
              <a:t> are </a:t>
            </a:r>
            <a:r>
              <a:rPr lang="nl-BE" sz="2000" dirty="0" err="1"/>
              <a:t>also</a:t>
            </a:r>
            <a:r>
              <a:rPr lang="nl-BE" sz="2000" dirty="0"/>
              <a:t> </a:t>
            </a:r>
            <a:r>
              <a:rPr lang="nl-BE" sz="2000" b="1" dirty="0" err="1"/>
              <a:t>linked</a:t>
            </a:r>
            <a:r>
              <a:rPr lang="nl-BE" sz="2000" b="1" dirty="0"/>
              <a:t> </a:t>
            </a:r>
            <a:r>
              <a:rPr lang="nl-BE" sz="2000" b="1" dirty="0" err="1"/>
              <a:t>to</a:t>
            </a:r>
            <a:r>
              <a:rPr lang="nl-BE" sz="2000" b="1" dirty="0"/>
              <a:t> </a:t>
            </a:r>
            <a:r>
              <a:rPr lang="nl-BE" sz="2000" b="1" dirty="0" err="1"/>
              <a:t>other</a:t>
            </a:r>
            <a:r>
              <a:rPr lang="nl-BE" sz="2000" b="1" dirty="0"/>
              <a:t> </a:t>
            </a:r>
            <a:r>
              <a:rPr lang="nl-BE" sz="2000" b="1" dirty="0" err="1"/>
              <a:t>cities</a:t>
            </a:r>
            <a:r>
              <a:rPr lang="nl-BE" sz="2000" b="1" dirty="0"/>
              <a:t> </a:t>
            </a:r>
            <a:r>
              <a:rPr lang="nl-BE" sz="2000" b="1" dirty="0" err="1"/>
              <a:t>and</a:t>
            </a:r>
            <a:r>
              <a:rPr lang="nl-BE" sz="2000" b="1" dirty="0"/>
              <a:t> </a:t>
            </a:r>
            <a:r>
              <a:rPr lang="nl-BE" sz="2000" b="1" dirty="0" err="1"/>
              <a:t>surrounding</a:t>
            </a:r>
            <a:r>
              <a:rPr lang="nl-BE" sz="2000" b="1" dirty="0"/>
              <a:t> </a:t>
            </a:r>
            <a:r>
              <a:rPr lang="nl-BE" sz="2000" b="1" dirty="0" err="1"/>
              <a:t>rural</a:t>
            </a:r>
            <a:r>
              <a:rPr lang="nl-BE" sz="2000" b="1" dirty="0"/>
              <a:t> </a:t>
            </a:r>
            <a:r>
              <a:rPr lang="nl-BE" sz="2000" b="1" dirty="0" err="1"/>
              <a:t>areas</a:t>
            </a:r>
            <a:endParaRPr lang="nl-BE" sz="2000" b="1" dirty="0"/>
          </a:p>
          <a:p>
            <a:r>
              <a:rPr lang="nl-BE" sz="2000" dirty="0" err="1"/>
              <a:t>This</a:t>
            </a:r>
            <a:r>
              <a:rPr lang="nl-BE" sz="2000" dirty="0"/>
              <a:t> </a:t>
            </a:r>
            <a:r>
              <a:rPr lang="nl-BE" sz="2000" dirty="0" err="1"/>
              <a:t>presentation</a:t>
            </a:r>
            <a:r>
              <a:rPr lang="nl-BE" sz="2000" dirty="0"/>
              <a:t> analyses </a:t>
            </a:r>
            <a:r>
              <a:rPr lang="nl-BE" sz="2000" b="1" dirty="0" err="1"/>
              <a:t>determinants</a:t>
            </a:r>
            <a:r>
              <a:rPr lang="nl-BE" sz="2000" b="1" dirty="0"/>
              <a:t> of </a:t>
            </a:r>
            <a:r>
              <a:rPr lang="nl-BE" sz="2000" b="1" dirty="0" err="1"/>
              <a:t>so-called</a:t>
            </a:r>
            <a:r>
              <a:rPr lang="nl-BE" sz="2000" b="1" dirty="0"/>
              <a:t> ‘</a:t>
            </a:r>
            <a:r>
              <a:rPr lang="nl-BE" sz="2000" b="1" dirty="0" err="1"/>
              <a:t>city</a:t>
            </a:r>
            <a:r>
              <a:rPr lang="nl-BE" sz="2000" b="1" dirty="0"/>
              <a:t> love’</a:t>
            </a:r>
            <a:r>
              <a:rPr lang="nl-BE" sz="2000" dirty="0"/>
              <a:t> </a:t>
            </a:r>
            <a:r>
              <a:rPr lang="nl-BE" sz="2000" dirty="0" err="1"/>
              <a:t>while</a:t>
            </a:r>
            <a:r>
              <a:rPr lang="nl-BE" sz="2000" dirty="0"/>
              <a:t> accounting </a:t>
            </a:r>
            <a:r>
              <a:rPr lang="nl-BE" sz="2000" dirty="0" err="1"/>
              <a:t>for</a:t>
            </a:r>
            <a:r>
              <a:rPr lang="nl-BE" sz="2000" dirty="0"/>
              <a:t> </a:t>
            </a:r>
            <a:r>
              <a:rPr lang="nl-BE" sz="2000" dirty="0" err="1"/>
              <a:t>spatial</a:t>
            </a:r>
            <a:r>
              <a:rPr lang="nl-BE" sz="2000" dirty="0"/>
              <a:t> </a:t>
            </a:r>
            <a:r>
              <a:rPr lang="nl-BE" sz="2000" dirty="0" err="1"/>
              <a:t>interconnectedness</a:t>
            </a:r>
            <a:r>
              <a:rPr lang="nl-BE" sz="2000" dirty="0"/>
              <a:t> in a </a:t>
            </a:r>
            <a:r>
              <a:rPr lang="nl-BE" sz="2000" dirty="0" err="1"/>
              <a:t>wider</a:t>
            </a:r>
            <a:r>
              <a:rPr lang="nl-BE" sz="2000" dirty="0"/>
              <a:t> </a:t>
            </a:r>
            <a:r>
              <a:rPr lang="nl-BE" sz="2000" dirty="0" err="1"/>
              <a:t>urban-rural</a:t>
            </a:r>
            <a:r>
              <a:rPr lang="nl-BE" sz="2000" dirty="0"/>
              <a:t> </a:t>
            </a:r>
            <a:r>
              <a:rPr lang="nl-BE" sz="2000" dirty="0" err="1"/>
              <a:t>network</a:t>
            </a:r>
            <a:r>
              <a:rPr lang="nl-BE" sz="2000" dirty="0"/>
              <a:t> of </a:t>
            </a:r>
            <a:r>
              <a:rPr lang="nl-BE" sz="2000" dirty="0" err="1"/>
              <a:t>satisfaction</a:t>
            </a:r>
            <a:r>
              <a:rPr lang="nl-BE" sz="2000" dirty="0"/>
              <a:t>-drivers</a:t>
            </a:r>
          </a:p>
        </p:txBody>
      </p:sp>
      <p:sp>
        <p:nvSpPr>
          <p:cNvPr id="3" name="Footer Placeholder 2">
            <a:extLst>
              <a:ext uri="{FF2B5EF4-FFF2-40B4-BE49-F238E27FC236}">
                <a16:creationId xmlns:a16="http://schemas.microsoft.com/office/drawing/2014/main" id="{93A0517E-01A7-4BBB-B888-C62ED7097197}"/>
              </a:ext>
            </a:extLst>
          </p:cNvPr>
          <p:cNvSpPr>
            <a:spLocks noGrp="1"/>
          </p:cNvSpPr>
          <p:nvPr>
            <p:ph type="ftr" sz="quarter" idx="11"/>
          </p:nvPr>
        </p:nvSpPr>
        <p:spPr/>
        <p:txBody>
          <a:bodyPr/>
          <a:lstStyle/>
          <a:p>
            <a:r>
              <a:rPr lang="nl-NL" dirty="0" err="1"/>
              <a:t>Department</a:t>
            </a:r>
            <a:r>
              <a:rPr lang="nl-NL" dirty="0"/>
              <a:t> of Earth </a:t>
            </a:r>
            <a:r>
              <a:rPr lang="nl-NL" dirty="0" err="1"/>
              <a:t>and</a:t>
            </a:r>
            <a:r>
              <a:rPr lang="nl-NL" dirty="0"/>
              <a:t> </a:t>
            </a:r>
            <a:r>
              <a:rPr lang="nl-NL" dirty="0" err="1"/>
              <a:t>Environmental</a:t>
            </a:r>
            <a:r>
              <a:rPr lang="nl-NL" dirty="0"/>
              <a:t> Sciences</a:t>
            </a:r>
          </a:p>
        </p:txBody>
      </p:sp>
      <p:sp>
        <p:nvSpPr>
          <p:cNvPr id="4" name="Slide Number Placeholder 3">
            <a:extLst>
              <a:ext uri="{FF2B5EF4-FFF2-40B4-BE49-F238E27FC236}">
                <a16:creationId xmlns:a16="http://schemas.microsoft.com/office/drawing/2014/main" id="{7608E50C-117F-4B84-A0A1-616E55B0D5C0}"/>
              </a:ext>
            </a:extLst>
          </p:cNvPr>
          <p:cNvSpPr>
            <a:spLocks noGrp="1"/>
          </p:cNvSpPr>
          <p:nvPr>
            <p:ph type="sldNum" sz="quarter" idx="12"/>
          </p:nvPr>
        </p:nvSpPr>
        <p:spPr/>
        <p:txBody>
          <a:bodyPr/>
          <a:lstStyle/>
          <a:p>
            <a:fld id="{0A297500-7527-634B-90F4-69D0994C32B4}" type="slidenum">
              <a:rPr lang="nl-NL" smtClean="0"/>
              <a:t>2</a:t>
            </a:fld>
            <a:endParaRPr lang="nl-NL"/>
          </a:p>
        </p:txBody>
      </p:sp>
      <p:sp>
        <p:nvSpPr>
          <p:cNvPr id="5" name="Title 4">
            <a:extLst>
              <a:ext uri="{FF2B5EF4-FFF2-40B4-BE49-F238E27FC236}">
                <a16:creationId xmlns:a16="http://schemas.microsoft.com/office/drawing/2014/main" id="{96627DCE-AAB7-4DBF-A098-8DDC6C371F12}"/>
              </a:ext>
            </a:extLst>
          </p:cNvPr>
          <p:cNvSpPr>
            <a:spLocks noGrp="1"/>
          </p:cNvSpPr>
          <p:nvPr>
            <p:ph type="title"/>
          </p:nvPr>
        </p:nvSpPr>
        <p:spPr/>
        <p:txBody>
          <a:bodyPr/>
          <a:lstStyle/>
          <a:p>
            <a:r>
              <a:rPr lang="nl-BE" dirty="0" err="1"/>
              <a:t>Study</a:t>
            </a:r>
            <a:r>
              <a:rPr lang="nl-BE" dirty="0"/>
              <a:t> rationale</a:t>
            </a:r>
          </a:p>
        </p:txBody>
      </p:sp>
      <p:pic>
        <p:nvPicPr>
          <p:cNvPr id="7" name="Picture 6" descr="A picture containing text, outdoor, building, sky&#10;&#10;Description automatically generated">
            <a:extLst>
              <a:ext uri="{FF2B5EF4-FFF2-40B4-BE49-F238E27FC236}">
                <a16:creationId xmlns:a16="http://schemas.microsoft.com/office/drawing/2014/main" id="{738C7FB9-C120-4D78-B72C-02213292AC23}"/>
              </a:ext>
            </a:extLst>
          </p:cNvPr>
          <p:cNvPicPr>
            <a:picLocks noChangeAspect="1"/>
          </p:cNvPicPr>
          <p:nvPr/>
        </p:nvPicPr>
        <p:blipFill>
          <a:blip r:embed="rId2"/>
          <a:stretch>
            <a:fillRect/>
          </a:stretch>
        </p:blipFill>
        <p:spPr>
          <a:xfrm>
            <a:off x="7273151" y="1656000"/>
            <a:ext cx="4514850" cy="3381375"/>
          </a:xfrm>
          <a:prstGeom prst="rect">
            <a:avLst/>
          </a:prstGeom>
        </p:spPr>
      </p:pic>
      <p:sp>
        <p:nvSpPr>
          <p:cNvPr id="6" name="Rechthoek 5">
            <a:extLst>
              <a:ext uri="{FF2B5EF4-FFF2-40B4-BE49-F238E27FC236}">
                <a16:creationId xmlns:a16="http://schemas.microsoft.com/office/drawing/2014/main" id="{C9556A20-2FA7-3AC3-6C5C-09B33278F24A}"/>
              </a:ext>
            </a:extLst>
          </p:cNvPr>
          <p:cNvSpPr/>
          <p:nvPr/>
        </p:nvSpPr>
        <p:spPr>
          <a:xfrm>
            <a:off x="-1440" y="6120000"/>
            <a:ext cx="12192000" cy="73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3872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4C6035-D548-ECD6-8171-D5ED1C57DA9A}"/>
              </a:ext>
            </a:extLst>
          </p:cNvPr>
          <p:cNvSpPr>
            <a:spLocks noGrp="1"/>
          </p:cNvSpPr>
          <p:nvPr>
            <p:ph idx="1"/>
          </p:nvPr>
        </p:nvSpPr>
        <p:spPr>
          <a:xfrm>
            <a:off x="161472" y="1197000"/>
            <a:ext cx="11932992" cy="5453964"/>
          </a:xfrm>
        </p:spPr>
        <p:txBody>
          <a:bodyPr>
            <a:normAutofit/>
          </a:bodyPr>
          <a:lstStyle/>
          <a:p>
            <a:r>
              <a:rPr lang="en-GB" dirty="0">
                <a:latin typeface="Times New Roman" panose="02020603050405020304" pitchFamily="18" charset="0"/>
                <a:ea typeface="Calibri" panose="020F0502020204030204" pitchFamily="34" charset="0"/>
              </a:rPr>
              <a:t>O</a:t>
            </a:r>
            <a:r>
              <a:rPr lang="en-GB" dirty="0">
                <a:effectLst/>
                <a:latin typeface="Times New Roman" panose="02020603050405020304" pitchFamily="18" charset="0"/>
                <a:ea typeface="Calibri" panose="020F0502020204030204" pitchFamily="34" charset="0"/>
              </a:rPr>
              <a:t>ptimal provision of public goods is of great importance</a:t>
            </a:r>
          </a:p>
          <a:p>
            <a:r>
              <a:rPr lang="en-GB" dirty="0">
                <a:effectLst/>
                <a:latin typeface="Times New Roman" panose="02020603050405020304" pitchFamily="18" charset="0"/>
                <a:ea typeface="Calibri" panose="020F0502020204030204" pitchFamily="34" charset="0"/>
              </a:rPr>
              <a:t>a big discrepancy between a local public good constituency</a:t>
            </a:r>
            <a:endParaRPr lang="en-GB" dirty="0">
              <a:latin typeface="Times New Roman" panose="02020603050405020304" pitchFamily="18" charset="0"/>
              <a:ea typeface="Calibri" panose="020F0502020204030204" pitchFamily="34" charset="0"/>
            </a:endParaRPr>
          </a:p>
          <a:p>
            <a:r>
              <a:rPr lang="en-GB" dirty="0">
                <a:effectLst/>
                <a:latin typeface="Times New Roman" panose="02020603050405020304" pitchFamily="18" charset="0"/>
                <a:ea typeface="Calibri" panose="020F0502020204030204" pitchFamily="34" charset="0"/>
              </a:rPr>
              <a:t>supply of local public goods takes place through a basket of amenities which are not necessarily individualised (e.g. located in their direct environment)</a:t>
            </a:r>
          </a:p>
          <a:p>
            <a:r>
              <a:rPr lang="en-GB" dirty="0">
                <a:latin typeface="Times New Roman" panose="02020603050405020304" pitchFamily="18" charset="0"/>
                <a:ea typeface="Calibri" panose="020F0502020204030204" pitchFamily="34" charset="0"/>
              </a:rPr>
              <a:t>P</a:t>
            </a:r>
            <a:r>
              <a:rPr lang="en-GB" dirty="0">
                <a:effectLst/>
                <a:latin typeface="Times New Roman" panose="02020603050405020304" pitchFamily="18" charset="0"/>
                <a:ea typeface="Calibri" panose="020F0502020204030204" pitchFamily="34" charset="0"/>
              </a:rPr>
              <a:t>ermanent tension between ‘</a:t>
            </a:r>
            <a:r>
              <a:rPr lang="en-GB" i="1" dirty="0" err="1">
                <a:effectLst/>
                <a:latin typeface="Times New Roman" panose="02020603050405020304" pitchFamily="18" charset="0"/>
                <a:ea typeface="Calibri" panose="020F0502020204030204" pitchFamily="34" charset="0"/>
              </a:rPr>
              <a:t>cityphilia</a:t>
            </a:r>
            <a:r>
              <a:rPr lang="en-GB" dirty="0">
                <a:effectLst/>
                <a:latin typeface="Times New Roman" panose="02020603050405020304" pitchFamily="18" charset="0"/>
                <a:ea typeface="Calibri" panose="020F0502020204030204" pitchFamily="34" charset="0"/>
              </a:rPr>
              <a:t>’ and ‘</a:t>
            </a:r>
            <a:r>
              <a:rPr lang="en-GB" i="1" dirty="0" err="1">
                <a:effectLst/>
                <a:latin typeface="Times New Roman" panose="02020603050405020304" pitchFamily="18" charset="0"/>
                <a:ea typeface="Calibri" panose="020F0502020204030204" pitchFamily="34" charset="0"/>
              </a:rPr>
              <a:t>cityphobia</a:t>
            </a:r>
            <a:r>
              <a:rPr lang="en-GB" dirty="0">
                <a:effectLst/>
                <a:latin typeface="Times New Roman" panose="02020603050405020304" pitchFamily="18" charset="0"/>
                <a:ea typeface="Calibri" panose="020F0502020204030204" pitchFamily="34" charset="0"/>
              </a:rPr>
              <a:t>’ of citizens</a:t>
            </a:r>
          </a:p>
          <a:p>
            <a:endParaRPr lang="en-GB" sz="3200" dirty="0">
              <a:latin typeface="Times New Roman" panose="02020603050405020304" pitchFamily="18" charset="0"/>
            </a:endParaRPr>
          </a:p>
          <a:p>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GB" sz="1800" dirty="0">
                <a:latin typeface="Times New Roman" panose="02020603050405020304" pitchFamily="18" charset="0"/>
                <a:ea typeface="Calibri" panose="020F0502020204030204" pitchFamily="34" charset="0"/>
                <a:cs typeface="Times New Roman" panose="02020603050405020304" pitchFamily="18" charset="0"/>
              </a:rPr>
              <a:t>H</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ypothesis: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City love – as a quantitative measure for the citizens’ attachment to urban attractiveness -  is shaped by both the body and the soul of the city</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in relation to its surrounding spatial system</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nl-NL" sz="3200" dirty="0"/>
          </a:p>
        </p:txBody>
      </p:sp>
      <p:sp>
        <p:nvSpPr>
          <p:cNvPr id="3" name="Tijdelijke aanduiding voor voettekst 2">
            <a:extLst>
              <a:ext uri="{FF2B5EF4-FFF2-40B4-BE49-F238E27FC236}">
                <a16:creationId xmlns:a16="http://schemas.microsoft.com/office/drawing/2014/main" id="{EC5018C2-CD2A-4570-8BE5-4983D1BC098D}"/>
              </a:ext>
            </a:extLst>
          </p:cNvPr>
          <p:cNvSpPr>
            <a:spLocks noGrp="1"/>
          </p:cNvSpPr>
          <p:nvPr>
            <p:ph type="ftr" sz="quarter" idx="11"/>
          </p:nvPr>
        </p:nvSpPr>
        <p:spPr/>
        <p:txBody>
          <a:bodyPr/>
          <a:lstStyle/>
          <a:p>
            <a:r>
              <a:rPr lang="nl-NL"/>
              <a:t>Faculty, department, unit ...</a:t>
            </a:r>
          </a:p>
        </p:txBody>
      </p:sp>
      <p:sp>
        <p:nvSpPr>
          <p:cNvPr id="4" name="Tijdelijke aanduiding voor dianummer 3">
            <a:extLst>
              <a:ext uri="{FF2B5EF4-FFF2-40B4-BE49-F238E27FC236}">
                <a16:creationId xmlns:a16="http://schemas.microsoft.com/office/drawing/2014/main" id="{5533F037-C2C0-20E1-977D-9DC9DEC089EA}"/>
              </a:ext>
            </a:extLst>
          </p:cNvPr>
          <p:cNvSpPr>
            <a:spLocks noGrp="1"/>
          </p:cNvSpPr>
          <p:nvPr>
            <p:ph type="sldNum" sz="quarter" idx="12"/>
          </p:nvPr>
        </p:nvSpPr>
        <p:spPr/>
        <p:txBody>
          <a:bodyPr/>
          <a:lstStyle/>
          <a:p>
            <a:fld id="{0A297500-7527-634B-90F4-69D0994C32B4}" type="slidenum">
              <a:rPr lang="nl-NL" smtClean="0"/>
              <a:t>3</a:t>
            </a:fld>
            <a:endParaRPr lang="nl-NL"/>
          </a:p>
        </p:txBody>
      </p:sp>
      <p:sp>
        <p:nvSpPr>
          <p:cNvPr id="5" name="Titel 4">
            <a:extLst>
              <a:ext uri="{FF2B5EF4-FFF2-40B4-BE49-F238E27FC236}">
                <a16:creationId xmlns:a16="http://schemas.microsoft.com/office/drawing/2014/main" id="{19F74BE5-1A73-9586-B7FB-BFF958A3DA19}"/>
              </a:ext>
            </a:extLst>
          </p:cNvPr>
          <p:cNvSpPr>
            <a:spLocks noGrp="1"/>
          </p:cNvSpPr>
          <p:nvPr>
            <p:ph type="title"/>
          </p:nvPr>
        </p:nvSpPr>
        <p:spPr/>
        <p:txBody>
          <a:bodyPr>
            <a:normAutofit/>
          </a:bodyPr>
          <a:lstStyle/>
          <a:p>
            <a:pPr algn="ctr"/>
            <a:r>
              <a:rPr lang="nl-NL" sz="5400" b="1" dirty="0" err="1"/>
              <a:t>Tiebout</a:t>
            </a:r>
            <a:r>
              <a:rPr lang="nl-NL" sz="5400" b="1" dirty="0"/>
              <a:t> (1956): ‘</a:t>
            </a:r>
            <a:r>
              <a:rPr lang="nl-NL" sz="5400" b="1" dirty="0" err="1"/>
              <a:t>voting</a:t>
            </a:r>
            <a:r>
              <a:rPr lang="nl-NL" sz="5400" b="1" dirty="0"/>
              <a:t> </a:t>
            </a:r>
            <a:r>
              <a:rPr lang="nl-NL" sz="5400" b="1" dirty="0" err="1"/>
              <a:t>by</a:t>
            </a:r>
            <a:r>
              <a:rPr lang="nl-NL" sz="5400" b="1" dirty="0"/>
              <a:t> </a:t>
            </a:r>
            <a:r>
              <a:rPr lang="nl-NL" sz="5400" b="1" dirty="0" err="1"/>
              <a:t>feet</a:t>
            </a:r>
            <a:r>
              <a:rPr lang="nl-NL" sz="5400" b="1" dirty="0"/>
              <a:t>’ </a:t>
            </a:r>
          </a:p>
        </p:txBody>
      </p:sp>
      <p:sp>
        <p:nvSpPr>
          <p:cNvPr id="6" name="Pijl omlaag 5">
            <a:extLst>
              <a:ext uri="{FF2B5EF4-FFF2-40B4-BE49-F238E27FC236}">
                <a16:creationId xmlns:a16="http://schemas.microsoft.com/office/drawing/2014/main" id="{4CEAD9A0-3882-7AA8-C367-1523F812D537}"/>
              </a:ext>
            </a:extLst>
          </p:cNvPr>
          <p:cNvSpPr/>
          <p:nvPr/>
        </p:nvSpPr>
        <p:spPr>
          <a:xfrm>
            <a:off x="3316224" y="3649680"/>
            <a:ext cx="1048512" cy="11582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8195C0AC-F7BF-932F-AB74-A3FBB2EBE085}"/>
              </a:ext>
            </a:extLst>
          </p:cNvPr>
          <p:cNvSpPr/>
          <p:nvPr/>
        </p:nvSpPr>
        <p:spPr>
          <a:xfrm>
            <a:off x="-1440" y="6120000"/>
            <a:ext cx="12192000" cy="73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3143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0C0A35-1A35-4154-A3D5-4048BCEEC7C9}"/>
              </a:ext>
            </a:extLst>
          </p:cNvPr>
          <p:cNvSpPr>
            <a:spLocks noGrp="1"/>
          </p:cNvSpPr>
          <p:nvPr>
            <p:ph idx="1"/>
          </p:nvPr>
        </p:nvSpPr>
        <p:spPr>
          <a:xfrm>
            <a:off x="8332838" y="1656000"/>
            <a:ext cx="3284361" cy="4464000"/>
          </a:xfrm>
        </p:spPr>
        <p:txBody>
          <a:bodyPr>
            <a:normAutofit/>
          </a:bodyPr>
          <a:lstStyle/>
          <a:p>
            <a:r>
              <a:rPr lang="nl-BE" sz="2000" dirty="0"/>
              <a:t>Both </a:t>
            </a:r>
            <a:r>
              <a:rPr lang="nl-BE" sz="2000" b="1" dirty="0" err="1"/>
              <a:t>subjective</a:t>
            </a:r>
            <a:r>
              <a:rPr lang="nl-BE" sz="2000" dirty="0"/>
              <a:t> (survey) data </a:t>
            </a:r>
            <a:r>
              <a:rPr lang="nl-BE" sz="2000" dirty="0" err="1"/>
              <a:t>and</a:t>
            </a:r>
            <a:r>
              <a:rPr lang="nl-BE" sz="2000" dirty="0"/>
              <a:t> </a:t>
            </a:r>
            <a:r>
              <a:rPr lang="nl-BE" sz="2000" b="1" dirty="0" err="1"/>
              <a:t>objective</a:t>
            </a:r>
            <a:r>
              <a:rPr lang="nl-BE" sz="2000" dirty="0"/>
              <a:t> (register) data </a:t>
            </a:r>
            <a:r>
              <a:rPr lang="nl-BE" sz="2000" dirty="0" err="1"/>
              <a:t>used</a:t>
            </a:r>
            <a:r>
              <a:rPr lang="nl-BE" sz="2000" dirty="0"/>
              <a:t> in </a:t>
            </a:r>
            <a:r>
              <a:rPr lang="nl-BE" sz="2000" dirty="0" err="1"/>
              <a:t>operationalization</a:t>
            </a:r>
            <a:endParaRPr lang="nl-BE" sz="2000" dirty="0"/>
          </a:p>
          <a:p>
            <a:r>
              <a:rPr lang="nl-BE" sz="2000" dirty="0"/>
              <a:t>Outer </a:t>
            </a:r>
            <a:r>
              <a:rPr lang="nl-BE" sz="2000" dirty="0" err="1"/>
              <a:t>layers</a:t>
            </a:r>
            <a:r>
              <a:rPr lang="nl-BE" sz="2000" dirty="0"/>
              <a:t> of </a:t>
            </a:r>
            <a:r>
              <a:rPr lang="nl-BE" sz="2000" dirty="0" err="1"/>
              <a:t>the</a:t>
            </a:r>
            <a:r>
              <a:rPr lang="nl-BE" sz="2000" dirty="0"/>
              <a:t> </a:t>
            </a:r>
            <a:r>
              <a:rPr lang="nl-BE" sz="2000" dirty="0" err="1"/>
              <a:t>circle</a:t>
            </a:r>
            <a:r>
              <a:rPr lang="nl-BE" sz="2000" dirty="0"/>
              <a:t> </a:t>
            </a:r>
            <a:r>
              <a:rPr lang="nl-BE" sz="2000" dirty="0" err="1"/>
              <a:t>indicate</a:t>
            </a:r>
            <a:r>
              <a:rPr lang="nl-BE" sz="2000" dirty="0"/>
              <a:t> </a:t>
            </a:r>
            <a:r>
              <a:rPr lang="nl-BE" sz="2000" dirty="0" err="1"/>
              <a:t>that</a:t>
            </a:r>
            <a:r>
              <a:rPr lang="nl-BE" sz="2000" dirty="0"/>
              <a:t> </a:t>
            </a:r>
            <a:r>
              <a:rPr lang="nl-BE" sz="2000" dirty="0" err="1"/>
              <a:t>amenities</a:t>
            </a:r>
            <a:r>
              <a:rPr lang="nl-BE" sz="2000" dirty="0"/>
              <a:t> </a:t>
            </a:r>
            <a:r>
              <a:rPr lang="nl-BE" sz="2000" dirty="0" err="1"/>
              <a:t>can</a:t>
            </a:r>
            <a:r>
              <a:rPr lang="nl-BE" sz="2000" dirty="0"/>
              <a:t> </a:t>
            </a:r>
            <a:r>
              <a:rPr lang="nl-BE" sz="2000" dirty="0" err="1"/>
              <a:t>also</a:t>
            </a:r>
            <a:r>
              <a:rPr lang="nl-BE" sz="2000" dirty="0"/>
              <a:t> </a:t>
            </a:r>
            <a:r>
              <a:rPr lang="nl-BE" sz="2000" dirty="0" err="1"/>
              <a:t>be</a:t>
            </a:r>
            <a:r>
              <a:rPr lang="nl-BE" sz="2000" dirty="0"/>
              <a:t> </a:t>
            </a:r>
            <a:r>
              <a:rPr lang="nl-BE" sz="2000" dirty="0" err="1"/>
              <a:t>enjoyed</a:t>
            </a:r>
            <a:r>
              <a:rPr lang="nl-BE" sz="2000" dirty="0"/>
              <a:t> </a:t>
            </a:r>
            <a:r>
              <a:rPr lang="nl-BE" sz="2000" dirty="0" err="1"/>
              <a:t>outside</a:t>
            </a:r>
            <a:r>
              <a:rPr lang="nl-BE" sz="2000" dirty="0"/>
              <a:t> of </a:t>
            </a:r>
            <a:r>
              <a:rPr lang="nl-BE" sz="2000" dirty="0" err="1"/>
              <a:t>own</a:t>
            </a:r>
            <a:r>
              <a:rPr lang="nl-BE" sz="2000" dirty="0"/>
              <a:t> </a:t>
            </a:r>
            <a:r>
              <a:rPr lang="nl-BE" sz="2000" dirty="0" err="1"/>
              <a:t>city</a:t>
            </a:r>
            <a:r>
              <a:rPr lang="nl-BE" sz="2000" dirty="0"/>
              <a:t>/</a:t>
            </a:r>
            <a:r>
              <a:rPr lang="nl-BE" sz="2000" dirty="0" err="1"/>
              <a:t>municipality</a:t>
            </a:r>
            <a:endParaRPr lang="nl-BE" sz="2000" dirty="0"/>
          </a:p>
        </p:txBody>
      </p:sp>
      <p:sp>
        <p:nvSpPr>
          <p:cNvPr id="3" name="Footer Placeholder 2">
            <a:extLst>
              <a:ext uri="{FF2B5EF4-FFF2-40B4-BE49-F238E27FC236}">
                <a16:creationId xmlns:a16="http://schemas.microsoft.com/office/drawing/2014/main" id="{55CA8590-7417-4DD0-8757-1E8A77038AEF}"/>
              </a:ext>
            </a:extLst>
          </p:cNvPr>
          <p:cNvSpPr>
            <a:spLocks noGrp="1"/>
          </p:cNvSpPr>
          <p:nvPr>
            <p:ph type="ftr" sz="quarter" idx="11"/>
          </p:nvPr>
        </p:nvSpPr>
        <p:spPr/>
        <p:txBody>
          <a:bodyPr/>
          <a:lstStyle/>
          <a:p>
            <a:r>
              <a:rPr lang="nl-NL" dirty="0" err="1"/>
              <a:t>Department</a:t>
            </a:r>
            <a:r>
              <a:rPr lang="nl-NL" dirty="0"/>
              <a:t> of Earth </a:t>
            </a:r>
            <a:r>
              <a:rPr lang="nl-NL" dirty="0" err="1"/>
              <a:t>and</a:t>
            </a:r>
            <a:r>
              <a:rPr lang="nl-NL" dirty="0"/>
              <a:t> </a:t>
            </a:r>
            <a:r>
              <a:rPr lang="nl-NL" dirty="0" err="1"/>
              <a:t>Environmental</a:t>
            </a:r>
            <a:r>
              <a:rPr lang="nl-NL" dirty="0"/>
              <a:t> Sciences</a:t>
            </a:r>
          </a:p>
        </p:txBody>
      </p:sp>
      <p:sp>
        <p:nvSpPr>
          <p:cNvPr id="4" name="Slide Number Placeholder 3">
            <a:extLst>
              <a:ext uri="{FF2B5EF4-FFF2-40B4-BE49-F238E27FC236}">
                <a16:creationId xmlns:a16="http://schemas.microsoft.com/office/drawing/2014/main" id="{AF5218FB-EF38-4698-9243-3C8B886D14EC}"/>
              </a:ext>
            </a:extLst>
          </p:cNvPr>
          <p:cNvSpPr>
            <a:spLocks noGrp="1"/>
          </p:cNvSpPr>
          <p:nvPr>
            <p:ph type="sldNum" sz="quarter" idx="12"/>
          </p:nvPr>
        </p:nvSpPr>
        <p:spPr/>
        <p:txBody>
          <a:bodyPr/>
          <a:lstStyle/>
          <a:p>
            <a:fld id="{0A297500-7527-634B-90F4-69D0994C32B4}" type="slidenum">
              <a:rPr lang="nl-NL" smtClean="0"/>
              <a:t>4</a:t>
            </a:fld>
            <a:endParaRPr lang="nl-NL"/>
          </a:p>
        </p:txBody>
      </p:sp>
      <p:sp>
        <p:nvSpPr>
          <p:cNvPr id="5" name="Title 4">
            <a:extLst>
              <a:ext uri="{FF2B5EF4-FFF2-40B4-BE49-F238E27FC236}">
                <a16:creationId xmlns:a16="http://schemas.microsoft.com/office/drawing/2014/main" id="{CA349B78-6FED-4177-A499-179470A16E2F}"/>
              </a:ext>
            </a:extLst>
          </p:cNvPr>
          <p:cNvSpPr>
            <a:spLocks noGrp="1"/>
          </p:cNvSpPr>
          <p:nvPr>
            <p:ph type="title"/>
          </p:nvPr>
        </p:nvSpPr>
        <p:spPr/>
        <p:txBody>
          <a:bodyPr/>
          <a:lstStyle/>
          <a:p>
            <a:r>
              <a:rPr lang="nl-BE" dirty="0"/>
              <a:t>The ‘</a:t>
            </a:r>
            <a:r>
              <a:rPr lang="nl-BE" dirty="0" err="1"/>
              <a:t>city</a:t>
            </a:r>
            <a:r>
              <a:rPr lang="nl-BE" dirty="0"/>
              <a:t> love’ concept</a:t>
            </a:r>
          </a:p>
        </p:txBody>
      </p:sp>
      <p:pic>
        <p:nvPicPr>
          <p:cNvPr id="6" name="Bildobjekt 15">
            <a:extLst>
              <a:ext uri="{FF2B5EF4-FFF2-40B4-BE49-F238E27FC236}">
                <a16:creationId xmlns:a16="http://schemas.microsoft.com/office/drawing/2014/main" id="{7667B3E7-37EA-4F54-9B95-20839550A16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00" y="1581768"/>
            <a:ext cx="7987038" cy="4554000"/>
          </a:xfrm>
          <a:prstGeom prst="rect">
            <a:avLst/>
          </a:prstGeom>
          <a:noFill/>
        </p:spPr>
      </p:pic>
      <p:sp>
        <p:nvSpPr>
          <p:cNvPr id="7" name="Rechthoek 6">
            <a:extLst>
              <a:ext uri="{FF2B5EF4-FFF2-40B4-BE49-F238E27FC236}">
                <a16:creationId xmlns:a16="http://schemas.microsoft.com/office/drawing/2014/main" id="{755949E7-8DED-C511-8734-BB7506DDDA95}"/>
              </a:ext>
            </a:extLst>
          </p:cNvPr>
          <p:cNvSpPr/>
          <p:nvPr/>
        </p:nvSpPr>
        <p:spPr>
          <a:xfrm>
            <a:off x="-1440" y="6120000"/>
            <a:ext cx="12192000" cy="73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4413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D5393F-7E0C-4523-9D40-0DEEF7966638}"/>
              </a:ext>
            </a:extLst>
          </p:cNvPr>
          <p:cNvSpPr>
            <a:spLocks noGrp="1"/>
          </p:cNvSpPr>
          <p:nvPr>
            <p:ph idx="1"/>
          </p:nvPr>
        </p:nvSpPr>
        <p:spPr/>
        <p:txBody>
          <a:bodyPr>
            <a:normAutofit/>
          </a:bodyPr>
          <a:lstStyle/>
          <a:p>
            <a:r>
              <a:rPr lang="nl-BE" sz="2000" dirty="0"/>
              <a:t>Case </a:t>
            </a:r>
            <a:r>
              <a:rPr lang="nl-BE" sz="2000" dirty="0" err="1"/>
              <a:t>study</a:t>
            </a:r>
            <a:r>
              <a:rPr lang="nl-BE" sz="2000" dirty="0"/>
              <a:t> of 300 </a:t>
            </a:r>
            <a:r>
              <a:rPr lang="nl-BE" sz="2000" dirty="0" err="1"/>
              <a:t>Flemish</a:t>
            </a:r>
            <a:r>
              <a:rPr lang="nl-BE" sz="2000" dirty="0"/>
              <a:t> </a:t>
            </a:r>
            <a:r>
              <a:rPr lang="nl-BE" sz="2000" dirty="0" err="1"/>
              <a:t>municipalities</a:t>
            </a:r>
            <a:r>
              <a:rPr lang="nl-BE" sz="2000" dirty="0"/>
              <a:t>. </a:t>
            </a:r>
            <a:r>
              <a:rPr lang="nl-BE" sz="2000" dirty="0" err="1"/>
              <a:t>Region</a:t>
            </a:r>
            <a:r>
              <a:rPr lang="nl-BE" sz="2000" dirty="0"/>
              <a:t> </a:t>
            </a:r>
            <a:r>
              <a:rPr lang="nl-BE" sz="2000" dirty="0" err="1"/>
              <a:t>characterized</a:t>
            </a:r>
            <a:r>
              <a:rPr lang="nl-BE" sz="2000" dirty="0"/>
              <a:t> </a:t>
            </a:r>
            <a:r>
              <a:rPr lang="nl-BE" sz="2000" dirty="0" err="1"/>
              <a:t>by</a:t>
            </a:r>
            <a:r>
              <a:rPr lang="nl-BE" sz="2000" dirty="0"/>
              <a:t> </a:t>
            </a:r>
            <a:r>
              <a:rPr lang="nl-BE" sz="2000" b="1" dirty="0" err="1"/>
              <a:t>mostly</a:t>
            </a:r>
            <a:r>
              <a:rPr lang="nl-BE" sz="2000" b="1" dirty="0"/>
              <a:t> smaller </a:t>
            </a:r>
            <a:r>
              <a:rPr lang="nl-BE" sz="2000" b="1" dirty="0" err="1"/>
              <a:t>administrative</a:t>
            </a:r>
            <a:r>
              <a:rPr lang="nl-BE" sz="2000" b="1" dirty="0"/>
              <a:t> </a:t>
            </a:r>
            <a:r>
              <a:rPr lang="nl-BE" sz="2000" b="1" dirty="0" err="1"/>
              <a:t>areas</a:t>
            </a:r>
            <a:r>
              <a:rPr lang="nl-BE" sz="2000" dirty="0"/>
              <a:t> (</a:t>
            </a:r>
            <a:r>
              <a:rPr lang="nl-BE" sz="2000" dirty="0" err="1"/>
              <a:t>average</a:t>
            </a:r>
            <a:r>
              <a:rPr lang="nl-BE" sz="2000" dirty="0"/>
              <a:t> </a:t>
            </a:r>
            <a:r>
              <a:rPr lang="nl-BE" sz="2000" dirty="0" err="1"/>
              <a:t>size</a:t>
            </a:r>
            <a:r>
              <a:rPr lang="nl-BE" sz="2000" dirty="0"/>
              <a:t> +/- 45 km², </a:t>
            </a:r>
            <a:r>
              <a:rPr lang="nl-BE" sz="2000" dirty="0" err="1"/>
              <a:t>average</a:t>
            </a:r>
            <a:r>
              <a:rPr lang="nl-BE" sz="2000" dirty="0"/>
              <a:t> </a:t>
            </a:r>
            <a:r>
              <a:rPr lang="nl-BE" sz="2000" dirty="0" err="1"/>
              <a:t>population</a:t>
            </a:r>
            <a:r>
              <a:rPr lang="nl-BE" sz="2000" dirty="0"/>
              <a:t> 22,143)</a:t>
            </a:r>
          </a:p>
          <a:p>
            <a:r>
              <a:rPr lang="nl-BE" sz="2000" dirty="0" err="1"/>
              <a:t>Tendency</a:t>
            </a:r>
            <a:r>
              <a:rPr lang="nl-BE" sz="2000" dirty="0"/>
              <a:t> </a:t>
            </a:r>
            <a:r>
              <a:rPr lang="nl-BE" sz="2000" dirty="0" err="1"/>
              <a:t>for</a:t>
            </a:r>
            <a:r>
              <a:rPr lang="nl-BE" sz="2000" dirty="0"/>
              <a:t> </a:t>
            </a:r>
            <a:r>
              <a:rPr lang="nl-BE" sz="2000" b="1" dirty="0" err="1"/>
              <a:t>rural</a:t>
            </a:r>
            <a:r>
              <a:rPr lang="nl-BE" sz="2000" b="1" dirty="0"/>
              <a:t> or peri-</a:t>
            </a:r>
            <a:r>
              <a:rPr lang="nl-BE" sz="2000" b="1" dirty="0" err="1"/>
              <a:t>urban</a:t>
            </a:r>
            <a:r>
              <a:rPr lang="nl-BE" sz="2000" b="1" dirty="0"/>
              <a:t> living </a:t>
            </a:r>
            <a:r>
              <a:rPr lang="nl-BE" sz="2000" b="1" dirty="0" err="1"/>
              <a:t>outside</a:t>
            </a:r>
            <a:r>
              <a:rPr lang="nl-BE" sz="2000" b="1" dirty="0"/>
              <a:t> of </a:t>
            </a:r>
            <a:r>
              <a:rPr lang="nl-BE" sz="2000" b="1" dirty="0" err="1"/>
              <a:t>city</a:t>
            </a:r>
            <a:r>
              <a:rPr lang="nl-BE" sz="2000" b="1" dirty="0"/>
              <a:t> </a:t>
            </a:r>
            <a:r>
              <a:rPr lang="nl-BE" sz="2000" b="1" dirty="0" err="1"/>
              <a:t>centres</a:t>
            </a:r>
            <a:r>
              <a:rPr lang="nl-BE" sz="2000" dirty="0"/>
              <a:t> </a:t>
            </a:r>
            <a:r>
              <a:rPr lang="nl-BE" sz="2000" dirty="0" err="1"/>
              <a:t>and</a:t>
            </a:r>
            <a:r>
              <a:rPr lang="nl-BE" sz="2000" dirty="0"/>
              <a:t> </a:t>
            </a:r>
            <a:r>
              <a:rPr lang="nl-BE" sz="2000" dirty="0" err="1"/>
              <a:t>commute</a:t>
            </a:r>
            <a:r>
              <a:rPr lang="nl-BE" sz="2000" dirty="0"/>
              <a:t> </a:t>
            </a:r>
            <a:r>
              <a:rPr lang="nl-BE" sz="2000" dirty="0" err="1"/>
              <a:t>for</a:t>
            </a:r>
            <a:r>
              <a:rPr lang="nl-BE" sz="2000" dirty="0"/>
              <a:t> </a:t>
            </a:r>
            <a:r>
              <a:rPr lang="nl-BE" sz="2000" dirty="0" err="1"/>
              <a:t>work</a:t>
            </a:r>
            <a:r>
              <a:rPr lang="nl-BE" sz="2000" dirty="0"/>
              <a:t> or </a:t>
            </a:r>
            <a:r>
              <a:rPr lang="nl-BE" sz="2000" dirty="0" err="1"/>
              <a:t>study</a:t>
            </a:r>
            <a:r>
              <a:rPr lang="nl-BE" sz="2000" dirty="0"/>
              <a:t>, </a:t>
            </a:r>
            <a:r>
              <a:rPr lang="nl-BE" sz="2000" dirty="0" err="1"/>
              <a:t>particularly</a:t>
            </a:r>
            <a:r>
              <a:rPr lang="nl-BE" sz="2000" dirty="0"/>
              <a:t> </a:t>
            </a:r>
            <a:r>
              <a:rPr lang="nl-BE" sz="2000" dirty="0" err="1"/>
              <a:t>to</a:t>
            </a:r>
            <a:r>
              <a:rPr lang="nl-BE" sz="2000" dirty="0"/>
              <a:t> 13 “</a:t>
            </a:r>
            <a:r>
              <a:rPr lang="nl-BE" sz="2000" dirty="0" err="1"/>
              <a:t>centre</a:t>
            </a:r>
            <a:r>
              <a:rPr lang="nl-BE" sz="2000" dirty="0"/>
              <a:t> </a:t>
            </a:r>
            <a:r>
              <a:rPr lang="nl-BE" sz="2000" dirty="0" err="1"/>
              <a:t>cities</a:t>
            </a:r>
            <a:r>
              <a:rPr lang="nl-BE" sz="2000" dirty="0"/>
              <a:t>” + Brussels </a:t>
            </a:r>
            <a:r>
              <a:rPr lang="nl-BE" sz="2000" dirty="0" err="1"/>
              <a:t>capital</a:t>
            </a:r>
            <a:r>
              <a:rPr lang="nl-BE" sz="2000" dirty="0"/>
              <a:t> </a:t>
            </a:r>
            <a:r>
              <a:rPr lang="nl-BE" sz="2000" dirty="0" err="1"/>
              <a:t>region</a:t>
            </a:r>
            <a:endParaRPr lang="nl-BE" sz="2000" dirty="0"/>
          </a:p>
          <a:p>
            <a:r>
              <a:rPr lang="nl-BE" sz="2000" dirty="0"/>
              <a:t>Data </a:t>
            </a:r>
            <a:r>
              <a:rPr lang="nl-BE" sz="2000" dirty="0" err="1"/>
              <a:t>based</a:t>
            </a:r>
            <a:r>
              <a:rPr lang="nl-BE" sz="2000" dirty="0"/>
              <a:t> on official </a:t>
            </a:r>
            <a:r>
              <a:rPr lang="nl-BE" sz="2000" dirty="0" err="1"/>
              <a:t>statistical</a:t>
            </a:r>
            <a:r>
              <a:rPr lang="nl-BE" sz="2000" dirty="0"/>
              <a:t> </a:t>
            </a:r>
            <a:r>
              <a:rPr lang="nl-BE" sz="2000" dirty="0" err="1"/>
              <a:t>socio-economic</a:t>
            </a:r>
            <a:r>
              <a:rPr lang="nl-BE" sz="2000" dirty="0"/>
              <a:t> data, as well as a large-</a:t>
            </a:r>
            <a:r>
              <a:rPr lang="nl-BE" sz="2000" dirty="0" err="1"/>
              <a:t>scale</a:t>
            </a:r>
            <a:r>
              <a:rPr lang="nl-BE" sz="2000" dirty="0"/>
              <a:t> survey </a:t>
            </a:r>
            <a:r>
              <a:rPr lang="nl-BE" sz="2000" dirty="0" err="1"/>
              <a:t>with</a:t>
            </a:r>
            <a:r>
              <a:rPr lang="nl-BE" sz="2000" dirty="0"/>
              <a:t> 139,470 </a:t>
            </a:r>
            <a:r>
              <a:rPr lang="nl-BE" sz="2000" dirty="0" err="1"/>
              <a:t>respondents</a:t>
            </a:r>
            <a:r>
              <a:rPr lang="nl-BE" sz="2000" dirty="0"/>
              <a:t> on </a:t>
            </a:r>
            <a:r>
              <a:rPr lang="nl-BE" sz="2000" dirty="0" err="1"/>
              <a:t>perceptions</a:t>
            </a:r>
            <a:r>
              <a:rPr lang="nl-BE" sz="2000" dirty="0"/>
              <a:t> of </a:t>
            </a:r>
            <a:r>
              <a:rPr lang="nl-BE" sz="2000" dirty="0" err="1"/>
              <a:t>municipal</a:t>
            </a:r>
            <a:r>
              <a:rPr lang="nl-BE" sz="2000" dirty="0"/>
              <a:t> resources </a:t>
            </a:r>
            <a:r>
              <a:rPr lang="nl-BE" sz="2000" dirty="0" err="1"/>
              <a:t>and</a:t>
            </a:r>
            <a:r>
              <a:rPr lang="nl-BE" sz="2000" dirty="0"/>
              <a:t> </a:t>
            </a:r>
            <a:r>
              <a:rPr lang="nl-BE" sz="2000" dirty="0" err="1"/>
              <a:t>quality</a:t>
            </a:r>
            <a:r>
              <a:rPr lang="nl-BE" sz="2000" dirty="0"/>
              <a:t>-of-life</a:t>
            </a:r>
          </a:p>
          <a:p>
            <a:r>
              <a:rPr lang="nl-BE" sz="2000" dirty="0" err="1"/>
              <a:t>Study</a:t>
            </a:r>
            <a:r>
              <a:rPr lang="nl-BE" sz="2000" dirty="0"/>
              <a:t> </a:t>
            </a:r>
            <a:r>
              <a:rPr lang="nl-BE" sz="2000" dirty="0" err="1"/>
              <a:t>used</a:t>
            </a:r>
            <a:r>
              <a:rPr lang="nl-BE" sz="2000" dirty="0"/>
              <a:t> </a:t>
            </a:r>
            <a:r>
              <a:rPr lang="nl-BE" sz="2000" dirty="0" err="1"/>
              <a:t>both</a:t>
            </a:r>
            <a:r>
              <a:rPr lang="nl-BE" sz="2000" dirty="0"/>
              <a:t> standard OLS </a:t>
            </a:r>
            <a:r>
              <a:rPr lang="nl-BE" sz="2000" dirty="0" err="1"/>
              <a:t>regression</a:t>
            </a:r>
            <a:r>
              <a:rPr lang="nl-BE" sz="2000" dirty="0"/>
              <a:t>, OLS </a:t>
            </a:r>
            <a:r>
              <a:rPr lang="nl-BE" sz="2000" dirty="0" err="1"/>
              <a:t>regression</a:t>
            </a:r>
            <a:r>
              <a:rPr lang="nl-BE" sz="2000" dirty="0"/>
              <a:t> on </a:t>
            </a:r>
            <a:r>
              <a:rPr lang="nl-BE" sz="2000" dirty="0" err="1"/>
              <a:t>logit-transformed</a:t>
            </a:r>
            <a:r>
              <a:rPr lang="nl-BE" sz="2000" dirty="0"/>
              <a:t> data </a:t>
            </a:r>
            <a:r>
              <a:rPr lang="nl-BE" sz="2000" dirty="0" err="1"/>
              <a:t>and</a:t>
            </a:r>
            <a:r>
              <a:rPr lang="nl-BE" sz="2000" dirty="0"/>
              <a:t> </a:t>
            </a:r>
            <a:r>
              <a:rPr lang="nl-BE" sz="2000" dirty="0" err="1"/>
              <a:t>Beta</a:t>
            </a:r>
            <a:r>
              <a:rPr lang="nl-BE" sz="2000" dirty="0"/>
              <a:t> </a:t>
            </a:r>
            <a:r>
              <a:rPr lang="nl-BE" sz="2000" dirty="0" err="1"/>
              <a:t>regression</a:t>
            </a:r>
            <a:r>
              <a:rPr lang="nl-BE" sz="2000" dirty="0"/>
              <a:t> </a:t>
            </a:r>
            <a:r>
              <a:rPr lang="nl-BE" sz="2000" dirty="0" err="1"/>
              <a:t>due</a:t>
            </a:r>
            <a:r>
              <a:rPr lang="nl-BE" sz="2000" dirty="0"/>
              <a:t> </a:t>
            </a:r>
            <a:r>
              <a:rPr lang="nl-BE" sz="2000" dirty="0" err="1"/>
              <a:t>to</a:t>
            </a:r>
            <a:r>
              <a:rPr lang="nl-BE" sz="2000" dirty="0"/>
              <a:t> </a:t>
            </a:r>
            <a:r>
              <a:rPr lang="nl-BE" sz="2000" dirty="0" err="1"/>
              <a:t>proportionality</a:t>
            </a:r>
            <a:r>
              <a:rPr lang="nl-BE" sz="2000" dirty="0"/>
              <a:t> of survey data</a:t>
            </a:r>
          </a:p>
          <a:p>
            <a:r>
              <a:rPr lang="nl-BE" sz="2000" dirty="0" err="1"/>
              <a:t>Because</a:t>
            </a:r>
            <a:r>
              <a:rPr lang="nl-BE" sz="2000" dirty="0"/>
              <a:t> of </a:t>
            </a:r>
            <a:r>
              <a:rPr lang="nl-BE" sz="2000" b="1" dirty="0" err="1"/>
              <a:t>uncertain</a:t>
            </a:r>
            <a:r>
              <a:rPr lang="nl-BE" sz="2000" b="1" dirty="0"/>
              <a:t> </a:t>
            </a:r>
            <a:r>
              <a:rPr lang="nl-BE" sz="2000" b="1" dirty="0" err="1"/>
              <a:t>geographic</a:t>
            </a:r>
            <a:r>
              <a:rPr lang="nl-BE" sz="2000" b="1" dirty="0"/>
              <a:t> context </a:t>
            </a:r>
            <a:r>
              <a:rPr lang="nl-BE" sz="2000" b="1" dirty="0" err="1"/>
              <a:t>problem</a:t>
            </a:r>
            <a:r>
              <a:rPr lang="nl-BE" sz="2000" dirty="0"/>
              <a:t>: </a:t>
            </a:r>
            <a:r>
              <a:rPr lang="nl-BE" sz="2000" dirty="0" err="1"/>
              <a:t>investigation</a:t>
            </a:r>
            <a:r>
              <a:rPr lang="nl-BE" sz="2000" dirty="0"/>
              <a:t> of </a:t>
            </a:r>
            <a:r>
              <a:rPr lang="nl-BE" sz="2000" dirty="0" err="1"/>
              <a:t>spatial</a:t>
            </a:r>
            <a:r>
              <a:rPr lang="nl-BE" sz="2000" dirty="0"/>
              <a:t> </a:t>
            </a:r>
            <a:r>
              <a:rPr lang="nl-BE" sz="2000" dirty="0" err="1"/>
              <a:t>autocorrelation</a:t>
            </a:r>
            <a:r>
              <a:rPr lang="nl-BE" sz="2000" dirty="0"/>
              <a:t> in a </a:t>
            </a:r>
            <a:r>
              <a:rPr lang="nl-BE" sz="2000" dirty="0" err="1"/>
              <a:t>spatial</a:t>
            </a:r>
            <a:r>
              <a:rPr lang="nl-BE" sz="2000" dirty="0"/>
              <a:t> </a:t>
            </a:r>
            <a:r>
              <a:rPr lang="nl-BE" sz="2000" dirty="0" err="1"/>
              <a:t>dependence</a:t>
            </a:r>
            <a:r>
              <a:rPr lang="nl-BE" sz="2000" dirty="0"/>
              <a:t> context</a:t>
            </a:r>
          </a:p>
          <a:p>
            <a:endParaRPr lang="nl-BE" sz="2000" dirty="0"/>
          </a:p>
        </p:txBody>
      </p:sp>
      <p:sp>
        <p:nvSpPr>
          <p:cNvPr id="3" name="Footer Placeholder 2">
            <a:extLst>
              <a:ext uri="{FF2B5EF4-FFF2-40B4-BE49-F238E27FC236}">
                <a16:creationId xmlns:a16="http://schemas.microsoft.com/office/drawing/2014/main" id="{286EC338-07C0-4B76-837C-8F2087303373}"/>
              </a:ext>
            </a:extLst>
          </p:cNvPr>
          <p:cNvSpPr>
            <a:spLocks noGrp="1"/>
          </p:cNvSpPr>
          <p:nvPr>
            <p:ph type="ftr" sz="quarter" idx="11"/>
          </p:nvPr>
        </p:nvSpPr>
        <p:spPr/>
        <p:txBody>
          <a:bodyPr/>
          <a:lstStyle/>
          <a:p>
            <a:r>
              <a:rPr lang="nl-NL" dirty="0" err="1"/>
              <a:t>Department</a:t>
            </a:r>
            <a:r>
              <a:rPr lang="nl-NL" dirty="0"/>
              <a:t> of Earth </a:t>
            </a:r>
            <a:r>
              <a:rPr lang="nl-NL" dirty="0" err="1"/>
              <a:t>and</a:t>
            </a:r>
            <a:r>
              <a:rPr lang="nl-NL" dirty="0"/>
              <a:t> </a:t>
            </a:r>
            <a:r>
              <a:rPr lang="nl-NL" dirty="0" err="1"/>
              <a:t>Environmental</a:t>
            </a:r>
            <a:r>
              <a:rPr lang="nl-NL" dirty="0"/>
              <a:t> Sciences</a:t>
            </a:r>
          </a:p>
        </p:txBody>
      </p:sp>
      <p:sp>
        <p:nvSpPr>
          <p:cNvPr id="4" name="Slide Number Placeholder 3">
            <a:extLst>
              <a:ext uri="{FF2B5EF4-FFF2-40B4-BE49-F238E27FC236}">
                <a16:creationId xmlns:a16="http://schemas.microsoft.com/office/drawing/2014/main" id="{1BA8101A-872B-48F0-ADB7-B439BB3B21E8}"/>
              </a:ext>
            </a:extLst>
          </p:cNvPr>
          <p:cNvSpPr>
            <a:spLocks noGrp="1"/>
          </p:cNvSpPr>
          <p:nvPr>
            <p:ph type="sldNum" sz="quarter" idx="12"/>
          </p:nvPr>
        </p:nvSpPr>
        <p:spPr/>
        <p:txBody>
          <a:bodyPr/>
          <a:lstStyle/>
          <a:p>
            <a:fld id="{0A297500-7527-634B-90F4-69D0994C32B4}" type="slidenum">
              <a:rPr lang="nl-NL" smtClean="0"/>
              <a:t>5</a:t>
            </a:fld>
            <a:endParaRPr lang="nl-NL"/>
          </a:p>
        </p:txBody>
      </p:sp>
      <p:sp>
        <p:nvSpPr>
          <p:cNvPr id="5" name="Title 4">
            <a:extLst>
              <a:ext uri="{FF2B5EF4-FFF2-40B4-BE49-F238E27FC236}">
                <a16:creationId xmlns:a16="http://schemas.microsoft.com/office/drawing/2014/main" id="{AF09FC52-13F3-4EF5-B195-22927ADC6E87}"/>
              </a:ext>
            </a:extLst>
          </p:cNvPr>
          <p:cNvSpPr>
            <a:spLocks noGrp="1"/>
          </p:cNvSpPr>
          <p:nvPr>
            <p:ph type="title"/>
          </p:nvPr>
        </p:nvSpPr>
        <p:spPr/>
        <p:txBody>
          <a:bodyPr/>
          <a:lstStyle/>
          <a:p>
            <a:r>
              <a:rPr lang="nl-BE" dirty="0"/>
              <a:t>Research data &amp; </a:t>
            </a:r>
            <a:r>
              <a:rPr lang="nl-BE" dirty="0" err="1"/>
              <a:t>methods</a:t>
            </a:r>
            <a:endParaRPr lang="nl-BE" dirty="0"/>
          </a:p>
        </p:txBody>
      </p:sp>
      <p:sp>
        <p:nvSpPr>
          <p:cNvPr id="6" name="Rechthoek 5">
            <a:extLst>
              <a:ext uri="{FF2B5EF4-FFF2-40B4-BE49-F238E27FC236}">
                <a16:creationId xmlns:a16="http://schemas.microsoft.com/office/drawing/2014/main" id="{17173CDE-3039-C8B9-22E7-2F57CB9D8ACF}"/>
              </a:ext>
            </a:extLst>
          </p:cNvPr>
          <p:cNvSpPr/>
          <p:nvPr/>
        </p:nvSpPr>
        <p:spPr>
          <a:xfrm>
            <a:off x="-1440" y="6120000"/>
            <a:ext cx="12192000" cy="73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6773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AE6A77-81B1-459B-B530-681C2D2E0E67}"/>
              </a:ext>
            </a:extLst>
          </p:cNvPr>
          <p:cNvSpPr>
            <a:spLocks noGrp="1"/>
          </p:cNvSpPr>
          <p:nvPr>
            <p:ph idx="1"/>
          </p:nvPr>
        </p:nvSpPr>
        <p:spPr/>
        <p:txBody>
          <a:bodyPr>
            <a:normAutofit/>
          </a:bodyPr>
          <a:lstStyle/>
          <a:p>
            <a:r>
              <a:rPr lang="en-US" sz="2000" dirty="0">
                <a:effectLst/>
                <a:latin typeface="+mn-lt"/>
                <a:ea typeface="Calibri" panose="020F0502020204030204" pitchFamily="34" charset="0"/>
              </a:rPr>
              <a:t>While the </a:t>
            </a:r>
            <a:r>
              <a:rPr lang="en-US" sz="2000" b="1" dirty="0">
                <a:effectLst/>
                <a:latin typeface="+mn-lt"/>
                <a:ea typeface="Calibri" panose="020F0502020204030204" pitchFamily="34" charset="0"/>
              </a:rPr>
              <a:t>Moran I is non-significant</a:t>
            </a:r>
            <a:r>
              <a:rPr lang="en-US" sz="2000" dirty="0">
                <a:effectLst/>
                <a:latin typeface="+mn-lt"/>
                <a:ea typeface="Calibri" panose="020F0502020204030204" pitchFamily="34" charset="0"/>
              </a:rPr>
              <a:t>, and spatial dependance therefore does not seem apparent, </a:t>
            </a:r>
            <a:r>
              <a:rPr lang="en-GB" sz="2000" dirty="0">
                <a:effectLst/>
                <a:latin typeface="+mn-lt"/>
                <a:ea typeface="Calibri" panose="020F0502020204030204" pitchFamily="34" charset="0"/>
              </a:rPr>
              <a:t>plotting the spatial spread of residuals of the Standard OLS regression according to their standard deviations from the mean, does indicate some visual clustering on regions</a:t>
            </a:r>
          </a:p>
        </p:txBody>
      </p:sp>
      <p:sp>
        <p:nvSpPr>
          <p:cNvPr id="3" name="Footer Placeholder 2">
            <a:extLst>
              <a:ext uri="{FF2B5EF4-FFF2-40B4-BE49-F238E27FC236}">
                <a16:creationId xmlns:a16="http://schemas.microsoft.com/office/drawing/2014/main" id="{3F603D5F-FE44-4C53-9DF0-4D156A3D0DEE}"/>
              </a:ext>
            </a:extLst>
          </p:cNvPr>
          <p:cNvSpPr>
            <a:spLocks noGrp="1"/>
          </p:cNvSpPr>
          <p:nvPr>
            <p:ph type="ftr" sz="quarter" idx="11"/>
          </p:nvPr>
        </p:nvSpPr>
        <p:spPr/>
        <p:txBody>
          <a:bodyPr/>
          <a:lstStyle/>
          <a:p>
            <a:r>
              <a:rPr lang="nl-NL" dirty="0" err="1"/>
              <a:t>Department</a:t>
            </a:r>
            <a:r>
              <a:rPr lang="nl-NL" dirty="0"/>
              <a:t> of Earth </a:t>
            </a:r>
            <a:r>
              <a:rPr lang="nl-NL" dirty="0" err="1"/>
              <a:t>and</a:t>
            </a:r>
            <a:r>
              <a:rPr lang="nl-NL" dirty="0"/>
              <a:t> </a:t>
            </a:r>
            <a:r>
              <a:rPr lang="nl-NL" dirty="0" err="1"/>
              <a:t>Environmental</a:t>
            </a:r>
            <a:r>
              <a:rPr lang="nl-NL" dirty="0"/>
              <a:t> Sciences</a:t>
            </a:r>
          </a:p>
        </p:txBody>
      </p:sp>
      <p:sp>
        <p:nvSpPr>
          <p:cNvPr id="4" name="Slide Number Placeholder 3">
            <a:extLst>
              <a:ext uri="{FF2B5EF4-FFF2-40B4-BE49-F238E27FC236}">
                <a16:creationId xmlns:a16="http://schemas.microsoft.com/office/drawing/2014/main" id="{C4BAE69A-09B0-46B9-AA1A-3C966FE91B1E}"/>
              </a:ext>
            </a:extLst>
          </p:cNvPr>
          <p:cNvSpPr>
            <a:spLocks noGrp="1"/>
          </p:cNvSpPr>
          <p:nvPr>
            <p:ph type="sldNum" sz="quarter" idx="12"/>
          </p:nvPr>
        </p:nvSpPr>
        <p:spPr/>
        <p:txBody>
          <a:bodyPr/>
          <a:lstStyle/>
          <a:p>
            <a:fld id="{0A297500-7527-634B-90F4-69D0994C32B4}" type="slidenum">
              <a:rPr lang="nl-NL" smtClean="0"/>
              <a:t>6</a:t>
            </a:fld>
            <a:endParaRPr lang="nl-NL"/>
          </a:p>
        </p:txBody>
      </p:sp>
      <p:sp>
        <p:nvSpPr>
          <p:cNvPr id="5" name="Title 4">
            <a:extLst>
              <a:ext uri="{FF2B5EF4-FFF2-40B4-BE49-F238E27FC236}">
                <a16:creationId xmlns:a16="http://schemas.microsoft.com/office/drawing/2014/main" id="{1EB153A3-7B28-45FE-91D1-B82587C6F966}"/>
              </a:ext>
            </a:extLst>
          </p:cNvPr>
          <p:cNvSpPr>
            <a:spLocks noGrp="1"/>
          </p:cNvSpPr>
          <p:nvPr>
            <p:ph type="title"/>
          </p:nvPr>
        </p:nvSpPr>
        <p:spPr/>
        <p:txBody>
          <a:bodyPr/>
          <a:lstStyle/>
          <a:p>
            <a:r>
              <a:rPr lang="nl-BE" dirty="0" err="1"/>
              <a:t>Results</a:t>
            </a:r>
            <a:r>
              <a:rPr lang="nl-BE" dirty="0"/>
              <a:t>: </a:t>
            </a:r>
            <a:r>
              <a:rPr lang="nl-BE" dirty="0" err="1"/>
              <a:t>spatial</a:t>
            </a:r>
            <a:r>
              <a:rPr lang="nl-BE" dirty="0"/>
              <a:t> </a:t>
            </a:r>
            <a:r>
              <a:rPr lang="nl-BE" dirty="0" err="1"/>
              <a:t>dependence</a:t>
            </a:r>
            <a:r>
              <a:rPr lang="nl-BE" dirty="0"/>
              <a:t> </a:t>
            </a:r>
            <a:r>
              <a:rPr lang="nl-BE" dirty="0" err="1"/>
              <a:t>modeling</a:t>
            </a:r>
            <a:endParaRPr lang="nl-BE" dirty="0"/>
          </a:p>
        </p:txBody>
      </p:sp>
      <p:pic>
        <p:nvPicPr>
          <p:cNvPr id="6" name="Picture 5">
            <a:extLst>
              <a:ext uri="{FF2B5EF4-FFF2-40B4-BE49-F238E27FC236}">
                <a16:creationId xmlns:a16="http://schemas.microsoft.com/office/drawing/2014/main" id="{7FA0A2F8-8079-42B6-B0D8-68394511BD7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8020" y="2897543"/>
            <a:ext cx="7811160" cy="3034906"/>
          </a:xfrm>
          <a:prstGeom prst="rect">
            <a:avLst/>
          </a:prstGeom>
          <a:noFill/>
          <a:ln>
            <a:noFill/>
          </a:ln>
        </p:spPr>
      </p:pic>
      <p:sp>
        <p:nvSpPr>
          <p:cNvPr id="7" name="Rechthoek 6">
            <a:extLst>
              <a:ext uri="{FF2B5EF4-FFF2-40B4-BE49-F238E27FC236}">
                <a16:creationId xmlns:a16="http://schemas.microsoft.com/office/drawing/2014/main" id="{B2BB53B0-5C13-1CBC-D87A-DD592E9EEC7C}"/>
              </a:ext>
            </a:extLst>
          </p:cNvPr>
          <p:cNvSpPr/>
          <p:nvPr/>
        </p:nvSpPr>
        <p:spPr>
          <a:xfrm>
            <a:off x="-1440" y="6120000"/>
            <a:ext cx="12192000" cy="73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93843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DE308-574D-4166-BE46-067D9F407E79}"/>
              </a:ext>
            </a:extLst>
          </p:cNvPr>
          <p:cNvSpPr>
            <a:spLocks noGrp="1"/>
          </p:cNvSpPr>
          <p:nvPr>
            <p:ph idx="1"/>
          </p:nvPr>
        </p:nvSpPr>
        <p:spPr>
          <a:xfrm>
            <a:off x="576000" y="1656000"/>
            <a:ext cx="6906468" cy="4464000"/>
          </a:xfrm>
        </p:spPr>
        <p:txBody>
          <a:bodyPr>
            <a:normAutofit/>
          </a:bodyPr>
          <a:lstStyle/>
          <a:p>
            <a:r>
              <a:rPr lang="nl-BE" sz="2000" dirty="0" err="1"/>
              <a:t>Since</a:t>
            </a:r>
            <a:r>
              <a:rPr lang="nl-BE" sz="2000" dirty="0"/>
              <a:t> </a:t>
            </a:r>
            <a:r>
              <a:rPr lang="nl-BE" sz="2000" dirty="0" err="1"/>
              <a:t>available</a:t>
            </a:r>
            <a:r>
              <a:rPr lang="nl-BE" sz="2000" dirty="0"/>
              <a:t> </a:t>
            </a:r>
            <a:r>
              <a:rPr lang="nl-BE" sz="2000" dirty="0" err="1"/>
              <a:t>statistical</a:t>
            </a:r>
            <a:r>
              <a:rPr lang="nl-BE" sz="2000" dirty="0"/>
              <a:t> data are </a:t>
            </a:r>
            <a:r>
              <a:rPr lang="nl-BE" sz="2000" dirty="0" err="1"/>
              <a:t>often</a:t>
            </a:r>
            <a:r>
              <a:rPr lang="nl-BE" sz="2000" dirty="0"/>
              <a:t> </a:t>
            </a:r>
            <a:r>
              <a:rPr lang="nl-BE" sz="2000" dirty="0" err="1"/>
              <a:t>bound</a:t>
            </a:r>
            <a:r>
              <a:rPr lang="nl-BE" sz="2000" dirty="0"/>
              <a:t> </a:t>
            </a:r>
            <a:r>
              <a:rPr lang="nl-BE" sz="2000" dirty="0" err="1"/>
              <a:t>by</a:t>
            </a:r>
            <a:r>
              <a:rPr lang="nl-BE" sz="2000" dirty="0"/>
              <a:t> </a:t>
            </a:r>
            <a:r>
              <a:rPr lang="nl-BE" sz="2000" dirty="0" err="1"/>
              <a:t>administrative</a:t>
            </a:r>
            <a:r>
              <a:rPr lang="nl-BE" sz="2000" dirty="0"/>
              <a:t> borders, </a:t>
            </a:r>
            <a:r>
              <a:rPr lang="nl-BE" sz="2000" dirty="0" err="1"/>
              <a:t>residential</a:t>
            </a:r>
            <a:r>
              <a:rPr lang="nl-BE" sz="2000" dirty="0"/>
              <a:t> </a:t>
            </a:r>
            <a:r>
              <a:rPr lang="nl-BE" sz="2000" dirty="0" err="1"/>
              <a:t>satisfaction</a:t>
            </a:r>
            <a:r>
              <a:rPr lang="nl-BE" sz="2000" dirty="0"/>
              <a:t> </a:t>
            </a:r>
            <a:r>
              <a:rPr lang="nl-BE" sz="2000" dirty="0" err="1"/>
              <a:t>and</a:t>
            </a:r>
            <a:r>
              <a:rPr lang="nl-BE" sz="2000" dirty="0"/>
              <a:t> </a:t>
            </a:r>
            <a:r>
              <a:rPr lang="nl-BE" sz="2000" dirty="0" err="1"/>
              <a:t>city</a:t>
            </a:r>
            <a:r>
              <a:rPr lang="nl-BE" sz="2000" dirty="0"/>
              <a:t> love are </a:t>
            </a:r>
            <a:r>
              <a:rPr lang="nl-BE" sz="2000" dirty="0" err="1"/>
              <a:t>often</a:t>
            </a:r>
            <a:r>
              <a:rPr lang="nl-BE" sz="2000" dirty="0"/>
              <a:t> </a:t>
            </a:r>
            <a:r>
              <a:rPr lang="nl-BE" sz="2000" b="1" dirty="0" err="1"/>
              <a:t>uniquely</a:t>
            </a:r>
            <a:r>
              <a:rPr lang="nl-BE" sz="2000" b="1" dirty="0"/>
              <a:t> </a:t>
            </a:r>
            <a:r>
              <a:rPr lang="nl-BE" sz="2000" b="1" dirty="0" err="1"/>
              <a:t>linked</a:t>
            </a:r>
            <a:r>
              <a:rPr lang="nl-BE" sz="2000" b="1" dirty="0"/>
              <a:t> </a:t>
            </a:r>
            <a:r>
              <a:rPr lang="nl-BE" sz="2000" b="1" dirty="0" err="1"/>
              <a:t>to</a:t>
            </a:r>
            <a:r>
              <a:rPr lang="nl-BE" sz="2000" b="1" dirty="0"/>
              <a:t> </a:t>
            </a:r>
            <a:r>
              <a:rPr lang="nl-BE" sz="2000" b="1" dirty="0" err="1"/>
              <a:t>facilities</a:t>
            </a:r>
            <a:r>
              <a:rPr lang="nl-BE" sz="2000" b="1" dirty="0"/>
              <a:t> </a:t>
            </a:r>
            <a:r>
              <a:rPr lang="nl-BE" sz="2000" b="1" dirty="0" err="1"/>
              <a:t>within</a:t>
            </a:r>
            <a:r>
              <a:rPr lang="nl-BE" sz="2000" b="1" dirty="0"/>
              <a:t> </a:t>
            </a:r>
            <a:r>
              <a:rPr lang="nl-BE" sz="2000" b="1" dirty="0" err="1"/>
              <a:t>the</a:t>
            </a:r>
            <a:r>
              <a:rPr lang="nl-BE" sz="2000" b="1" dirty="0"/>
              <a:t> </a:t>
            </a:r>
            <a:r>
              <a:rPr lang="nl-BE" sz="2000" b="1" dirty="0" err="1"/>
              <a:t>municipality</a:t>
            </a:r>
            <a:r>
              <a:rPr lang="nl-BE" sz="2000" b="1" dirty="0"/>
              <a:t>/</a:t>
            </a:r>
            <a:r>
              <a:rPr lang="nl-BE" sz="2000" b="1" dirty="0" err="1"/>
              <a:t>city</a:t>
            </a:r>
            <a:endParaRPr lang="nl-BE" sz="2000" b="1" dirty="0"/>
          </a:p>
          <a:p>
            <a:r>
              <a:rPr lang="nl-BE" sz="2000" dirty="0" err="1"/>
              <a:t>Particularly</a:t>
            </a:r>
            <a:r>
              <a:rPr lang="nl-BE" sz="2000" dirty="0"/>
              <a:t> in cases </a:t>
            </a:r>
            <a:r>
              <a:rPr lang="nl-BE" sz="2000" dirty="0" err="1"/>
              <a:t>such</a:t>
            </a:r>
            <a:r>
              <a:rPr lang="nl-BE" sz="2000" dirty="0"/>
              <a:t> as </a:t>
            </a:r>
            <a:r>
              <a:rPr lang="nl-BE" sz="2000" dirty="0" err="1"/>
              <a:t>Flanders</a:t>
            </a:r>
            <a:r>
              <a:rPr lang="nl-BE" sz="2000" dirty="0"/>
              <a:t>, </a:t>
            </a:r>
            <a:r>
              <a:rPr lang="nl-BE" sz="2000" dirty="0" err="1"/>
              <a:t>with</a:t>
            </a:r>
            <a:r>
              <a:rPr lang="nl-BE" sz="2000" dirty="0"/>
              <a:t> </a:t>
            </a:r>
            <a:r>
              <a:rPr lang="nl-BE" sz="2000" dirty="0" err="1"/>
              <a:t>relatively</a:t>
            </a:r>
            <a:r>
              <a:rPr lang="nl-BE" sz="2000" dirty="0"/>
              <a:t> small </a:t>
            </a:r>
            <a:r>
              <a:rPr lang="nl-BE" sz="2000" dirty="0" err="1"/>
              <a:t>distances</a:t>
            </a:r>
            <a:r>
              <a:rPr lang="nl-BE" sz="2000" dirty="0"/>
              <a:t> </a:t>
            </a:r>
            <a:r>
              <a:rPr lang="nl-BE" sz="2000" dirty="0" err="1"/>
              <a:t>between</a:t>
            </a:r>
            <a:r>
              <a:rPr lang="nl-BE" sz="2000" dirty="0"/>
              <a:t> </a:t>
            </a:r>
            <a:r>
              <a:rPr lang="nl-BE" sz="2000" dirty="0" err="1"/>
              <a:t>administrative</a:t>
            </a:r>
            <a:r>
              <a:rPr lang="nl-BE" sz="2000" dirty="0"/>
              <a:t> units </a:t>
            </a:r>
            <a:r>
              <a:rPr lang="nl-BE" sz="2000" dirty="0" err="1"/>
              <a:t>and</a:t>
            </a:r>
            <a:r>
              <a:rPr lang="nl-BE" sz="2000" dirty="0"/>
              <a:t> </a:t>
            </a:r>
            <a:r>
              <a:rPr lang="nl-BE" sz="2000" dirty="0" err="1"/>
              <a:t>good</a:t>
            </a:r>
            <a:r>
              <a:rPr lang="nl-BE" sz="2000" dirty="0"/>
              <a:t> transport </a:t>
            </a:r>
            <a:r>
              <a:rPr lang="nl-BE" sz="2000" dirty="0" err="1"/>
              <a:t>connections</a:t>
            </a:r>
            <a:r>
              <a:rPr lang="nl-BE" sz="2000" dirty="0"/>
              <a:t>, </a:t>
            </a:r>
            <a:r>
              <a:rPr lang="nl-BE" sz="2000" b="1" dirty="0" err="1"/>
              <a:t>residents</a:t>
            </a:r>
            <a:r>
              <a:rPr lang="nl-BE" sz="2000" b="1" dirty="0"/>
              <a:t> </a:t>
            </a:r>
            <a:r>
              <a:rPr lang="nl-BE" sz="2000" b="1" dirty="0" err="1"/>
              <a:t>often</a:t>
            </a:r>
            <a:r>
              <a:rPr lang="nl-BE" sz="2000" b="1" dirty="0"/>
              <a:t> </a:t>
            </a:r>
            <a:r>
              <a:rPr lang="nl-BE" sz="2000" b="1" dirty="0" err="1"/>
              <a:t>depend</a:t>
            </a:r>
            <a:r>
              <a:rPr lang="nl-BE" sz="2000" b="1" dirty="0"/>
              <a:t> on </a:t>
            </a:r>
            <a:r>
              <a:rPr lang="nl-BE" sz="2000" b="1" dirty="0" err="1"/>
              <a:t>neighbouring</a:t>
            </a:r>
            <a:r>
              <a:rPr lang="nl-BE" sz="2000" b="1" dirty="0"/>
              <a:t> </a:t>
            </a:r>
            <a:r>
              <a:rPr lang="nl-BE" sz="2000" b="1" dirty="0" err="1"/>
              <a:t>regions</a:t>
            </a:r>
            <a:r>
              <a:rPr lang="nl-BE" sz="2000" b="1" dirty="0"/>
              <a:t> </a:t>
            </a:r>
            <a:r>
              <a:rPr lang="nl-BE" sz="2000" b="1" dirty="0" err="1"/>
              <a:t>for</a:t>
            </a:r>
            <a:r>
              <a:rPr lang="nl-BE" sz="2000" b="1" dirty="0"/>
              <a:t> </a:t>
            </a:r>
            <a:r>
              <a:rPr lang="nl-BE" sz="2000" b="1" dirty="0" err="1"/>
              <a:t>particular</a:t>
            </a:r>
            <a:r>
              <a:rPr lang="nl-BE" sz="2000" b="1" dirty="0"/>
              <a:t> </a:t>
            </a:r>
            <a:r>
              <a:rPr lang="nl-BE" sz="2000" b="1" dirty="0" err="1"/>
              <a:t>activities</a:t>
            </a:r>
            <a:r>
              <a:rPr lang="nl-BE" sz="2000" dirty="0"/>
              <a:t> (e.g. </a:t>
            </a:r>
            <a:r>
              <a:rPr lang="nl-BE" sz="2000" dirty="0" err="1"/>
              <a:t>working</a:t>
            </a:r>
            <a:r>
              <a:rPr lang="nl-BE" sz="2000" dirty="0"/>
              <a:t>, shopping, </a:t>
            </a:r>
            <a:r>
              <a:rPr lang="nl-BE" sz="2000" dirty="0" err="1"/>
              <a:t>recreation</a:t>
            </a:r>
            <a:r>
              <a:rPr lang="nl-BE" sz="2000" dirty="0"/>
              <a:t>)</a:t>
            </a:r>
          </a:p>
          <a:p>
            <a:r>
              <a:rPr lang="nl-BE" sz="2000" dirty="0" err="1"/>
              <a:t>Satisfaction</a:t>
            </a:r>
            <a:r>
              <a:rPr lang="nl-BE" sz="2000" dirty="0"/>
              <a:t> </a:t>
            </a:r>
            <a:r>
              <a:rPr lang="nl-BE" sz="2000" dirty="0" err="1"/>
              <a:t>with</a:t>
            </a:r>
            <a:r>
              <a:rPr lang="nl-BE" sz="2000" dirty="0"/>
              <a:t> </a:t>
            </a:r>
            <a:r>
              <a:rPr lang="nl-BE" sz="2000" dirty="0" err="1"/>
              <a:t>the</a:t>
            </a:r>
            <a:r>
              <a:rPr lang="nl-BE" sz="2000" dirty="0"/>
              <a:t> </a:t>
            </a:r>
            <a:r>
              <a:rPr lang="nl-BE" sz="2000" dirty="0" err="1"/>
              <a:t>own</a:t>
            </a:r>
            <a:r>
              <a:rPr lang="nl-BE" sz="2000" dirty="0"/>
              <a:t> living environment </a:t>
            </a:r>
            <a:r>
              <a:rPr lang="nl-BE" sz="2000" dirty="0" err="1"/>
              <a:t>can</a:t>
            </a:r>
            <a:r>
              <a:rPr lang="nl-BE" sz="2000" dirty="0"/>
              <a:t> </a:t>
            </a:r>
            <a:r>
              <a:rPr lang="nl-BE" sz="2000" dirty="0" err="1"/>
              <a:t>then</a:t>
            </a:r>
            <a:r>
              <a:rPr lang="nl-BE" sz="2000" dirty="0"/>
              <a:t> </a:t>
            </a:r>
            <a:r>
              <a:rPr lang="nl-BE" sz="2000" dirty="0" err="1"/>
              <a:t>be</a:t>
            </a:r>
            <a:r>
              <a:rPr lang="nl-BE" sz="2000" dirty="0"/>
              <a:t> </a:t>
            </a:r>
            <a:r>
              <a:rPr lang="nl-BE" sz="2000" dirty="0" err="1"/>
              <a:t>partly</a:t>
            </a:r>
            <a:r>
              <a:rPr lang="nl-BE" sz="2000" dirty="0"/>
              <a:t> </a:t>
            </a:r>
            <a:r>
              <a:rPr lang="nl-BE" sz="2000" dirty="0" err="1"/>
              <a:t>influenced</a:t>
            </a:r>
            <a:r>
              <a:rPr lang="nl-BE" sz="2000" dirty="0"/>
              <a:t> </a:t>
            </a:r>
            <a:r>
              <a:rPr lang="nl-BE" sz="2000" dirty="0" err="1"/>
              <a:t>by</a:t>
            </a:r>
            <a:r>
              <a:rPr lang="nl-BE" sz="2000" dirty="0"/>
              <a:t> </a:t>
            </a:r>
            <a:r>
              <a:rPr lang="nl-BE" sz="2000" dirty="0" err="1"/>
              <a:t>the</a:t>
            </a:r>
            <a:r>
              <a:rPr lang="nl-BE" sz="2000" dirty="0"/>
              <a:t> level of </a:t>
            </a:r>
            <a:r>
              <a:rPr lang="nl-BE" sz="2000" b="1" dirty="0" err="1"/>
              <a:t>connectivitiy</a:t>
            </a:r>
            <a:r>
              <a:rPr lang="nl-BE" sz="2000" b="1" dirty="0"/>
              <a:t> </a:t>
            </a:r>
            <a:r>
              <a:rPr lang="nl-BE" sz="2000" b="1" dirty="0" err="1"/>
              <a:t>between</a:t>
            </a:r>
            <a:r>
              <a:rPr lang="nl-BE" sz="2000" b="1" dirty="0"/>
              <a:t> </a:t>
            </a:r>
            <a:r>
              <a:rPr lang="nl-BE" sz="2000" b="1" dirty="0" err="1"/>
              <a:t>the</a:t>
            </a:r>
            <a:r>
              <a:rPr lang="nl-BE" sz="2000" b="1" dirty="0"/>
              <a:t> </a:t>
            </a:r>
            <a:r>
              <a:rPr lang="nl-BE" sz="2000" b="1" dirty="0" err="1"/>
              <a:t>own</a:t>
            </a:r>
            <a:r>
              <a:rPr lang="nl-BE" sz="2000" b="1" dirty="0"/>
              <a:t> </a:t>
            </a:r>
            <a:r>
              <a:rPr lang="nl-BE" sz="2000" b="1" dirty="0" err="1"/>
              <a:t>municipality</a:t>
            </a:r>
            <a:r>
              <a:rPr lang="nl-BE" sz="2000" b="1" dirty="0"/>
              <a:t> </a:t>
            </a:r>
            <a:r>
              <a:rPr lang="nl-BE" sz="2000" b="1" dirty="0" err="1"/>
              <a:t>and</a:t>
            </a:r>
            <a:r>
              <a:rPr lang="nl-BE" sz="2000" b="1" dirty="0"/>
              <a:t> resource-</a:t>
            </a:r>
            <a:r>
              <a:rPr lang="nl-BE" sz="2000" b="1" dirty="0" err="1"/>
              <a:t>rich</a:t>
            </a:r>
            <a:r>
              <a:rPr lang="nl-BE" sz="2000" b="1" dirty="0"/>
              <a:t> </a:t>
            </a:r>
            <a:r>
              <a:rPr lang="nl-BE" sz="2000" b="1" dirty="0" err="1"/>
              <a:t>neighbours</a:t>
            </a:r>
            <a:r>
              <a:rPr lang="nl-BE" sz="2000" dirty="0"/>
              <a:t> (</a:t>
            </a:r>
            <a:r>
              <a:rPr lang="nl-BE" sz="2000" dirty="0" err="1"/>
              <a:t>particularly</a:t>
            </a:r>
            <a:r>
              <a:rPr lang="nl-BE" sz="2000" dirty="0"/>
              <a:t> </a:t>
            </a:r>
            <a:r>
              <a:rPr lang="nl-BE" sz="2000" dirty="0" err="1"/>
              <a:t>urban</a:t>
            </a:r>
            <a:r>
              <a:rPr lang="nl-BE" sz="2000" dirty="0"/>
              <a:t> </a:t>
            </a:r>
            <a:r>
              <a:rPr lang="nl-BE" sz="2000" dirty="0" err="1"/>
              <a:t>areas</a:t>
            </a:r>
            <a:r>
              <a:rPr lang="nl-BE" sz="2000" dirty="0"/>
              <a:t>)</a:t>
            </a:r>
          </a:p>
        </p:txBody>
      </p:sp>
      <p:sp>
        <p:nvSpPr>
          <p:cNvPr id="3" name="Footer Placeholder 2">
            <a:extLst>
              <a:ext uri="{FF2B5EF4-FFF2-40B4-BE49-F238E27FC236}">
                <a16:creationId xmlns:a16="http://schemas.microsoft.com/office/drawing/2014/main" id="{F2B1E5DA-8A5E-420C-96C1-5C8A2C3B519E}"/>
              </a:ext>
            </a:extLst>
          </p:cNvPr>
          <p:cNvSpPr>
            <a:spLocks noGrp="1"/>
          </p:cNvSpPr>
          <p:nvPr>
            <p:ph type="ftr" sz="quarter" idx="11"/>
          </p:nvPr>
        </p:nvSpPr>
        <p:spPr/>
        <p:txBody>
          <a:bodyPr/>
          <a:lstStyle/>
          <a:p>
            <a:r>
              <a:rPr lang="nl-NL" dirty="0" err="1"/>
              <a:t>Department</a:t>
            </a:r>
            <a:r>
              <a:rPr lang="nl-NL" dirty="0"/>
              <a:t> of Earth </a:t>
            </a:r>
            <a:r>
              <a:rPr lang="nl-NL" dirty="0" err="1"/>
              <a:t>and</a:t>
            </a:r>
            <a:r>
              <a:rPr lang="nl-NL" dirty="0"/>
              <a:t> </a:t>
            </a:r>
            <a:r>
              <a:rPr lang="nl-NL" dirty="0" err="1"/>
              <a:t>Environmental</a:t>
            </a:r>
            <a:r>
              <a:rPr lang="nl-NL" dirty="0"/>
              <a:t> Sciences</a:t>
            </a:r>
          </a:p>
        </p:txBody>
      </p:sp>
      <p:sp>
        <p:nvSpPr>
          <p:cNvPr id="4" name="Slide Number Placeholder 3">
            <a:extLst>
              <a:ext uri="{FF2B5EF4-FFF2-40B4-BE49-F238E27FC236}">
                <a16:creationId xmlns:a16="http://schemas.microsoft.com/office/drawing/2014/main" id="{6B1FD430-C6E3-462C-88AF-12D493C6866A}"/>
              </a:ext>
            </a:extLst>
          </p:cNvPr>
          <p:cNvSpPr>
            <a:spLocks noGrp="1"/>
          </p:cNvSpPr>
          <p:nvPr>
            <p:ph type="sldNum" sz="quarter" idx="12"/>
          </p:nvPr>
        </p:nvSpPr>
        <p:spPr/>
        <p:txBody>
          <a:bodyPr/>
          <a:lstStyle/>
          <a:p>
            <a:fld id="{0A297500-7527-634B-90F4-69D0994C32B4}" type="slidenum">
              <a:rPr lang="nl-NL" smtClean="0"/>
              <a:t>7</a:t>
            </a:fld>
            <a:endParaRPr lang="nl-NL"/>
          </a:p>
        </p:txBody>
      </p:sp>
      <p:sp>
        <p:nvSpPr>
          <p:cNvPr id="5" name="Title 4">
            <a:extLst>
              <a:ext uri="{FF2B5EF4-FFF2-40B4-BE49-F238E27FC236}">
                <a16:creationId xmlns:a16="http://schemas.microsoft.com/office/drawing/2014/main" id="{319ADC84-87DB-4486-AA25-333806975BF3}"/>
              </a:ext>
            </a:extLst>
          </p:cNvPr>
          <p:cNvSpPr>
            <a:spLocks noGrp="1"/>
          </p:cNvSpPr>
          <p:nvPr>
            <p:ph type="title"/>
          </p:nvPr>
        </p:nvSpPr>
        <p:spPr/>
        <p:txBody>
          <a:bodyPr/>
          <a:lstStyle/>
          <a:p>
            <a:r>
              <a:rPr lang="nl-BE" dirty="0" err="1"/>
              <a:t>Conclusion</a:t>
            </a:r>
            <a:endParaRPr lang="nl-BE" dirty="0"/>
          </a:p>
        </p:txBody>
      </p:sp>
      <p:pic>
        <p:nvPicPr>
          <p:cNvPr id="6" name="Picture 5">
            <a:extLst>
              <a:ext uri="{FF2B5EF4-FFF2-40B4-BE49-F238E27FC236}">
                <a16:creationId xmlns:a16="http://schemas.microsoft.com/office/drawing/2014/main" id="{3DB07B25-82E7-45E3-B1D8-262D45BB6C0C}"/>
              </a:ext>
            </a:extLst>
          </p:cNvPr>
          <p:cNvPicPr>
            <a:picLocks noChangeAspect="1"/>
          </p:cNvPicPr>
          <p:nvPr/>
        </p:nvPicPr>
        <p:blipFill>
          <a:blip r:embed="rId2"/>
          <a:stretch>
            <a:fillRect/>
          </a:stretch>
        </p:blipFill>
        <p:spPr>
          <a:xfrm>
            <a:off x="7602761" y="1359036"/>
            <a:ext cx="4014439" cy="4014439"/>
          </a:xfrm>
          <a:prstGeom prst="rect">
            <a:avLst/>
          </a:prstGeom>
        </p:spPr>
      </p:pic>
      <p:sp>
        <p:nvSpPr>
          <p:cNvPr id="7" name="Rechthoek 6">
            <a:extLst>
              <a:ext uri="{FF2B5EF4-FFF2-40B4-BE49-F238E27FC236}">
                <a16:creationId xmlns:a16="http://schemas.microsoft.com/office/drawing/2014/main" id="{E52D3C9C-81A7-97C6-13DA-328F559702D5}"/>
              </a:ext>
            </a:extLst>
          </p:cNvPr>
          <p:cNvSpPr/>
          <p:nvPr/>
        </p:nvSpPr>
        <p:spPr>
          <a:xfrm>
            <a:off x="-1440" y="6120000"/>
            <a:ext cx="12192000" cy="73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7089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el 7"/>
          <p:cNvSpPr>
            <a:spLocks noGrp="1"/>
          </p:cNvSpPr>
          <p:nvPr>
            <p:ph type="ctrTitle"/>
          </p:nvPr>
        </p:nvSpPr>
        <p:spPr>
          <a:xfrm>
            <a:off x="7464614" y="1783959"/>
            <a:ext cx="4087306" cy="2889114"/>
          </a:xfrm>
        </p:spPr>
        <p:txBody>
          <a:bodyPr vert="horz" lIns="91440" tIns="45720" rIns="91440" bIns="45720" rtlCol="0" anchor="b">
            <a:normAutofit fontScale="90000"/>
          </a:bodyPr>
          <a:lstStyle/>
          <a:p>
            <a:pPr>
              <a:lnSpc>
                <a:spcPct val="90000"/>
              </a:lnSpc>
            </a:pPr>
            <a:r>
              <a:rPr lang="en-US" sz="5000" dirty="0">
                <a:solidFill>
                  <a:schemeClr val="tx1"/>
                </a:solidFill>
                <a:latin typeface="+mj-lt"/>
              </a:rPr>
              <a:t>Thanks for your attention!</a:t>
            </a:r>
            <a:br>
              <a:rPr lang="en-US" sz="5000" dirty="0">
                <a:solidFill>
                  <a:schemeClr val="tx1"/>
                </a:solidFill>
                <a:latin typeface="+mj-lt"/>
              </a:rPr>
            </a:br>
            <a:br>
              <a:rPr lang="en-US" sz="5000" dirty="0">
                <a:solidFill>
                  <a:schemeClr val="tx1"/>
                </a:solidFill>
                <a:latin typeface="+mj-lt"/>
              </a:rPr>
            </a:br>
            <a:r>
              <a:rPr lang="en-US" sz="5000" dirty="0">
                <a:solidFill>
                  <a:schemeClr val="tx1"/>
                </a:solidFill>
                <a:latin typeface="+mj-lt"/>
              </a:rPr>
              <a:t>Questions?</a:t>
            </a:r>
          </a:p>
        </p:txBody>
      </p:sp>
      <p:sp>
        <p:nvSpPr>
          <p:cNvPr id="16" name="Freeform: Shape 1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Wood human figure">
            <a:extLst>
              <a:ext uri="{FF2B5EF4-FFF2-40B4-BE49-F238E27FC236}">
                <a16:creationId xmlns:a16="http://schemas.microsoft.com/office/drawing/2014/main" id="{4162E722-7509-0813-5084-14E4A082DB7F}"/>
              </a:ext>
            </a:extLst>
          </p:cNvPr>
          <p:cNvPicPr>
            <a:picLocks noChangeAspect="1"/>
          </p:cNvPicPr>
          <p:nvPr/>
        </p:nvPicPr>
        <p:blipFill rotWithShape="1">
          <a:blip r:embed="rId2"/>
          <a:srcRect r="3158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Ondertitel 2">
            <a:extLst>
              <a:ext uri="{FF2B5EF4-FFF2-40B4-BE49-F238E27FC236}">
                <a16:creationId xmlns:a16="http://schemas.microsoft.com/office/drawing/2014/main" id="{AD6B8D63-0A75-8458-B2F9-D79D35981259}"/>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3628299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 Leuven</Template>
  <TotalTime>0</TotalTime>
  <Words>988</Words>
  <Application>Microsoft Macintosh PowerPoint</Application>
  <PresentationFormat>Breedbeeld</PresentationFormat>
  <Paragraphs>54</Paragraphs>
  <Slides>8</Slides>
  <Notes>3</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8</vt:i4>
      </vt:variant>
    </vt:vector>
  </HeadingPairs>
  <TitlesOfParts>
    <vt:vector size="13" baseType="lpstr">
      <vt:lpstr>Arial</vt:lpstr>
      <vt:lpstr>Calibri</vt:lpstr>
      <vt:lpstr>Times New Roman</vt:lpstr>
      <vt:lpstr>KU Leuven</vt:lpstr>
      <vt:lpstr>KU Leuven Sedes</vt:lpstr>
      <vt:lpstr>Cityphilia and Cityphobia: A multi-scalar search for urban happiness in Flanders</vt:lpstr>
      <vt:lpstr>Study rationale</vt:lpstr>
      <vt:lpstr>Tiebout (1956): ‘voting by feet’ </vt:lpstr>
      <vt:lpstr>The ‘city love’ concept</vt:lpstr>
      <vt:lpstr>Research data &amp; methods</vt:lpstr>
      <vt:lpstr>Results: spatial dependence modeling</vt:lpstr>
      <vt:lpstr>Conclusion</vt:lpstr>
      <vt:lpstr>Thanks for your attention!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2017-09-13T11:47:32Z</dcterms:created>
  <dcterms:modified xsi:type="dcterms:W3CDTF">2023-06-23T09:41:35Z</dcterms:modified>
</cp:coreProperties>
</file>