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 id="2147483672" r:id="rId5"/>
    <p:sldMasterId id="2147483684" r:id="rId6"/>
  </p:sldMasterIdLst>
  <p:notesMasterIdLst>
    <p:notesMasterId r:id="rId16"/>
  </p:notesMasterIdLst>
  <p:sldIdLst>
    <p:sldId id="453" r:id="rId7"/>
    <p:sldId id="1112" r:id="rId8"/>
    <p:sldId id="447" r:id="rId9"/>
    <p:sldId id="1111" r:id="rId10"/>
    <p:sldId id="5712" r:id="rId11"/>
    <p:sldId id="5714" r:id="rId12"/>
    <p:sldId id="5704" r:id="rId13"/>
    <p:sldId id="5715" r:id="rId14"/>
    <p:sldId id="5716" r:id="rId15"/>
  </p:sldIdLst>
  <p:sldSz cx="12192000" cy="6858000"/>
  <p:notesSz cx="6797675" cy="9926638"/>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2DAD7"/>
    <a:srgbClr val="2367A8"/>
    <a:srgbClr val="144F49"/>
    <a:srgbClr val="87B0D9"/>
    <a:srgbClr val="9EC684"/>
    <a:srgbClr val="E7782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5DDDC23-C32A-4FE2-83DF-9A7EB9F8F8D9}" v="3" dt="2023-06-22T12:30:42.111"/>
  </p1510:revLst>
</p1510:revInfo>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essuno stile, griglia tabella">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D7B26C5-4107-4FEC-AEDC-1716B250A1EF}" styleName="Stile chiaro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286" autoAdjust="0"/>
    <p:restoredTop sz="90829" autoAdjust="0"/>
  </p:normalViewPr>
  <p:slideViewPr>
    <p:cSldViewPr snapToGrid="0">
      <p:cViewPr varScale="1">
        <p:scale>
          <a:sx n="83" d="100"/>
          <a:sy n="83" d="100"/>
        </p:scale>
        <p:origin x="538" y="77"/>
      </p:cViewPr>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60" d="100"/>
          <a:sy n="60" d="100"/>
        </p:scale>
        <p:origin x="3274" y="43"/>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6/11/relationships/changesInfo" Target="changesInfos/changesInfo1.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5" Type="http://schemas.openxmlformats.org/officeDocument/2006/relationships/slideMaster" Target="slideMasters/slideMaster2.xml"/><Relationship Id="rId15" Type="http://schemas.openxmlformats.org/officeDocument/2006/relationships/slide" Target="slides/slide9.xml"/><Relationship Id="rId10" Type="http://schemas.openxmlformats.org/officeDocument/2006/relationships/slide" Target="slides/slide4.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arlo Sessa" userId="4b739fa7-6c15-4e9a-864b-a5981c723ee8" providerId="ADAL" clId="{D5DDDC23-C32A-4FE2-83DF-9A7EB9F8F8D9}"/>
    <pc:docChg chg="undo custSel addSld delSld modSld">
      <pc:chgData name="Carlo Sessa" userId="4b739fa7-6c15-4e9a-864b-a5981c723ee8" providerId="ADAL" clId="{D5DDDC23-C32A-4FE2-83DF-9A7EB9F8F8D9}" dt="2023-06-22T12:50:50.432" v="2070" actId="20577"/>
      <pc:docMkLst>
        <pc:docMk/>
      </pc:docMkLst>
      <pc:sldChg chg="modSp mod">
        <pc:chgData name="Carlo Sessa" userId="4b739fa7-6c15-4e9a-864b-a5981c723ee8" providerId="ADAL" clId="{D5DDDC23-C32A-4FE2-83DF-9A7EB9F8F8D9}" dt="2023-06-22T12:12:29.936" v="710" actId="20577"/>
        <pc:sldMkLst>
          <pc:docMk/>
          <pc:sldMk cId="2020473646" sldId="453"/>
        </pc:sldMkLst>
        <pc:spChg chg="mod">
          <ac:chgData name="Carlo Sessa" userId="4b739fa7-6c15-4e9a-864b-a5981c723ee8" providerId="ADAL" clId="{D5DDDC23-C32A-4FE2-83DF-9A7EB9F8F8D9}" dt="2023-06-22T09:46:17.586" v="124" actId="20577"/>
          <ac:spMkLst>
            <pc:docMk/>
            <pc:sldMk cId="2020473646" sldId="453"/>
            <ac:spMk id="2" creationId="{2C52067A-C679-4571-A0FD-E7B49E31FBC9}"/>
          </ac:spMkLst>
        </pc:spChg>
        <pc:spChg chg="mod">
          <ac:chgData name="Carlo Sessa" userId="4b739fa7-6c15-4e9a-864b-a5981c723ee8" providerId="ADAL" clId="{D5DDDC23-C32A-4FE2-83DF-9A7EB9F8F8D9}" dt="2023-06-22T12:12:29.936" v="710" actId="20577"/>
          <ac:spMkLst>
            <pc:docMk/>
            <pc:sldMk cId="2020473646" sldId="453"/>
            <ac:spMk id="3" creationId="{9E57EFEB-1A3E-4F07-B805-7599B9C4319E}"/>
          </ac:spMkLst>
        </pc:spChg>
      </pc:sldChg>
      <pc:sldChg chg="del">
        <pc:chgData name="Carlo Sessa" userId="4b739fa7-6c15-4e9a-864b-a5981c723ee8" providerId="ADAL" clId="{D5DDDC23-C32A-4FE2-83DF-9A7EB9F8F8D9}" dt="2023-06-22T10:09:25.311" v="674" actId="47"/>
        <pc:sldMkLst>
          <pc:docMk/>
          <pc:sldMk cId="736966571" sldId="1101"/>
        </pc:sldMkLst>
      </pc:sldChg>
      <pc:sldChg chg="modSp mod">
        <pc:chgData name="Carlo Sessa" userId="4b739fa7-6c15-4e9a-864b-a5981c723ee8" providerId="ADAL" clId="{D5DDDC23-C32A-4FE2-83DF-9A7EB9F8F8D9}" dt="2023-06-22T09:48:41.448" v="248" actId="20577"/>
        <pc:sldMkLst>
          <pc:docMk/>
          <pc:sldMk cId="71537035" sldId="1111"/>
        </pc:sldMkLst>
        <pc:spChg chg="mod">
          <ac:chgData name="Carlo Sessa" userId="4b739fa7-6c15-4e9a-864b-a5981c723ee8" providerId="ADAL" clId="{D5DDDC23-C32A-4FE2-83DF-9A7EB9F8F8D9}" dt="2023-06-22T09:48:41.448" v="248" actId="20577"/>
          <ac:spMkLst>
            <pc:docMk/>
            <pc:sldMk cId="71537035" sldId="1111"/>
            <ac:spMk id="2" creationId="{6030ED0F-7205-4733-9E27-15E5124A6457}"/>
          </ac:spMkLst>
        </pc:spChg>
      </pc:sldChg>
      <pc:sldChg chg="modSp mod">
        <pc:chgData name="Carlo Sessa" userId="4b739fa7-6c15-4e9a-864b-a5981c723ee8" providerId="ADAL" clId="{D5DDDC23-C32A-4FE2-83DF-9A7EB9F8F8D9}" dt="2023-06-22T09:47:29.042" v="186" actId="20577"/>
        <pc:sldMkLst>
          <pc:docMk/>
          <pc:sldMk cId="3966153498" sldId="1112"/>
        </pc:sldMkLst>
        <pc:spChg chg="mod">
          <ac:chgData name="Carlo Sessa" userId="4b739fa7-6c15-4e9a-864b-a5981c723ee8" providerId="ADAL" clId="{D5DDDC23-C32A-4FE2-83DF-9A7EB9F8F8D9}" dt="2023-06-22T09:47:29.042" v="186" actId="20577"/>
          <ac:spMkLst>
            <pc:docMk/>
            <pc:sldMk cId="3966153498" sldId="1112"/>
            <ac:spMk id="2" creationId="{6030ED0F-7205-4733-9E27-15E5124A6457}"/>
          </ac:spMkLst>
        </pc:spChg>
      </pc:sldChg>
      <pc:sldChg chg="del">
        <pc:chgData name="Carlo Sessa" userId="4b739fa7-6c15-4e9a-864b-a5981c723ee8" providerId="ADAL" clId="{D5DDDC23-C32A-4FE2-83DF-9A7EB9F8F8D9}" dt="2023-06-22T09:47:51.968" v="187" actId="47"/>
        <pc:sldMkLst>
          <pc:docMk/>
          <pc:sldMk cId="4022840037" sldId="1113"/>
        </pc:sldMkLst>
      </pc:sldChg>
      <pc:sldChg chg="del">
        <pc:chgData name="Carlo Sessa" userId="4b739fa7-6c15-4e9a-864b-a5981c723ee8" providerId="ADAL" clId="{D5DDDC23-C32A-4FE2-83DF-9A7EB9F8F8D9}" dt="2023-06-22T09:47:53.201" v="188" actId="47"/>
        <pc:sldMkLst>
          <pc:docMk/>
          <pc:sldMk cId="124165474" sldId="5694"/>
        </pc:sldMkLst>
      </pc:sldChg>
      <pc:sldChg chg="modSp mod">
        <pc:chgData name="Carlo Sessa" userId="4b739fa7-6c15-4e9a-864b-a5981c723ee8" providerId="ADAL" clId="{D5DDDC23-C32A-4FE2-83DF-9A7EB9F8F8D9}" dt="2023-06-22T10:10:24.918" v="679" actId="20577"/>
        <pc:sldMkLst>
          <pc:docMk/>
          <pc:sldMk cId="3841930814" sldId="5704"/>
        </pc:sldMkLst>
        <pc:spChg chg="mod">
          <ac:chgData name="Carlo Sessa" userId="4b739fa7-6c15-4e9a-864b-a5981c723ee8" providerId="ADAL" clId="{D5DDDC23-C32A-4FE2-83DF-9A7EB9F8F8D9}" dt="2023-06-22T10:10:24.918" v="679" actId="20577"/>
          <ac:spMkLst>
            <pc:docMk/>
            <pc:sldMk cId="3841930814" sldId="5704"/>
            <ac:spMk id="5" creationId="{D03D9338-0C84-FE72-92AA-7839567D77DC}"/>
          </ac:spMkLst>
        </pc:spChg>
      </pc:sldChg>
      <pc:sldChg chg="del">
        <pc:chgData name="Carlo Sessa" userId="4b739fa7-6c15-4e9a-864b-a5981c723ee8" providerId="ADAL" clId="{D5DDDC23-C32A-4FE2-83DF-9A7EB9F8F8D9}" dt="2023-06-22T09:46:45.666" v="176" actId="47"/>
        <pc:sldMkLst>
          <pc:docMk/>
          <pc:sldMk cId="998690587" sldId="5710"/>
        </pc:sldMkLst>
      </pc:sldChg>
      <pc:sldChg chg="del">
        <pc:chgData name="Carlo Sessa" userId="4b739fa7-6c15-4e9a-864b-a5981c723ee8" providerId="ADAL" clId="{D5DDDC23-C32A-4FE2-83DF-9A7EB9F8F8D9}" dt="2023-06-22T10:10:36.173" v="680" actId="47"/>
        <pc:sldMkLst>
          <pc:docMk/>
          <pc:sldMk cId="3302971430" sldId="5711"/>
        </pc:sldMkLst>
      </pc:sldChg>
      <pc:sldChg chg="modSp mod">
        <pc:chgData name="Carlo Sessa" userId="4b739fa7-6c15-4e9a-864b-a5981c723ee8" providerId="ADAL" clId="{D5DDDC23-C32A-4FE2-83DF-9A7EB9F8F8D9}" dt="2023-06-22T09:52:32.048" v="320" actId="113"/>
        <pc:sldMkLst>
          <pc:docMk/>
          <pc:sldMk cId="2430027452" sldId="5712"/>
        </pc:sldMkLst>
        <pc:spChg chg="mod">
          <ac:chgData name="Carlo Sessa" userId="4b739fa7-6c15-4e9a-864b-a5981c723ee8" providerId="ADAL" clId="{D5DDDC23-C32A-4FE2-83DF-9A7EB9F8F8D9}" dt="2023-06-22T09:50:36.972" v="267" actId="113"/>
          <ac:spMkLst>
            <pc:docMk/>
            <pc:sldMk cId="2430027452" sldId="5712"/>
            <ac:spMk id="6" creationId="{39C955A4-35C3-5967-B59C-12BA8BE79158}"/>
          </ac:spMkLst>
        </pc:spChg>
        <pc:spChg chg="mod">
          <ac:chgData name="Carlo Sessa" userId="4b739fa7-6c15-4e9a-864b-a5981c723ee8" providerId="ADAL" clId="{D5DDDC23-C32A-4FE2-83DF-9A7EB9F8F8D9}" dt="2023-06-22T09:51:45.295" v="319" actId="113"/>
          <ac:spMkLst>
            <pc:docMk/>
            <pc:sldMk cId="2430027452" sldId="5712"/>
            <ac:spMk id="9" creationId="{49F5277D-C245-DA5E-3C35-2E612EB91AAE}"/>
          </ac:spMkLst>
        </pc:spChg>
        <pc:spChg chg="mod">
          <ac:chgData name="Carlo Sessa" userId="4b739fa7-6c15-4e9a-864b-a5981c723ee8" providerId="ADAL" clId="{D5DDDC23-C32A-4FE2-83DF-9A7EB9F8F8D9}" dt="2023-06-22T09:51:07.577" v="317" actId="20577"/>
          <ac:spMkLst>
            <pc:docMk/>
            <pc:sldMk cId="2430027452" sldId="5712"/>
            <ac:spMk id="12" creationId="{56216007-239A-C144-2392-F5032D0DAFE7}"/>
          </ac:spMkLst>
        </pc:spChg>
        <pc:spChg chg="mod">
          <ac:chgData name="Carlo Sessa" userId="4b739fa7-6c15-4e9a-864b-a5981c723ee8" providerId="ADAL" clId="{D5DDDC23-C32A-4FE2-83DF-9A7EB9F8F8D9}" dt="2023-06-22T09:52:32.048" v="320" actId="113"/>
          <ac:spMkLst>
            <pc:docMk/>
            <pc:sldMk cId="2430027452" sldId="5712"/>
            <ac:spMk id="17" creationId="{93DB81D4-DFB2-BB9F-5837-B3F67B7AB423}"/>
          </ac:spMkLst>
        </pc:spChg>
      </pc:sldChg>
      <pc:sldChg chg="modSp mod">
        <pc:chgData name="Carlo Sessa" userId="4b739fa7-6c15-4e9a-864b-a5981c723ee8" providerId="ADAL" clId="{D5DDDC23-C32A-4FE2-83DF-9A7EB9F8F8D9}" dt="2023-06-22T12:50:50.432" v="2070" actId="20577"/>
        <pc:sldMkLst>
          <pc:docMk/>
          <pc:sldMk cId="2801224250" sldId="5714"/>
        </pc:sldMkLst>
        <pc:spChg chg="mod">
          <ac:chgData name="Carlo Sessa" userId="4b739fa7-6c15-4e9a-864b-a5981c723ee8" providerId="ADAL" clId="{D5DDDC23-C32A-4FE2-83DF-9A7EB9F8F8D9}" dt="2023-06-22T12:50:50.432" v="2070" actId="20577"/>
          <ac:spMkLst>
            <pc:docMk/>
            <pc:sldMk cId="2801224250" sldId="5714"/>
            <ac:spMk id="2" creationId="{6BE58707-5181-ACF0-C718-692EED48840E}"/>
          </ac:spMkLst>
        </pc:spChg>
        <pc:spChg chg="mod">
          <ac:chgData name="Carlo Sessa" userId="4b739fa7-6c15-4e9a-864b-a5981c723ee8" providerId="ADAL" clId="{D5DDDC23-C32A-4FE2-83DF-9A7EB9F8F8D9}" dt="2023-06-22T10:09:04.745" v="673" actId="20577"/>
          <ac:spMkLst>
            <pc:docMk/>
            <pc:sldMk cId="2801224250" sldId="5714"/>
            <ac:spMk id="5" creationId="{1956CC0D-3703-2615-1328-73B86FC45D29}"/>
          </ac:spMkLst>
        </pc:spChg>
        <pc:graphicFrameChg chg="mod modGraphic">
          <ac:chgData name="Carlo Sessa" userId="4b739fa7-6c15-4e9a-864b-a5981c723ee8" providerId="ADAL" clId="{D5DDDC23-C32A-4FE2-83DF-9A7EB9F8F8D9}" dt="2023-06-22T12:50:34.260" v="2054" actId="313"/>
          <ac:graphicFrameMkLst>
            <pc:docMk/>
            <pc:sldMk cId="2801224250" sldId="5714"/>
            <ac:graphicFrameMk id="3" creationId="{EAF8B16C-E94D-7569-A111-4F9AA993AC92}"/>
          </ac:graphicFrameMkLst>
        </pc:graphicFrameChg>
      </pc:sldChg>
      <pc:sldChg chg="addSp modSp new mod">
        <pc:chgData name="Carlo Sessa" userId="4b739fa7-6c15-4e9a-864b-a5981c723ee8" providerId="ADAL" clId="{D5DDDC23-C32A-4FE2-83DF-9A7EB9F8F8D9}" dt="2023-06-22T12:44:02.785" v="1928" actId="20577"/>
        <pc:sldMkLst>
          <pc:docMk/>
          <pc:sldMk cId="406073403" sldId="5716"/>
        </pc:sldMkLst>
        <pc:spChg chg="mod">
          <ac:chgData name="Carlo Sessa" userId="4b739fa7-6c15-4e9a-864b-a5981c723ee8" providerId="ADAL" clId="{D5DDDC23-C32A-4FE2-83DF-9A7EB9F8F8D9}" dt="2023-06-22T12:14:30.643" v="733" actId="122"/>
          <ac:spMkLst>
            <pc:docMk/>
            <pc:sldMk cId="406073403" sldId="5716"/>
            <ac:spMk id="2" creationId="{356B29BC-0906-803D-CA92-4884B6144764}"/>
          </ac:spMkLst>
        </pc:spChg>
        <pc:spChg chg="add mod">
          <ac:chgData name="Carlo Sessa" userId="4b739fa7-6c15-4e9a-864b-a5981c723ee8" providerId="ADAL" clId="{D5DDDC23-C32A-4FE2-83DF-9A7EB9F8F8D9}" dt="2023-06-22T12:44:02.785" v="1928" actId="20577"/>
          <ac:spMkLst>
            <pc:docMk/>
            <pc:sldMk cId="406073403" sldId="5716"/>
            <ac:spMk id="3" creationId="{CB56F239-029C-6CCB-E5AE-9F4515C4E959}"/>
          </ac:spMkLst>
        </pc:spChg>
        <pc:spChg chg="add mod">
          <ac:chgData name="Carlo Sessa" userId="4b739fa7-6c15-4e9a-864b-a5981c723ee8" providerId="ADAL" clId="{D5DDDC23-C32A-4FE2-83DF-9A7EB9F8F8D9}" dt="2023-06-22T12:37:52.101" v="1698" actId="1076"/>
          <ac:spMkLst>
            <pc:docMk/>
            <pc:sldMk cId="406073403" sldId="5716"/>
            <ac:spMk id="4" creationId="{981EC15D-8C05-D297-88B6-7B564B3F5A39}"/>
          </ac:spMkLst>
        </pc:spChg>
      </pc:sldChg>
      <pc:sldChg chg="del">
        <pc:chgData name="Carlo Sessa" userId="4b739fa7-6c15-4e9a-864b-a5981c723ee8" providerId="ADAL" clId="{D5DDDC23-C32A-4FE2-83DF-9A7EB9F8F8D9}" dt="2023-06-22T10:10:56.696" v="681" actId="47"/>
        <pc:sldMkLst>
          <pc:docMk/>
          <pc:sldMk cId="3813393918" sldId="5716"/>
        </pc:sldMkLst>
      </pc:sldChg>
      <pc:sldChg chg="del">
        <pc:chgData name="Carlo Sessa" userId="4b739fa7-6c15-4e9a-864b-a5981c723ee8" providerId="ADAL" clId="{D5DDDC23-C32A-4FE2-83DF-9A7EB9F8F8D9}" dt="2023-06-22T10:10:58.571" v="682" actId="47"/>
        <pc:sldMkLst>
          <pc:docMk/>
          <pc:sldMk cId="1081306438" sldId="5717"/>
        </pc:sldMkLst>
      </pc:sldChg>
      <pc:sldChg chg="del">
        <pc:chgData name="Carlo Sessa" userId="4b739fa7-6c15-4e9a-864b-a5981c723ee8" providerId="ADAL" clId="{D5DDDC23-C32A-4FE2-83DF-9A7EB9F8F8D9}" dt="2023-06-22T10:11:00.156" v="683" actId="47"/>
        <pc:sldMkLst>
          <pc:docMk/>
          <pc:sldMk cId="2411884573" sldId="5718"/>
        </pc:sldMkLst>
      </pc:sldChg>
      <pc:sldMasterChg chg="delSldLayout">
        <pc:chgData name="Carlo Sessa" userId="4b739fa7-6c15-4e9a-864b-a5981c723ee8" providerId="ADAL" clId="{D5DDDC23-C32A-4FE2-83DF-9A7EB9F8F8D9}" dt="2023-06-22T09:47:53.201" v="188" actId="47"/>
        <pc:sldMasterMkLst>
          <pc:docMk/>
          <pc:sldMasterMk cId="4141386891" sldId="2147483672"/>
        </pc:sldMasterMkLst>
        <pc:sldLayoutChg chg="del">
          <pc:chgData name="Carlo Sessa" userId="4b739fa7-6c15-4e9a-864b-a5981c723ee8" providerId="ADAL" clId="{D5DDDC23-C32A-4FE2-83DF-9A7EB9F8F8D9}" dt="2023-06-22T09:47:53.201" v="188" actId="47"/>
          <pc:sldLayoutMkLst>
            <pc:docMk/>
            <pc:sldMasterMk cId="4141386891" sldId="2147483672"/>
            <pc:sldLayoutMk cId="1049168340" sldId="2147483710"/>
          </pc:sldLayoutMkLst>
        </pc:sldLayout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46400" cy="496888"/>
          </a:xfrm>
          <a:prstGeom prst="rect">
            <a:avLst/>
          </a:prstGeom>
        </p:spPr>
        <p:txBody>
          <a:bodyPr vert="horz" lIns="91431" tIns="45716" rIns="91431" bIns="45716" rtlCol="0"/>
          <a:lstStyle>
            <a:lvl1pPr algn="l">
              <a:defRPr sz="1200"/>
            </a:lvl1pPr>
          </a:lstStyle>
          <a:p>
            <a:endParaRPr lang="it-IT"/>
          </a:p>
        </p:txBody>
      </p:sp>
      <p:sp>
        <p:nvSpPr>
          <p:cNvPr id="3" name="Segnaposto data 2"/>
          <p:cNvSpPr>
            <a:spLocks noGrp="1"/>
          </p:cNvSpPr>
          <p:nvPr>
            <p:ph type="dt" idx="1"/>
          </p:nvPr>
        </p:nvSpPr>
        <p:spPr>
          <a:xfrm>
            <a:off x="3849688" y="0"/>
            <a:ext cx="2946400" cy="496888"/>
          </a:xfrm>
          <a:prstGeom prst="rect">
            <a:avLst/>
          </a:prstGeom>
        </p:spPr>
        <p:txBody>
          <a:bodyPr vert="horz" lIns="91431" tIns="45716" rIns="91431" bIns="45716" rtlCol="0"/>
          <a:lstStyle>
            <a:lvl1pPr algn="r">
              <a:defRPr sz="1200"/>
            </a:lvl1pPr>
          </a:lstStyle>
          <a:p>
            <a:fld id="{6CA7296A-E407-4D50-A598-D20B89945693}" type="datetimeFigureOut">
              <a:rPr lang="it-IT" smtClean="0"/>
              <a:t>22/06/2023</a:t>
            </a:fld>
            <a:endParaRPr lang="it-IT"/>
          </a:p>
        </p:txBody>
      </p:sp>
      <p:sp>
        <p:nvSpPr>
          <p:cNvPr id="4" name="Segnaposto immagine diapositiva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31" tIns="45716" rIns="91431" bIns="45716" rtlCol="0" anchor="ctr"/>
          <a:lstStyle/>
          <a:p>
            <a:endParaRPr lang="it-IT"/>
          </a:p>
        </p:txBody>
      </p:sp>
      <p:sp>
        <p:nvSpPr>
          <p:cNvPr id="5" name="Segnaposto note 4"/>
          <p:cNvSpPr>
            <a:spLocks noGrp="1"/>
          </p:cNvSpPr>
          <p:nvPr>
            <p:ph type="body" sz="quarter" idx="3"/>
          </p:nvPr>
        </p:nvSpPr>
        <p:spPr>
          <a:xfrm>
            <a:off x="679451" y="4776789"/>
            <a:ext cx="5438775" cy="3908425"/>
          </a:xfrm>
          <a:prstGeom prst="rect">
            <a:avLst/>
          </a:prstGeom>
        </p:spPr>
        <p:txBody>
          <a:bodyPr vert="horz" lIns="91431" tIns="45716" rIns="91431" bIns="45716" rtlCol="0"/>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9429750"/>
            <a:ext cx="2946400" cy="496888"/>
          </a:xfrm>
          <a:prstGeom prst="rect">
            <a:avLst/>
          </a:prstGeom>
        </p:spPr>
        <p:txBody>
          <a:bodyPr vert="horz" lIns="91431" tIns="45716" rIns="91431" bIns="45716" rtlCol="0" anchor="b"/>
          <a:lstStyle>
            <a:lvl1pPr algn="l">
              <a:defRPr sz="1200"/>
            </a:lvl1pPr>
          </a:lstStyle>
          <a:p>
            <a:endParaRPr lang="it-IT"/>
          </a:p>
        </p:txBody>
      </p:sp>
      <p:sp>
        <p:nvSpPr>
          <p:cNvPr id="7" name="Segnaposto numero diapositiva 6"/>
          <p:cNvSpPr>
            <a:spLocks noGrp="1"/>
          </p:cNvSpPr>
          <p:nvPr>
            <p:ph type="sldNum" sz="quarter" idx="5"/>
          </p:nvPr>
        </p:nvSpPr>
        <p:spPr>
          <a:xfrm>
            <a:off x="3849688" y="9429750"/>
            <a:ext cx="2946400" cy="496888"/>
          </a:xfrm>
          <a:prstGeom prst="rect">
            <a:avLst/>
          </a:prstGeom>
        </p:spPr>
        <p:txBody>
          <a:bodyPr vert="horz" lIns="91431" tIns="45716" rIns="91431" bIns="45716" rtlCol="0" anchor="b"/>
          <a:lstStyle>
            <a:lvl1pPr algn="r">
              <a:defRPr sz="1200"/>
            </a:lvl1pPr>
          </a:lstStyle>
          <a:p>
            <a:fld id="{7800D1E2-19E0-44CB-85F7-CA104AF310AE}" type="slidenum">
              <a:rPr lang="it-IT" smtClean="0"/>
              <a:t>‹N›</a:t>
            </a:fld>
            <a:endParaRPr lang="it-IT"/>
          </a:p>
        </p:txBody>
      </p:sp>
    </p:spTree>
    <p:extLst>
      <p:ext uri="{BB962C8B-B14F-4D97-AF65-F5344CB8AC3E}">
        <p14:creationId xmlns:p14="http://schemas.microsoft.com/office/powerpoint/2010/main" val="8020132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7800D1E2-19E0-44CB-85F7-CA104AF310AE}" type="slidenum">
              <a:rPr lang="it-IT" smtClean="0"/>
              <a:t>1</a:t>
            </a:fld>
            <a:endParaRPr lang="it-IT"/>
          </a:p>
        </p:txBody>
      </p:sp>
    </p:spTree>
    <p:extLst>
      <p:ext uri="{BB962C8B-B14F-4D97-AF65-F5344CB8AC3E}">
        <p14:creationId xmlns:p14="http://schemas.microsoft.com/office/powerpoint/2010/main" val="9449467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dirty="0">
                <a:latin typeface="Times New Roman" panose="02020603050405020304" pitchFamily="18" charset="0"/>
                <a:cs typeface="Times New Roman" panose="02020603050405020304" pitchFamily="18" charset="0"/>
              </a:rPr>
              <a:t>The desire of business to </a:t>
            </a:r>
            <a:r>
              <a:rPr lang="it-IT" dirty="0" err="1">
                <a:latin typeface="Times New Roman" panose="02020603050405020304" pitchFamily="18" charset="0"/>
                <a:cs typeface="Times New Roman" panose="02020603050405020304" pitchFamily="18" charset="0"/>
              </a:rPr>
              <a:t>grow</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endlessly</a:t>
            </a:r>
            <a:r>
              <a:rPr lang="it-IT" dirty="0">
                <a:latin typeface="Times New Roman" panose="02020603050405020304" pitchFamily="18" charset="0"/>
                <a:cs typeface="Times New Roman" panose="02020603050405020304" pitchFamily="18" charset="0"/>
              </a:rPr>
              <a:t> in size </a:t>
            </a:r>
            <a:r>
              <a:rPr lang="it-IT" dirty="0" err="1">
                <a:latin typeface="Times New Roman" panose="02020603050405020304" pitchFamily="18" charset="0"/>
                <a:cs typeface="Times New Roman" panose="02020603050405020304" pitchFamily="18" charset="0"/>
              </a:rPr>
              <a:t>presupposes</a:t>
            </a:r>
            <a:r>
              <a:rPr lang="it-IT" dirty="0">
                <a:latin typeface="Times New Roman" panose="02020603050405020304" pitchFamily="18" charset="0"/>
                <a:cs typeface="Times New Roman" panose="02020603050405020304" pitchFamily="18" charset="0"/>
              </a:rPr>
              <a:t> a system in </a:t>
            </a:r>
            <a:r>
              <a:rPr lang="it-IT" dirty="0" err="1">
                <a:latin typeface="Times New Roman" panose="02020603050405020304" pitchFamily="18" charset="0"/>
                <a:cs typeface="Times New Roman" panose="02020603050405020304" pitchFamily="18" charset="0"/>
              </a:rPr>
              <a:t>which</a:t>
            </a:r>
            <a:r>
              <a:rPr lang="it-IT" dirty="0">
                <a:latin typeface="Times New Roman" panose="02020603050405020304" pitchFamily="18" charset="0"/>
                <a:cs typeface="Times New Roman" panose="02020603050405020304" pitchFamily="18" charset="0"/>
              </a:rPr>
              <a:t> the </a:t>
            </a:r>
            <a:r>
              <a:rPr lang="it-IT" dirty="0" err="1">
                <a:latin typeface="Times New Roman" panose="02020603050405020304" pitchFamily="18" charset="0"/>
                <a:cs typeface="Times New Roman" panose="02020603050405020304" pitchFamily="18" charset="0"/>
              </a:rPr>
              <a:t>principle</a:t>
            </a:r>
            <a:r>
              <a:rPr lang="it-IT" dirty="0">
                <a:latin typeface="Times New Roman" panose="02020603050405020304" pitchFamily="18" charset="0"/>
                <a:cs typeface="Times New Roman" panose="02020603050405020304" pitchFamily="18" charset="0"/>
              </a:rPr>
              <a:t> of self-</a:t>
            </a:r>
            <a:r>
              <a:rPr lang="it-IT" dirty="0" err="1">
                <a:latin typeface="Times New Roman" panose="02020603050405020304" pitchFamily="18" charset="0"/>
                <a:cs typeface="Times New Roman" panose="02020603050405020304" pitchFamily="18" charset="0"/>
              </a:rPr>
              <a:t>organization</a:t>
            </a:r>
            <a:r>
              <a:rPr lang="it-IT" dirty="0">
                <a:latin typeface="Times New Roman" panose="02020603050405020304" pitchFamily="18" charset="0"/>
                <a:cs typeface="Times New Roman" panose="02020603050405020304" pitchFamily="18" charset="0"/>
              </a:rPr>
              <a:t> in </a:t>
            </a:r>
            <a:r>
              <a:rPr lang="it-IT" dirty="0" err="1">
                <a:latin typeface="Times New Roman" panose="02020603050405020304" pitchFamily="18" charset="0"/>
                <a:cs typeface="Times New Roman" panose="02020603050405020304" pitchFamily="18" charset="0"/>
              </a:rPr>
              <a:t>natural</a:t>
            </a:r>
            <a:r>
              <a:rPr lang="it-IT" dirty="0">
                <a:latin typeface="Times New Roman" panose="02020603050405020304" pitchFamily="18" charset="0"/>
                <a:cs typeface="Times New Roman" panose="02020603050405020304" pitchFamily="18" charset="0"/>
              </a:rPr>
              <a:t> living systems </a:t>
            </a:r>
            <a:r>
              <a:rPr lang="it-IT" dirty="0" err="1">
                <a:latin typeface="Times New Roman" panose="02020603050405020304" pitchFamily="18" charset="0"/>
                <a:cs typeface="Times New Roman" panose="02020603050405020304" pitchFamily="18" charset="0"/>
              </a:rPr>
              <a:t>operates</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but</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not</a:t>
            </a:r>
            <a:r>
              <a:rPr lang="it-IT" dirty="0">
                <a:latin typeface="Times New Roman" panose="02020603050405020304" pitchFamily="18" charset="0"/>
                <a:cs typeface="Times New Roman" panose="02020603050405020304" pitchFamily="18" charset="0"/>
              </a:rPr>
              <a:t> the </a:t>
            </a:r>
            <a:r>
              <a:rPr lang="it-IT" dirty="0" err="1">
                <a:latin typeface="Times New Roman" panose="02020603050405020304" pitchFamily="18" charset="0"/>
                <a:cs typeface="Times New Roman" panose="02020603050405020304" pitchFamily="18" charset="0"/>
              </a:rPr>
              <a:t>principle</a:t>
            </a:r>
            <a:r>
              <a:rPr lang="it-IT" dirty="0">
                <a:latin typeface="Times New Roman" panose="02020603050405020304" pitchFamily="18" charset="0"/>
                <a:cs typeface="Times New Roman" panose="02020603050405020304" pitchFamily="18" charset="0"/>
              </a:rPr>
              <a:t> of </a:t>
            </a:r>
            <a:r>
              <a:rPr lang="it-IT" dirty="0" err="1">
                <a:latin typeface="Times New Roman" panose="02020603050405020304" pitchFamily="18" charset="0"/>
                <a:cs typeface="Times New Roman" panose="02020603050405020304" pitchFamily="18" charset="0"/>
              </a:rPr>
              <a:t>interdependence</a:t>
            </a:r>
            <a:r>
              <a:rPr lang="it-IT" dirty="0">
                <a:latin typeface="Times New Roman" panose="02020603050405020304" pitchFamily="18" charset="0"/>
                <a:cs typeface="Times New Roman" panose="02020603050405020304" pitchFamily="18" charset="0"/>
              </a:rPr>
              <a:t> and </a:t>
            </a:r>
            <a:r>
              <a:rPr lang="it-IT" dirty="0" err="1">
                <a:latin typeface="Times New Roman" panose="02020603050405020304" pitchFamily="18" charset="0"/>
                <a:cs typeface="Times New Roman" panose="02020603050405020304" pitchFamily="18" charset="0"/>
              </a:rPr>
              <a:t>diversity</a:t>
            </a:r>
            <a:r>
              <a:rPr lang="it-IT" dirty="0">
                <a:latin typeface="Times New Roman" panose="02020603050405020304" pitchFamily="18" charset="0"/>
                <a:cs typeface="Times New Roman" panose="02020603050405020304" pitchFamily="18" charset="0"/>
              </a:rPr>
              <a:t>. In </a:t>
            </a:r>
            <a:r>
              <a:rPr lang="it-IT" dirty="0" err="1">
                <a:latin typeface="Times New Roman" panose="02020603050405020304" pitchFamily="18" charset="0"/>
                <a:cs typeface="Times New Roman" panose="02020603050405020304" pitchFamily="18" charset="0"/>
              </a:rPr>
              <a:t>other</a:t>
            </a:r>
            <a:r>
              <a:rPr lang="it-IT" dirty="0">
                <a:latin typeface="Times New Roman" panose="02020603050405020304" pitchFamily="18" charset="0"/>
                <a:cs typeface="Times New Roman" panose="02020603050405020304" pitchFamily="18" charset="0"/>
              </a:rPr>
              <a:t> words, </a:t>
            </a:r>
            <a:r>
              <a:rPr lang="it-IT" dirty="0" err="1">
                <a:latin typeface="Times New Roman" panose="02020603050405020304" pitchFamily="18" charset="0"/>
                <a:cs typeface="Times New Roman" panose="02020603050405020304" pitchFamily="18" charset="0"/>
              </a:rPr>
              <a:t>relentless</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economic</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growth</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assumes</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that</a:t>
            </a:r>
            <a:r>
              <a:rPr lang="it-IT" dirty="0">
                <a:latin typeface="Times New Roman" panose="02020603050405020304" pitchFamily="18" charset="0"/>
                <a:cs typeface="Times New Roman" panose="02020603050405020304" pitchFamily="18" charset="0"/>
              </a:rPr>
              <a:t> the human </a:t>
            </a:r>
            <a:r>
              <a:rPr lang="it-IT" dirty="0" err="1">
                <a:latin typeface="Times New Roman" panose="02020603050405020304" pitchFamily="18" charset="0"/>
                <a:cs typeface="Times New Roman" panose="02020603050405020304" pitchFamily="18" charset="0"/>
              </a:rPr>
              <a:t>species</a:t>
            </a:r>
            <a:r>
              <a:rPr lang="it-IT" dirty="0">
                <a:latin typeface="Times New Roman" panose="02020603050405020304" pitchFamily="18" charset="0"/>
                <a:cs typeface="Times New Roman" panose="02020603050405020304" pitchFamily="18" charset="0"/>
              </a:rPr>
              <a:t> can with </a:t>
            </a:r>
            <a:r>
              <a:rPr lang="it-IT" dirty="0" err="1">
                <a:latin typeface="Times New Roman" panose="02020603050405020304" pitchFamily="18" charset="0"/>
                <a:cs typeface="Times New Roman" panose="02020603050405020304" pitchFamily="18" charset="0"/>
              </a:rPr>
              <a:t>impunity</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articulate</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its</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own</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purposes</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unchecked</a:t>
            </a:r>
            <a:r>
              <a:rPr lang="it-IT" dirty="0">
                <a:latin typeface="Times New Roman" panose="02020603050405020304" pitchFamily="18" charset="0"/>
                <a:cs typeface="Times New Roman" panose="02020603050405020304" pitchFamily="18" charset="0"/>
              </a:rPr>
              <a:t> by </a:t>
            </a:r>
            <a:r>
              <a:rPr lang="it-IT" dirty="0" err="1">
                <a:latin typeface="Times New Roman" panose="02020603050405020304" pitchFamily="18" charset="0"/>
                <a:cs typeface="Times New Roman" panose="02020603050405020304" pitchFamily="18" charset="0"/>
              </a:rPr>
              <a:t>imperatives</a:t>
            </a:r>
            <a:r>
              <a:rPr lang="it-IT" dirty="0">
                <a:latin typeface="Times New Roman" panose="02020603050405020304" pitchFamily="18" charset="0"/>
                <a:cs typeface="Times New Roman" panose="02020603050405020304" pitchFamily="18" charset="0"/>
              </a:rPr>
              <a:t> to relate to, or to </a:t>
            </a:r>
            <a:r>
              <a:rPr lang="it-IT" dirty="0" err="1">
                <a:latin typeface="Times New Roman" panose="02020603050405020304" pitchFamily="18" charset="0"/>
                <a:cs typeface="Times New Roman" panose="02020603050405020304" pitchFamily="18" charset="0"/>
              </a:rPr>
              <a:t>honor</a:t>
            </a:r>
            <a:r>
              <a:rPr lang="it-IT" dirty="0">
                <a:latin typeface="Times New Roman" panose="02020603050405020304" pitchFamily="18" charset="0"/>
                <a:cs typeface="Times New Roman" panose="02020603050405020304" pitchFamily="18" charset="0"/>
              </a:rPr>
              <a:t>, the diverse </a:t>
            </a:r>
            <a:r>
              <a:rPr lang="it-IT" dirty="0" err="1">
                <a:latin typeface="Times New Roman" panose="02020603050405020304" pitchFamily="18" charset="0"/>
                <a:cs typeface="Times New Roman" panose="02020603050405020304" pitchFamily="18" charset="0"/>
              </a:rPr>
              <a:t>purposes</a:t>
            </a:r>
            <a:r>
              <a:rPr lang="it-IT" dirty="0">
                <a:latin typeface="Times New Roman" panose="02020603050405020304" pitchFamily="18" charset="0"/>
                <a:cs typeface="Times New Roman" panose="02020603050405020304" pitchFamily="18" charset="0"/>
              </a:rPr>
              <a:t> of </a:t>
            </a:r>
            <a:r>
              <a:rPr lang="it-IT" dirty="0" err="1">
                <a:latin typeface="Times New Roman" panose="02020603050405020304" pitchFamily="18" charset="0"/>
                <a:cs typeface="Times New Roman" panose="02020603050405020304" pitchFamily="18" charset="0"/>
              </a:rPr>
              <a:t>other</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species</a:t>
            </a:r>
            <a:r>
              <a:rPr lang="it-IT" dirty="0">
                <a:latin typeface="Times New Roman" panose="02020603050405020304" pitchFamily="18" charset="0"/>
                <a:cs typeface="Times New Roman" panose="02020603050405020304" pitchFamily="18" charset="0"/>
              </a:rPr>
              <a:t>. </a:t>
            </a:r>
          </a:p>
          <a:p>
            <a:r>
              <a:rPr lang="it-IT" dirty="0">
                <a:latin typeface="Times New Roman" panose="02020603050405020304" pitchFamily="18" charset="0"/>
                <a:cs typeface="Times New Roman" panose="02020603050405020304" pitchFamily="18" charset="0"/>
              </a:rPr>
              <a:t>For </a:t>
            </a:r>
            <a:r>
              <a:rPr lang="it-IT" dirty="0" err="1">
                <a:latin typeface="Times New Roman" panose="02020603050405020304" pitchFamily="18" charset="0"/>
                <a:cs typeface="Times New Roman" panose="02020603050405020304" pitchFamily="18" charset="0"/>
              </a:rPr>
              <a:t>hundred</a:t>
            </a:r>
            <a:r>
              <a:rPr lang="it-IT" dirty="0">
                <a:latin typeface="Times New Roman" panose="02020603050405020304" pitchFamily="18" charset="0"/>
                <a:cs typeface="Times New Roman" panose="02020603050405020304" pitchFamily="18" charset="0"/>
              </a:rPr>
              <a:t> of </a:t>
            </a:r>
            <a:r>
              <a:rPr lang="it-IT" dirty="0" err="1">
                <a:latin typeface="Times New Roman" panose="02020603050405020304" pitchFamily="18" charset="0"/>
                <a:cs typeface="Times New Roman" panose="02020603050405020304" pitchFamily="18" charset="0"/>
              </a:rPr>
              <a:t>centuries</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humans</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have</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used</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their</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unique</a:t>
            </a:r>
            <a:r>
              <a:rPr lang="it-IT" dirty="0">
                <a:latin typeface="Times New Roman" panose="02020603050405020304" pitchFamily="18" charset="0"/>
                <a:cs typeface="Times New Roman" panose="02020603050405020304" pitchFamily="18" charset="0"/>
              </a:rPr>
              <a:t> creative powers to </a:t>
            </a:r>
            <a:r>
              <a:rPr lang="it-IT" dirty="0" err="1">
                <a:latin typeface="Times New Roman" panose="02020603050405020304" pitchFamily="18" charset="0"/>
                <a:cs typeface="Times New Roman" panose="02020603050405020304" pitchFamily="18" charset="0"/>
              </a:rPr>
              <a:t>escape</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what</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they</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perceive</a:t>
            </a:r>
            <a:r>
              <a:rPr lang="it-IT" dirty="0">
                <a:latin typeface="Times New Roman" panose="02020603050405020304" pitchFamily="18" charset="0"/>
                <a:cs typeface="Times New Roman" panose="02020603050405020304" pitchFamily="18" charset="0"/>
              </a:rPr>
              <a:t> to be the </a:t>
            </a:r>
            <a:r>
              <a:rPr lang="it-IT" dirty="0" err="1">
                <a:latin typeface="Times New Roman" panose="02020603050405020304" pitchFamily="18" charset="0"/>
                <a:cs typeface="Times New Roman" panose="02020603050405020304" pitchFamily="18" charset="0"/>
              </a:rPr>
              <a:t>terror</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violence</a:t>
            </a:r>
            <a:r>
              <a:rPr lang="it-IT" dirty="0">
                <a:latin typeface="Times New Roman" panose="02020603050405020304" pitchFamily="18" charset="0"/>
                <a:cs typeface="Times New Roman" panose="02020603050405020304" pitchFamily="18" charset="0"/>
              </a:rPr>
              <a:t>, and </a:t>
            </a:r>
            <a:r>
              <a:rPr lang="it-IT" dirty="0" err="1">
                <a:latin typeface="Times New Roman" panose="02020603050405020304" pitchFamily="18" charset="0"/>
                <a:cs typeface="Times New Roman" panose="02020603050405020304" pitchFamily="18" charset="0"/>
              </a:rPr>
              <a:t>insecurity</a:t>
            </a:r>
            <a:r>
              <a:rPr lang="it-IT" dirty="0">
                <a:latin typeface="Times New Roman" panose="02020603050405020304" pitchFamily="18" charset="0"/>
                <a:cs typeface="Times New Roman" panose="02020603050405020304" pitchFamily="18" charset="0"/>
              </a:rPr>
              <a:t> of living in </a:t>
            </a:r>
            <a:r>
              <a:rPr lang="it-IT" dirty="0" err="1">
                <a:latin typeface="Times New Roman" panose="02020603050405020304" pitchFamily="18" charset="0"/>
                <a:cs typeface="Times New Roman" panose="02020603050405020304" pitchFamily="18" charset="0"/>
              </a:rPr>
              <a:t>nature’s</a:t>
            </a:r>
            <a:r>
              <a:rPr lang="it-IT" dirty="0">
                <a:latin typeface="Times New Roman" panose="02020603050405020304" pitchFamily="18" charset="0"/>
                <a:cs typeface="Times New Roman" panose="02020603050405020304" pitchFamily="18" charset="0"/>
              </a:rPr>
              <a:t> system. In so </a:t>
            </a:r>
            <a:r>
              <a:rPr lang="it-IT" dirty="0" err="1">
                <a:latin typeface="Times New Roman" panose="02020603050405020304" pitchFamily="18" charset="0"/>
                <a:cs typeface="Times New Roman" panose="02020603050405020304" pitchFamily="18" charset="0"/>
              </a:rPr>
              <a:t>doing</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they</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have</a:t>
            </a:r>
            <a:r>
              <a:rPr lang="it-IT" dirty="0">
                <a:latin typeface="Times New Roman" panose="02020603050405020304" pitchFamily="18" charset="0"/>
                <a:cs typeface="Times New Roman" panose="02020603050405020304" pitchFamily="18" charset="0"/>
              </a:rPr>
              <a:t> in </a:t>
            </a:r>
            <a:r>
              <a:rPr lang="it-IT" dirty="0" err="1">
                <a:latin typeface="Times New Roman" panose="02020603050405020304" pitchFamily="18" charset="0"/>
                <a:cs typeface="Times New Roman" panose="02020603050405020304" pitchFamily="18" charset="0"/>
              </a:rPr>
              <a:t>effect</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created</a:t>
            </a:r>
            <a:r>
              <a:rPr lang="it-IT" dirty="0">
                <a:latin typeface="Times New Roman" panose="02020603050405020304" pitchFamily="18" charset="0"/>
                <a:cs typeface="Times New Roman" panose="02020603050405020304" pitchFamily="18" charset="0"/>
              </a:rPr>
              <a:t> a separate support system to serve </a:t>
            </a:r>
            <a:r>
              <a:rPr lang="it-IT" dirty="0" err="1">
                <a:latin typeface="Times New Roman" panose="02020603050405020304" pitchFamily="18" charset="0"/>
                <a:cs typeface="Times New Roman" panose="02020603050405020304" pitchFamily="18" charset="0"/>
              </a:rPr>
              <a:t>their</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desires</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Although</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this</a:t>
            </a:r>
            <a:r>
              <a:rPr lang="it-IT" dirty="0">
                <a:latin typeface="Times New Roman" panose="02020603050405020304" pitchFamily="18" charset="0"/>
                <a:cs typeface="Times New Roman" panose="02020603050405020304" pitchFamily="18" charset="0"/>
              </a:rPr>
              <a:t> separate system – the human </a:t>
            </a:r>
            <a:r>
              <a:rPr lang="it-IT" dirty="0" err="1">
                <a:latin typeface="Times New Roman" panose="02020603050405020304" pitchFamily="18" charset="0"/>
                <a:cs typeface="Times New Roman" panose="02020603050405020304" pitchFamily="18" charset="0"/>
              </a:rPr>
              <a:t>economic</a:t>
            </a:r>
            <a:r>
              <a:rPr lang="it-IT" dirty="0">
                <a:latin typeface="Times New Roman" panose="02020603050405020304" pitchFamily="18" charset="0"/>
                <a:cs typeface="Times New Roman" panose="02020603050405020304" pitchFamily="18" charset="0"/>
              </a:rPr>
              <a:t> system – </a:t>
            </a:r>
            <a:r>
              <a:rPr lang="it-IT" dirty="0" err="1">
                <a:latin typeface="Times New Roman" panose="02020603050405020304" pitchFamily="18" charset="0"/>
                <a:cs typeface="Times New Roman" panose="02020603050405020304" pitchFamily="18" charset="0"/>
              </a:rPr>
              <a:t>has</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generated</a:t>
            </a:r>
            <a:r>
              <a:rPr lang="it-IT" dirty="0">
                <a:latin typeface="Times New Roman" panose="02020603050405020304" pitchFamily="18" charset="0"/>
                <a:cs typeface="Times New Roman" panose="02020603050405020304" pitchFamily="18" charset="0"/>
              </a:rPr>
              <a:t> some </a:t>
            </a:r>
            <a:r>
              <a:rPr lang="it-IT" dirty="0" err="1">
                <a:latin typeface="Times New Roman" panose="02020603050405020304" pitchFamily="18" charset="0"/>
                <a:cs typeface="Times New Roman" panose="02020603050405020304" pitchFamily="18" charset="0"/>
              </a:rPr>
              <a:t>very</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remarkable</a:t>
            </a:r>
            <a:r>
              <a:rPr lang="it-IT" dirty="0">
                <a:latin typeface="Times New Roman" panose="02020603050405020304" pitchFamily="18" charset="0"/>
                <a:cs typeface="Times New Roman" panose="02020603050405020304" pitchFamily="18" charset="0"/>
              </a:rPr>
              <a:t> features in </a:t>
            </a:r>
            <a:r>
              <a:rPr lang="it-IT" dirty="0" err="1">
                <a:latin typeface="Times New Roman" panose="02020603050405020304" pitchFamily="18" charset="0"/>
                <a:cs typeface="Times New Roman" panose="02020603050405020304" pitchFamily="18" charset="0"/>
              </a:rPr>
              <a:t>its</a:t>
            </a:r>
            <a:r>
              <a:rPr lang="it-IT" dirty="0">
                <a:latin typeface="Times New Roman" panose="02020603050405020304" pitchFamily="18" charset="0"/>
                <a:cs typeface="Times New Roman" panose="02020603050405020304" pitchFamily="18" charset="0"/>
              </a:rPr>
              <a:t> brief </a:t>
            </a:r>
            <a:r>
              <a:rPr lang="it-IT" dirty="0" err="1">
                <a:latin typeface="Times New Roman" panose="02020603050405020304" pitchFamily="18" charset="0"/>
                <a:cs typeface="Times New Roman" panose="02020603050405020304" pitchFamily="18" charset="0"/>
              </a:rPr>
              <a:t>ten</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thousands</a:t>
            </a:r>
            <a:r>
              <a:rPr lang="it-IT" dirty="0">
                <a:latin typeface="Times New Roman" panose="02020603050405020304" pitchFamily="18" charset="0"/>
                <a:cs typeface="Times New Roman" panose="02020603050405020304" pitchFamily="18" charset="0"/>
              </a:rPr>
              <a:t> or so </a:t>
            </a:r>
            <a:r>
              <a:rPr lang="it-IT" dirty="0" err="1">
                <a:latin typeface="Times New Roman" panose="02020603050405020304" pitchFamily="18" charset="0"/>
                <a:cs typeface="Times New Roman" panose="02020603050405020304" pitchFamily="18" charset="0"/>
              </a:rPr>
              <a:t>years</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it</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has</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done</a:t>
            </a:r>
            <a:r>
              <a:rPr lang="it-IT" dirty="0">
                <a:latin typeface="Times New Roman" panose="02020603050405020304" pitchFamily="18" charset="0"/>
                <a:cs typeface="Times New Roman" panose="02020603050405020304" pitchFamily="18" charset="0"/>
              </a:rPr>
              <a:t> so by </a:t>
            </a:r>
            <a:r>
              <a:rPr lang="it-IT" dirty="0" err="1">
                <a:latin typeface="Times New Roman" panose="02020603050405020304" pitchFamily="18" charset="0"/>
                <a:cs typeface="Times New Roman" panose="02020603050405020304" pitchFamily="18" charset="0"/>
              </a:rPr>
              <a:t>drawing</a:t>
            </a:r>
            <a:r>
              <a:rPr lang="it-IT" dirty="0">
                <a:latin typeface="Times New Roman" panose="02020603050405020304" pitchFamily="18" charset="0"/>
                <a:cs typeface="Times New Roman" panose="02020603050405020304" pitchFamily="18" charset="0"/>
              </a:rPr>
              <a:t> down </a:t>
            </a:r>
            <a:r>
              <a:rPr lang="it-IT" dirty="0" err="1">
                <a:latin typeface="Times New Roman" panose="02020603050405020304" pitchFamily="18" charset="0"/>
                <a:cs typeface="Times New Roman" panose="02020603050405020304" pitchFamily="18" charset="0"/>
              </a:rPr>
              <a:t>Earth’s</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restorative</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capacity</a:t>
            </a:r>
            <a:r>
              <a:rPr lang="it-IT" dirty="0">
                <a:latin typeface="Times New Roman" panose="02020603050405020304" pitchFamily="18" charset="0"/>
                <a:cs typeface="Times New Roman" panose="02020603050405020304" pitchFamily="18" charset="0"/>
              </a:rPr>
              <a:t> to a </a:t>
            </a:r>
            <a:r>
              <a:rPr lang="it-IT" dirty="0" err="1">
                <a:latin typeface="Times New Roman" panose="02020603050405020304" pitchFamily="18" charset="0"/>
                <a:cs typeface="Times New Roman" panose="02020603050405020304" pitchFamily="18" charset="0"/>
              </a:rPr>
              <a:t>dangerous</a:t>
            </a:r>
            <a:r>
              <a:rPr lang="it-IT" dirty="0">
                <a:latin typeface="Times New Roman" panose="02020603050405020304" pitchFamily="18" charset="0"/>
                <a:cs typeface="Times New Roman" panose="02020603050405020304" pitchFamily="18" charset="0"/>
              </a:rPr>
              <a:t> degree. Working with tools and </a:t>
            </a:r>
            <a:r>
              <a:rPr lang="it-IT" dirty="0" err="1">
                <a:latin typeface="Times New Roman" panose="02020603050405020304" pitchFamily="18" charset="0"/>
                <a:cs typeface="Times New Roman" panose="02020603050405020304" pitchFamily="18" charset="0"/>
              </a:rPr>
              <a:t>language</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humans</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have</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steadily</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created</a:t>
            </a:r>
            <a:r>
              <a:rPr lang="it-IT" dirty="0">
                <a:latin typeface="Times New Roman" panose="02020603050405020304" pitchFamily="18" charset="0"/>
                <a:cs typeface="Times New Roman" panose="02020603050405020304" pitchFamily="18" charset="0"/>
              </a:rPr>
              <a:t> a situation separate from the </a:t>
            </a:r>
            <a:r>
              <a:rPr lang="it-IT" dirty="0" err="1">
                <a:latin typeface="Times New Roman" panose="02020603050405020304" pitchFamily="18" charset="0"/>
                <a:cs typeface="Times New Roman" panose="02020603050405020304" pitchFamily="18" charset="0"/>
              </a:rPr>
              <a:t>conditions</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existing</a:t>
            </a:r>
            <a:r>
              <a:rPr lang="it-IT" dirty="0">
                <a:latin typeface="Times New Roman" panose="02020603050405020304" pitchFamily="18" charset="0"/>
                <a:cs typeface="Times New Roman" panose="02020603050405020304" pitchFamily="18" charset="0"/>
              </a:rPr>
              <a:t> in </a:t>
            </a:r>
            <a:r>
              <a:rPr lang="it-IT" dirty="0" err="1">
                <a:latin typeface="Times New Roman" panose="02020603050405020304" pitchFamily="18" charset="0"/>
                <a:cs typeface="Times New Roman" panose="02020603050405020304" pitchFamily="18" charset="0"/>
              </a:rPr>
              <a:t>nature’s</a:t>
            </a:r>
            <a:r>
              <a:rPr lang="it-IT" dirty="0">
                <a:latin typeface="Times New Roman" panose="02020603050405020304" pitchFamily="18" charset="0"/>
                <a:cs typeface="Times New Roman" panose="02020603050405020304" pitchFamily="18" charset="0"/>
              </a:rPr>
              <a:t> system. </a:t>
            </a:r>
            <a:r>
              <a:rPr lang="it-IT" dirty="0" err="1">
                <a:latin typeface="Times New Roman" panose="02020603050405020304" pitchFamily="18" charset="0"/>
                <a:cs typeface="Times New Roman" panose="02020603050405020304" pitchFamily="18" charset="0"/>
              </a:rPr>
              <a:t>Their</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mechanistic</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tinking</a:t>
            </a:r>
            <a:r>
              <a:rPr lang="it-IT" dirty="0">
                <a:latin typeface="Times New Roman" panose="02020603050405020304" pitchFamily="18" charset="0"/>
                <a:cs typeface="Times New Roman" panose="02020603050405020304" pitchFamily="18" charset="0"/>
              </a:rPr>
              <a:t> and </a:t>
            </a:r>
            <a:r>
              <a:rPr lang="it-IT" dirty="0" err="1">
                <a:latin typeface="Times New Roman" panose="02020603050405020304" pitchFamily="18" charset="0"/>
                <a:cs typeface="Times New Roman" panose="02020603050405020304" pitchFamily="18" charset="0"/>
              </a:rPr>
              <a:t>technologies</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have</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enabled</a:t>
            </a:r>
            <a:r>
              <a:rPr lang="it-IT" dirty="0">
                <a:latin typeface="Times New Roman" panose="02020603050405020304" pitchFamily="18" charset="0"/>
                <a:cs typeface="Times New Roman" panose="02020603050405020304" pitchFamily="18" charset="0"/>
              </a:rPr>
              <a:t> human </a:t>
            </a:r>
            <a:r>
              <a:rPr lang="it-IT" dirty="0" err="1">
                <a:latin typeface="Times New Roman" panose="02020603050405020304" pitchFamily="18" charset="0"/>
                <a:cs typeface="Times New Roman" panose="02020603050405020304" pitchFamily="18" charset="0"/>
              </a:rPr>
              <a:t>population</a:t>
            </a:r>
            <a:r>
              <a:rPr lang="it-IT" dirty="0">
                <a:latin typeface="Times New Roman" panose="02020603050405020304" pitchFamily="18" charset="0"/>
                <a:cs typeface="Times New Roman" panose="02020603050405020304" pitchFamily="18" charset="0"/>
              </a:rPr>
              <a:t> to </a:t>
            </a:r>
            <a:r>
              <a:rPr lang="it-IT" dirty="0" err="1">
                <a:latin typeface="Times New Roman" panose="02020603050405020304" pitchFamily="18" charset="0"/>
                <a:cs typeface="Times New Roman" panose="02020603050405020304" pitchFamily="18" charset="0"/>
              </a:rPr>
              <a:t>grow</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until</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humans</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now</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occupy</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space</a:t>
            </a:r>
            <a:r>
              <a:rPr lang="it-IT" dirty="0">
                <a:latin typeface="Times New Roman" panose="02020603050405020304" pitchFamily="18" charset="0"/>
                <a:cs typeface="Times New Roman" panose="02020603050405020304" pitchFamily="18" charset="0"/>
              </a:rPr>
              <a:t> in </a:t>
            </a:r>
            <a:r>
              <a:rPr lang="it-IT" dirty="0" err="1">
                <a:latin typeface="Times New Roman" panose="02020603050405020304" pitchFamily="18" charset="0"/>
                <a:cs typeface="Times New Roman" panose="02020603050405020304" pitchFamily="18" charset="0"/>
              </a:rPr>
              <a:t>virtually</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every</a:t>
            </a:r>
            <a:r>
              <a:rPr lang="it-IT" dirty="0">
                <a:latin typeface="Times New Roman" panose="02020603050405020304" pitchFamily="18" charset="0"/>
                <a:cs typeface="Times New Roman" panose="02020603050405020304" pitchFamily="18" charset="0"/>
              </a:rPr>
              <a:t> corner of the Earth, and </a:t>
            </a:r>
            <a:r>
              <a:rPr lang="it-IT" dirty="0" err="1">
                <a:latin typeface="Times New Roman" panose="02020603050405020304" pitchFamily="18" charset="0"/>
                <a:cs typeface="Times New Roman" panose="02020603050405020304" pitchFamily="18" charset="0"/>
              </a:rPr>
              <a:t>even</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beyond</a:t>
            </a:r>
            <a:r>
              <a:rPr lang="it-IT" dirty="0">
                <a:latin typeface="Times New Roman" panose="02020603050405020304" pitchFamily="18" charset="0"/>
                <a:cs typeface="Times New Roman" panose="02020603050405020304" pitchFamily="18" charset="0"/>
              </a:rPr>
              <a:t> Earth. </a:t>
            </a:r>
            <a:r>
              <a:rPr lang="it-IT" dirty="0" err="1">
                <a:latin typeface="Times New Roman" panose="02020603050405020304" pitchFamily="18" charset="0"/>
                <a:cs typeface="Times New Roman" panose="02020603050405020304" pitchFamily="18" charset="0"/>
              </a:rPr>
              <a:t>They</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have</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planted</a:t>
            </a:r>
            <a:r>
              <a:rPr lang="it-IT" dirty="0">
                <a:latin typeface="Times New Roman" panose="02020603050405020304" pitchFamily="18" charset="0"/>
                <a:cs typeface="Times New Roman" panose="02020603050405020304" pitchFamily="18" charset="0"/>
              </a:rPr>
              <a:t> footprints on the Moon and machine tracks on Mars. </a:t>
            </a:r>
          </a:p>
          <a:p>
            <a:r>
              <a:rPr lang="it-IT" dirty="0" err="1">
                <a:latin typeface="Times New Roman" panose="02020603050405020304" pitchFamily="18" charset="0"/>
                <a:cs typeface="Times New Roman" panose="02020603050405020304" pitchFamily="18" charset="0"/>
              </a:rPr>
              <a:t>However</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these</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very</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triumphs</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have</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increasigly</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divorced</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humankind</a:t>
            </a:r>
            <a:r>
              <a:rPr lang="it-IT" dirty="0">
                <a:latin typeface="Times New Roman" panose="02020603050405020304" pitchFamily="18" charset="0"/>
                <a:cs typeface="Times New Roman" panose="02020603050405020304" pitchFamily="18" charset="0"/>
              </a:rPr>
              <a:t> from the </a:t>
            </a:r>
            <a:r>
              <a:rPr lang="it-IT" dirty="0" err="1">
                <a:latin typeface="Times New Roman" panose="02020603050405020304" pitchFamily="18" charset="0"/>
                <a:cs typeface="Times New Roman" panose="02020603050405020304" pitchFamily="18" charset="0"/>
              </a:rPr>
              <a:t>natural</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ecosystem</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that</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does</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sustain</a:t>
            </a:r>
            <a:r>
              <a:rPr lang="it-IT" dirty="0">
                <a:latin typeface="Times New Roman" panose="02020603050405020304" pitchFamily="18" charset="0"/>
                <a:cs typeface="Times New Roman" panose="02020603050405020304" pitchFamily="18" charset="0"/>
              </a:rPr>
              <a:t> life on Earth. </a:t>
            </a:r>
            <a:r>
              <a:rPr lang="it-IT" dirty="0" err="1">
                <a:latin typeface="Times New Roman" panose="02020603050405020304" pitchFamily="18" charset="0"/>
                <a:cs typeface="Times New Roman" panose="02020603050405020304" pitchFamily="18" charset="0"/>
              </a:rPr>
              <a:t>Virtually</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every</a:t>
            </a:r>
            <a:r>
              <a:rPr lang="it-IT" dirty="0">
                <a:latin typeface="Times New Roman" panose="02020603050405020304" pitchFamily="18" charset="0"/>
                <a:cs typeface="Times New Roman" panose="02020603050405020304" pitchFamily="18" charset="0"/>
              </a:rPr>
              <a:t> business in the world </a:t>
            </a:r>
            <a:r>
              <a:rPr lang="it-IT" dirty="0" err="1">
                <a:latin typeface="Times New Roman" panose="02020603050405020304" pitchFamily="18" charset="0"/>
                <a:cs typeface="Times New Roman" panose="02020603050405020304" pitchFamily="18" charset="0"/>
              </a:rPr>
              <a:t>today</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strives</a:t>
            </a:r>
            <a:r>
              <a:rPr lang="it-IT" dirty="0">
                <a:latin typeface="Times New Roman" panose="02020603050405020304" pitchFamily="18" charset="0"/>
                <a:cs typeface="Times New Roman" panose="02020603050405020304" pitchFamily="18" charset="0"/>
              </a:rPr>
              <a:t> to </a:t>
            </a:r>
            <a:r>
              <a:rPr lang="it-IT" dirty="0" err="1">
                <a:latin typeface="Times New Roman" panose="02020603050405020304" pitchFamily="18" charset="0"/>
                <a:cs typeface="Times New Roman" panose="02020603050405020304" pitchFamily="18" charset="0"/>
              </a:rPr>
              <a:t>grow</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perpetually</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Today’s</a:t>
            </a:r>
            <a:r>
              <a:rPr lang="it-IT" dirty="0">
                <a:latin typeface="Times New Roman" panose="02020603050405020304" pitchFamily="18" charset="0"/>
                <a:cs typeface="Times New Roman" panose="02020603050405020304" pitchFamily="18" charset="0"/>
              </a:rPr>
              <a:t> global </a:t>
            </a:r>
            <a:r>
              <a:rPr lang="it-IT" dirty="0" err="1">
                <a:latin typeface="Times New Roman" panose="02020603050405020304" pitchFamily="18" charset="0"/>
                <a:cs typeface="Times New Roman" panose="02020603050405020304" pitchFamily="18" charset="0"/>
              </a:rPr>
              <a:t>economic</a:t>
            </a:r>
            <a:r>
              <a:rPr lang="it-IT" dirty="0">
                <a:latin typeface="Times New Roman" panose="02020603050405020304" pitchFamily="18" charset="0"/>
                <a:cs typeface="Times New Roman" panose="02020603050405020304" pitchFamily="18" charset="0"/>
              </a:rPr>
              <a:t> activity, </a:t>
            </a:r>
            <a:r>
              <a:rPr lang="it-IT" dirty="0" err="1">
                <a:latin typeface="Times New Roman" panose="02020603050405020304" pitchFamily="18" charset="0"/>
                <a:cs typeface="Times New Roman" panose="02020603050405020304" pitchFamily="18" charset="0"/>
              </a:rPr>
              <a:t>because</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it</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equates</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fullfillment</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too</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much</a:t>
            </a:r>
            <a:r>
              <a:rPr lang="it-IT" dirty="0">
                <a:latin typeface="Times New Roman" panose="02020603050405020304" pitchFamily="18" charset="0"/>
                <a:cs typeface="Times New Roman" panose="02020603050405020304" pitchFamily="18" charset="0"/>
              </a:rPr>
              <a:t> with quantitative </a:t>
            </a:r>
            <a:r>
              <a:rPr lang="it-IT" dirty="0" err="1">
                <a:latin typeface="Times New Roman" panose="02020603050405020304" pitchFamily="18" charset="0"/>
                <a:cs typeface="Times New Roman" panose="02020603050405020304" pitchFamily="18" charset="0"/>
              </a:rPr>
              <a:t>growth</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rather</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than</a:t>
            </a:r>
            <a:r>
              <a:rPr lang="it-IT" dirty="0">
                <a:latin typeface="Times New Roman" panose="02020603050405020304" pitchFamily="18" charset="0"/>
                <a:cs typeface="Times New Roman" panose="02020603050405020304" pitchFamily="18" charset="0"/>
              </a:rPr>
              <a:t> qualitative </a:t>
            </a:r>
            <a:r>
              <a:rPr lang="it-IT" dirty="0" err="1">
                <a:latin typeface="Times New Roman" panose="02020603050405020304" pitchFamily="18" charset="0"/>
                <a:cs typeface="Times New Roman" panose="02020603050405020304" pitchFamily="18" charset="0"/>
              </a:rPr>
              <a:t>enrichment</a:t>
            </a:r>
            <a:r>
              <a:rPr lang="it-IT" dirty="0">
                <a:latin typeface="Times New Roman" panose="02020603050405020304" pitchFamily="18" charset="0"/>
                <a:cs typeface="Times New Roman" panose="02020603050405020304" pitchFamily="18" charset="0"/>
              </a:rPr>
              <a:t> ì, prompts </a:t>
            </a:r>
            <a:r>
              <a:rPr lang="it-IT" dirty="0" err="1">
                <a:latin typeface="Times New Roman" panose="02020603050405020304" pitchFamily="18" charset="0"/>
                <a:cs typeface="Times New Roman" panose="02020603050405020304" pitchFamily="18" charset="0"/>
              </a:rPr>
              <a:t>humans</a:t>
            </a:r>
            <a:r>
              <a:rPr lang="it-IT" dirty="0">
                <a:latin typeface="Times New Roman" panose="02020603050405020304" pitchFamily="18" charset="0"/>
                <a:cs typeface="Times New Roman" panose="02020603050405020304" pitchFamily="18" charset="0"/>
              </a:rPr>
              <a:t> to </a:t>
            </a:r>
            <a:r>
              <a:rPr lang="it-IT" dirty="0" err="1">
                <a:latin typeface="Times New Roman" panose="02020603050405020304" pitchFamily="18" charset="0"/>
                <a:cs typeface="Times New Roman" panose="02020603050405020304" pitchFamily="18" charset="0"/>
              </a:rPr>
              <a:t>encroach</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too</a:t>
            </a:r>
            <a:r>
              <a:rPr lang="it-IT" dirty="0">
                <a:latin typeface="Times New Roman" panose="02020603050405020304" pitchFamily="18" charset="0"/>
                <a:cs typeface="Times New Roman" panose="02020603050405020304" pitchFamily="18" charset="0"/>
              </a:rPr>
              <a:t> far, </a:t>
            </a:r>
            <a:r>
              <a:rPr lang="it-IT" dirty="0" err="1">
                <a:latin typeface="Times New Roman" panose="02020603050405020304" pitchFamily="18" charset="0"/>
                <a:cs typeface="Times New Roman" panose="02020603050405020304" pitchFamily="18" charset="0"/>
              </a:rPr>
              <a:t>too</a:t>
            </a:r>
            <a:r>
              <a:rPr lang="it-IT" dirty="0">
                <a:latin typeface="Times New Roman" panose="02020603050405020304" pitchFamily="18" charset="0"/>
                <a:cs typeface="Times New Roman" panose="02020603050405020304" pitchFamily="18" charset="0"/>
              </a:rPr>
              <a:t> fast on the </a:t>
            </a:r>
            <a:r>
              <a:rPr lang="it-IT" dirty="0" err="1">
                <a:latin typeface="Times New Roman" panose="02020603050405020304" pitchFamily="18" charset="0"/>
                <a:cs typeface="Times New Roman" panose="02020603050405020304" pitchFamily="18" charset="0"/>
              </a:rPr>
              <a:t>habitats</a:t>
            </a:r>
            <a:r>
              <a:rPr lang="it-IT" dirty="0">
                <a:latin typeface="Times New Roman" panose="02020603050405020304" pitchFamily="18" charset="0"/>
                <a:cs typeface="Times New Roman" panose="02020603050405020304" pitchFamily="18" charset="0"/>
              </a:rPr>
              <a:t> of </a:t>
            </a:r>
            <a:r>
              <a:rPr lang="it-IT" dirty="0" err="1">
                <a:latin typeface="Times New Roman" panose="02020603050405020304" pitchFamily="18" charset="0"/>
                <a:cs typeface="Times New Roman" panose="02020603050405020304" pitchFamily="18" charset="0"/>
              </a:rPr>
              <a:t>other</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species</a:t>
            </a:r>
            <a:r>
              <a:rPr lang="it-IT" dirty="0">
                <a:latin typeface="Times New Roman" panose="02020603050405020304" pitchFamily="18" charset="0"/>
                <a:cs typeface="Times New Roman" panose="02020603050405020304" pitchFamily="18" charset="0"/>
              </a:rPr>
              <a:t>. </a:t>
            </a:r>
            <a:r>
              <a:rPr lang="it-IT" b="1" dirty="0" err="1">
                <a:latin typeface="Times New Roman" panose="02020603050405020304" pitchFamily="18" charset="0"/>
                <a:cs typeface="Times New Roman" panose="02020603050405020304" pitchFamily="18" charset="0"/>
              </a:rPr>
              <a:t>Regenerative</a:t>
            </a:r>
            <a:r>
              <a:rPr lang="it-IT" b="1" dirty="0">
                <a:latin typeface="Times New Roman" panose="02020603050405020304" pitchFamily="18" charset="0"/>
                <a:cs typeface="Times New Roman" panose="02020603050405020304" pitchFamily="18" charset="0"/>
              </a:rPr>
              <a:t> economy practices </a:t>
            </a:r>
            <a:r>
              <a:rPr lang="it-IT" b="1" dirty="0" err="1">
                <a:latin typeface="Times New Roman" panose="02020603050405020304" pitchFamily="18" charset="0"/>
                <a:cs typeface="Times New Roman" panose="02020603050405020304" pitchFamily="18" charset="0"/>
              </a:rPr>
              <a:t>may</a:t>
            </a:r>
            <a:r>
              <a:rPr lang="it-IT" b="1" dirty="0">
                <a:latin typeface="Times New Roman" panose="02020603050405020304" pitchFamily="18" charset="0"/>
                <a:cs typeface="Times New Roman" panose="02020603050405020304" pitchFamily="18" charset="0"/>
              </a:rPr>
              <a:t> do more </a:t>
            </a:r>
            <a:r>
              <a:rPr lang="it-IT" b="1" dirty="0" err="1">
                <a:latin typeface="Times New Roman" panose="02020603050405020304" pitchFamily="18" charset="0"/>
                <a:cs typeface="Times New Roman" panose="02020603050405020304" pitchFamily="18" charset="0"/>
              </a:rPr>
              <a:t>than</a:t>
            </a:r>
            <a:r>
              <a:rPr lang="it-IT" b="1" dirty="0">
                <a:latin typeface="Times New Roman" panose="02020603050405020304" pitchFamily="18" charset="0"/>
                <a:cs typeface="Times New Roman" panose="02020603050405020304" pitchFamily="18" charset="0"/>
              </a:rPr>
              <a:t> </a:t>
            </a:r>
            <a:r>
              <a:rPr lang="it-IT" b="1" dirty="0" err="1">
                <a:latin typeface="Times New Roman" panose="02020603050405020304" pitchFamily="18" charset="0"/>
                <a:cs typeface="Times New Roman" panose="02020603050405020304" pitchFamily="18" charset="0"/>
              </a:rPr>
              <a:t>any</a:t>
            </a:r>
            <a:r>
              <a:rPr lang="it-IT" b="1" dirty="0">
                <a:latin typeface="Times New Roman" panose="02020603050405020304" pitchFamily="18" charset="0"/>
                <a:cs typeface="Times New Roman" panose="02020603050405020304" pitchFamily="18" charset="0"/>
              </a:rPr>
              <a:t> single </a:t>
            </a:r>
            <a:r>
              <a:rPr lang="it-IT" b="1" dirty="0" err="1">
                <a:latin typeface="Times New Roman" panose="02020603050405020304" pitchFamily="18" charset="0"/>
                <a:cs typeface="Times New Roman" panose="02020603050405020304" pitchFamily="18" charset="0"/>
              </a:rPr>
              <a:t>thing</a:t>
            </a:r>
            <a:r>
              <a:rPr lang="it-IT" b="1" dirty="0">
                <a:latin typeface="Times New Roman" panose="02020603050405020304" pitchFamily="18" charset="0"/>
                <a:cs typeface="Times New Roman" panose="02020603050405020304" pitchFamily="18" charset="0"/>
              </a:rPr>
              <a:t> in the </a:t>
            </a:r>
            <a:r>
              <a:rPr lang="it-IT" b="1" dirty="0" err="1">
                <a:latin typeface="Times New Roman" panose="02020603050405020304" pitchFamily="18" charset="0"/>
                <a:cs typeface="Times New Roman" panose="02020603050405020304" pitchFamily="18" charset="0"/>
              </a:rPr>
              <a:t>next</a:t>
            </a:r>
            <a:r>
              <a:rPr lang="it-IT" b="1" dirty="0">
                <a:latin typeface="Times New Roman" panose="02020603050405020304" pitchFamily="18" charset="0"/>
                <a:cs typeface="Times New Roman" panose="02020603050405020304" pitchFamily="18" charset="0"/>
              </a:rPr>
              <a:t> generation to reverse the </a:t>
            </a:r>
            <a:r>
              <a:rPr lang="it-IT" b="1" dirty="0" err="1">
                <a:latin typeface="Times New Roman" panose="02020603050405020304" pitchFamily="18" charset="0"/>
                <a:cs typeface="Times New Roman" panose="02020603050405020304" pitchFamily="18" charset="0"/>
              </a:rPr>
              <a:t>deteriorating</a:t>
            </a:r>
            <a:r>
              <a:rPr lang="it-IT" b="1" dirty="0">
                <a:latin typeface="Times New Roman" panose="02020603050405020304" pitchFamily="18" charset="0"/>
                <a:cs typeface="Times New Roman" panose="02020603050405020304" pitchFamily="18" charset="0"/>
              </a:rPr>
              <a:t> human and </a:t>
            </a:r>
            <a:r>
              <a:rPr lang="it-IT" b="1" dirty="0" err="1">
                <a:latin typeface="Times New Roman" panose="02020603050405020304" pitchFamily="18" charset="0"/>
                <a:cs typeface="Times New Roman" panose="02020603050405020304" pitchFamily="18" charset="0"/>
              </a:rPr>
              <a:t>environmental</a:t>
            </a:r>
            <a:r>
              <a:rPr lang="it-IT" b="1" dirty="0">
                <a:latin typeface="Times New Roman" panose="02020603050405020304" pitchFamily="18" charset="0"/>
                <a:cs typeface="Times New Roman" panose="02020603050405020304" pitchFamily="18" charset="0"/>
              </a:rPr>
              <a:t> </a:t>
            </a:r>
            <a:r>
              <a:rPr lang="it-IT" b="1" dirty="0" err="1">
                <a:latin typeface="Times New Roman" panose="02020603050405020304" pitchFamily="18" charset="0"/>
                <a:cs typeface="Times New Roman" panose="02020603050405020304" pitchFamily="18" charset="0"/>
              </a:rPr>
              <a:t>conditions</a:t>
            </a:r>
            <a:r>
              <a:rPr lang="it-IT" b="1" dirty="0">
                <a:latin typeface="Times New Roman" panose="02020603050405020304" pitchFamily="18" charset="0"/>
                <a:cs typeface="Times New Roman" panose="02020603050405020304" pitchFamily="18" charset="0"/>
              </a:rPr>
              <a:t> </a:t>
            </a:r>
            <a:r>
              <a:rPr lang="it-IT" b="1" dirty="0" err="1">
                <a:latin typeface="Times New Roman" panose="02020603050405020304" pitchFamily="18" charset="0"/>
                <a:cs typeface="Times New Roman" panose="02020603050405020304" pitchFamily="18" charset="0"/>
              </a:rPr>
              <a:t>that</a:t>
            </a:r>
            <a:r>
              <a:rPr lang="it-IT" b="1" dirty="0">
                <a:latin typeface="Times New Roman" panose="02020603050405020304" pitchFamily="18" charset="0"/>
                <a:cs typeface="Times New Roman" panose="02020603050405020304" pitchFamily="18" charset="0"/>
              </a:rPr>
              <a:t> </a:t>
            </a:r>
            <a:r>
              <a:rPr lang="it-IT" b="1" dirty="0" err="1">
                <a:latin typeface="Times New Roman" panose="02020603050405020304" pitchFamily="18" charset="0"/>
                <a:cs typeface="Times New Roman" panose="02020603050405020304" pitchFamily="18" charset="0"/>
              </a:rPr>
              <a:t>accompany</a:t>
            </a:r>
            <a:r>
              <a:rPr lang="it-IT" b="1" dirty="0">
                <a:latin typeface="Times New Roman" panose="02020603050405020304" pitchFamily="18" charset="0"/>
                <a:cs typeface="Times New Roman" panose="02020603050405020304" pitchFamily="18" charset="0"/>
              </a:rPr>
              <a:t> </a:t>
            </a:r>
            <a:r>
              <a:rPr lang="it-IT" b="1" dirty="0" err="1">
                <a:latin typeface="Times New Roman" panose="02020603050405020304" pitchFamily="18" charset="0"/>
                <a:cs typeface="Times New Roman" panose="02020603050405020304" pitchFamily="18" charset="0"/>
              </a:rPr>
              <a:t>unchecked</a:t>
            </a:r>
            <a:r>
              <a:rPr lang="it-IT" b="1" dirty="0">
                <a:latin typeface="Times New Roman" panose="02020603050405020304" pitchFamily="18" charset="0"/>
                <a:cs typeface="Times New Roman" panose="02020603050405020304" pitchFamily="18" charset="0"/>
              </a:rPr>
              <a:t> human </a:t>
            </a:r>
            <a:r>
              <a:rPr lang="it-IT" b="1" dirty="0" err="1">
                <a:latin typeface="Times New Roman" panose="02020603050405020304" pitchFamily="18" charset="0"/>
                <a:cs typeface="Times New Roman" panose="02020603050405020304" pitchFamily="18" charset="0"/>
              </a:rPr>
              <a:t>expansion</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Limiting</a:t>
            </a:r>
            <a:r>
              <a:rPr lang="it-IT" dirty="0">
                <a:latin typeface="Times New Roman" panose="02020603050405020304" pitchFamily="18" charset="0"/>
                <a:cs typeface="Times New Roman" panose="02020603050405020304" pitchFamily="18" charset="0"/>
              </a:rPr>
              <a:t> and </a:t>
            </a:r>
            <a:r>
              <a:rPr lang="it-IT" dirty="0" err="1">
                <a:latin typeface="Times New Roman" panose="02020603050405020304" pitchFamily="18" charset="0"/>
                <a:cs typeface="Times New Roman" panose="02020603050405020304" pitchFamily="18" charset="0"/>
              </a:rPr>
              <a:t>reduncing</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that</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damage</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while</a:t>
            </a:r>
            <a:r>
              <a:rPr lang="it-IT" dirty="0">
                <a:latin typeface="Times New Roman" panose="02020603050405020304" pitchFamily="18" charset="0"/>
                <a:cs typeface="Times New Roman" panose="02020603050405020304" pitchFamily="18" charset="0"/>
              </a:rPr>
              <a:t> working </a:t>
            </a:r>
            <a:r>
              <a:rPr lang="it-IT" dirty="0" err="1">
                <a:latin typeface="Times New Roman" panose="02020603050405020304" pitchFamily="18" charset="0"/>
                <a:cs typeface="Times New Roman" panose="02020603050405020304" pitchFamily="18" charset="0"/>
              </a:rPr>
              <a:t>relentlessly</a:t>
            </a:r>
            <a:r>
              <a:rPr lang="it-IT" dirty="0">
                <a:latin typeface="Times New Roman" panose="02020603050405020304" pitchFamily="18" charset="0"/>
                <a:cs typeface="Times New Roman" panose="02020603050405020304" pitchFamily="18" charset="0"/>
              </a:rPr>
              <a:t> to </a:t>
            </a:r>
            <a:r>
              <a:rPr lang="it-IT" dirty="0" err="1">
                <a:latin typeface="Times New Roman" panose="02020603050405020304" pitchFamily="18" charset="0"/>
                <a:cs typeface="Times New Roman" panose="02020603050405020304" pitchFamily="18" charset="0"/>
              </a:rPr>
              <a:t>raise</a:t>
            </a:r>
            <a:r>
              <a:rPr lang="it-IT" dirty="0">
                <a:latin typeface="Times New Roman" panose="02020603050405020304" pitchFamily="18" charset="0"/>
                <a:cs typeface="Times New Roman" panose="02020603050405020304" pitchFamily="18" charset="0"/>
              </a:rPr>
              <a:t> living standards of the </a:t>
            </a:r>
            <a:r>
              <a:rPr lang="it-IT" dirty="0" err="1">
                <a:latin typeface="Times New Roman" panose="02020603050405020304" pitchFamily="18" charset="0"/>
                <a:cs typeface="Times New Roman" panose="02020603050405020304" pitchFamily="18" charset="0"/>
              </a:rPr>
              <a:t>poorest</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third</a:t>
            </a:r>
            <a:r>
              <a:rPr lang="it-IT" dirty="0">
                <a:latin typeface="Times New Roman" panose="02020603050405020304" pitchFamily="18" charset="0"/>
                <a:cs typeface="Times New Roman" panose="02020603050405020304" pitchFamily="18" charset="0"/>
              </a:rPr>
              <a:t> of </a:t>
            </a:r>
            <a:r>
              <a:rPr lang="it-IT" dirty="0" err="1">
                <a:latin typeface="Times New Roman" panose="02020603050405020304" pitchFamily="18" charset="0"/>
                <a:cs typeface="Times New Roman" panose="02020603050405020304" pitchFamily="18" charset="0"/>
              </a:rPr>
              <a:t>humanity</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is</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arguably</a:t>
            </a:r>
            <a:r>
              <a:rPr lang="it-IT" dirty="0">
                <a:latin typeface="Times New Roman" panose="02020603050405020304" pitchFamily="18" charset="0"/>
                <a:cs typeface="Times New Roman" panose="02020603050405020304" pitchFamily="18" charset="0"/>
              </a:rPr>
              <a:t> the </a:t>
            </a:r>
            <a:r>
              <a:rPr lang="it-IT" dirty="0" err="1">
                <a:latin typeface="Times New Roman" panose="02020603050405020304" pitchFamily="18" charset="0"/>
                <a:cs typeface="Times New Roman" panose="02020603050405020304" pitchFamily="18" charset="0"/>
              </a:rPr>
              <a:t>most</a:t>
            </a:r>
            <a:r>
              <a:rPr lang="it-IT" dirty="0">
                <a:latin typeface="Times New Roman" panose="02020603050405020304" pitchFamily="18" charset="0"/>
                <a:cs typeface="Times New Roman" panose="02020603050405020304" pitchFamily="18" charset="0"/>
              </a:rPr>
              <a:t> pressing </a:t>
            </a:r>
            <a:r>
              <a:rPr lang="it-IT" dirty="0" err="1">
                <a:latin typeface="Times New Roman" panose="02020603050405020304" pitchFamily="18" charset="0"/>
                <a:cs typeface="Times New Roman" panose="02020603050405020304" pitchFamily="18" charset="0"/>
              </a:rPr>
              <a:t>problem</a:t>
            </a:r>
            <a:r>
              <a:rPr lang="it-IT" dirty="0">
                <a:latin typeface="Times New Roman" panose="02020603050405020304" pitchFamily="18" charset="0"/>
                <a:cs typeface="Times New Roman" panose="02020603050405020304" pitchFamily="18" charset="0"/>
              </a:rPr>
              <a:t> of </a:t>
            </a:r>
            <a:r>
              <a:rPr lang="it-IT" dirty="0" err="1">
                <a:latin typeface="Times New Roman" panose="02020603050405020304" pitchFamily="18" charset="0"/>
                <a:cs typeface="Times New Roman" panose="02020603050405020304" pitchFamily="18" charset="0"/>
              </a:rPr>
              <a:t>our</a:t>
            </a:r>
            <a:r>
              <a:rPr lang="it-IT" dirty="0">
                <a:latin typeface="Times New Roman" panose="02020603050405020304" pitchFamily="18" charset="0"/>
                <a:cs typeface="Times New Roman" panose="02020603050405020304" pitchFamily="18" charset="0"/>
              </a:rPr>
              <a:t> time. The hub of the </a:t>
            </a:r>
            <a:r>
              <a:rPr lang="it-IT" dirty="0" err="1">
                <a:latin typeface="Times New Roman" panose="02020603050405020304" pitchFamily="18" charset="0"/>
                <a:cs typeface="Times New Roman" panose="02020603050405020304" pitchFamily="18" charset="0"/>
              </a:rPr>
              <a:t>problem</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now</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is</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how</a:t>
            </a:r>
            <a:r>
              <a:rPr lang="it-IT" dirty="0">
                <a:latin typeface="Times New Roman" panose="02020603050405020304" pitchFamily="18" charset="0"/>
                <a:cs typeface="Times New Roman" panose="02020603050405020304" pitchFamily="18" charset="0"/>
              </a:rPr>
              <a:t> to flip over the </a:t>
            </a:r>
            <a:r>
              <a:rPr lang="it-IT" dirty="0" err="1">
                <a:latin typeface="Times New Roman" panose="02020603050405020304" pitchFamily="18" charset="0"/>
                <a:cs typeface="Times New Roman" panose="02020603050405020304" pitchFamily="18" charset="0"/>
              </a:rPr>
              <a:t>magnificent</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growth</a:t>
            </a:r>
            <a:r>
              <a:rPr lang="it-IT" dirty="0">
                <a:latin typeface="Times New Roman" panose="02020603050405020304" pitchFamily="18" charset="0"/>
                <a:cs typeface="Times New Roman" panose="02020603050405020304" pitchFamily="18" charset="0"/>
              </a:rPr>
              <a:t> energy of </a:t>
            </a:r>
            <a:r>
              <a:rPr lang="it-IT" dirty="0" err="1">
                <a:latin typeface="Times New Roman" panose="02020603050405020304" pitchFamily="18" charset="0"/>
                <a:cs typeface="Times New Roman" panose="02020603050405020304" pitchFamily="18" charset="0"/>
              </a:rPr>
              <a:t>modern</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civilization</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into</a:t>
            </a:r>
            <a:r>
              <a:rPr lang="it-IT" dirty="0">
                <a:latin typeface="Times New Roman" panose="02020603050405020304" pitchFamily="18" charset="0"/>
                <a:cs typeface="Times New Roman" panose="02020603050405020304" pitchFamily="18" charset="0"/>
              </a:rPr>
              <a:t> a non-acquisitive </a:t>
            </a:r>
            <a:r>
              <a:rPr lang="it-IT" dirty="0" err="1">
                <a:latin typeface="Times New Roman" panose="02020603050405020304" pitchFamily="18" charset="0"/>
                <a:cs typeface="Times New Roman" panose="02020603050405020304" pitchFamily="18" charset="0"/>
              </a:rPr>
              <a:t>search</a:t>
            </a:r>
            <a:r>
              <a:rPr lang="it-IT" dirty="0">
                <a:latin typeface="Times New Roman" panose="02020603050405020304" pitchFamily="18" charset="0"/>
                <a:cs typeface="Times New Roman" panose="02020603050405020304" pitchFamily="18" charset="0"/>
              </a:rPr>
              <a:t> for </a:t>
            </a:r>
            <a:r>
              <a:rPr lang="it-IT" dirty="0" err="1">
                <a:latin typeface="Times New Roman" panose="02020603050405020304" pitchFamily="18" charset="0"/>
                <a:cs typeface="Times New Roman" panose="02020603050405020304" pitchFamily="18" charset="0"/>
              </a:rPr>
              <a:t>deeper</a:t>
            </a:r>
            <a:r>
              <a:rPr lang="it-IT" dirty="0">
                <a:latin typeface="Times New Roman" panose="02020603050405020304" pitchFamily="18" charset="0"/>
                <a:cs typeface="Times New Roman" panose="02020603050405020304" pitchFamily="18" charset="0"/>
              </a:rPr>
              <a:t> knowledge of self and nature. </a:t>
            </a:r>
            <a:r>
              <a:rPr lang="it-IT" dirty="0" err="1">
                <a:latin typeface="Times New Roman" panose="02020603050405020304" pitchFamily="18" charset="0"/>
                <a:cs typeface="Times New Roman" panose="02020603050405020304" pitchFamily="18" charset="0"/>
              </a:rPr>
              <a:t>If</a:t>
            </a:r>
            <a:r>
              <a:rPr lang="it-IT" dirty="0">
                <a:latin typeface="Times New Roman" panose="02020603050405020304" pitchFamily="18" charset="0"/>
                <a:cs typeface="Times New Roman" panose="02020603050405020304" pitchFamily="18" charset="0"/>
              </a:rPr>
              <a:t> people come to </a:t>
            </a:r>
            <a:r>
              <a:rPr lang="it-IT" dirty="0" err="1">
                <a:latin typeface="Times New Roman" panose="02020603050405020304" pitchFamily="18" charset="0"/>
                <a:cs typeface="Times New Roman" panose="02020603050405020304" pitchFamily="18" charset="0"/>
              </a:rPr>
              <a:t>realize</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that</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there</a:t>
            </a:r>
            <a:r>
              <a:rPr lang="it-IT" dirty="0">
                <a:latin typeface="Times New Roman" panose="02020603050405020304" pitchFamily="18" charset="0"/>
                <a:cs typeface="Times New Roman" panose="02020603050405020304" pitchFamily="18" charset="0"/>
              </a:rPr>
              <a:t> are </a:t>
            </a:r>
            <a:r>
              <a:rPr lang="it-IT" dirty="0" err="1">
                <a:latin typeface="Times New Roman" panose="02020603050405020304" pitchFamily="18" charset="0"/>
                <a:cs typeface="Times New Roman" panose="02020603050405020304" pitchFamily="18" charset="0"/>
              </a:rPr>
              <a:t>many</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nonmaterial</a:t>
            </a:r>
            <a:r>
              <a:rPr lang="it-IT" dirty="0">
                <a:latin typeface="Times New Roman" panose="02020603050405020304" pitchFamily="18" charset="0"/>
                <a:cs typeface="Times New Roman" panose="02020603050405020304" pitchFamily="18" charset="0"/>
              </a:rPr>
              <a:t>, non </a:t>
            </a:r>
            <a:r>
              <a:rPr lang="it-IT" dirty="0" err="1">
                <a:latin typeface="Times New Roman" panose="02020603050405020304" pitchFamily="18" charset="0"/>
                <a:cs typeface="Times New Roman" panose="02020603050405020304" pitchFamily="18" charset="0"/>
              </a:rPr>
              <a:t>destructive</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paths</a:t>
            </a:r>
            <a:r>
              <a:rPr lang="it-IT" dirty="0">
                <a:latin typeface="Times New Roman" panose="02020603050405020304" pitchFamily="18" charset="0"/>
                <a:cs typeface="Times New Roman" panose="02020603050405020304" pitchFamily="18" charset="0"/>
              </a:rPr>
              <a:t> of </a:t>
            </a:r>
            <a:r>
              <a:rPr lang="it-IT" dirty="0" err="1">
                <a:latin typeface="Times New Roman" panose="02020603050405020304" pitchFamily="18" charset="0"/>
                <a:cs typeface="Times New Roman" panose="02020603050405020304" pitchFamily="18" charset="0"/>
              </a:rPr>
              <a:t>growth</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it</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would</a:t>
            </a:r>
            <a:r>
              <a:rPr lang="it-IT" dirty="0">
                <a:latin typeface="Times New Roman" panose="02020603050405020304" pitchFamily="18" charset="0"/>
                <a:cs typeface="Times New Roman" panose="02020603050405020304" pitchFamily="18" charset="0"/>
              </a:rPr>
              <a:t> help </a:t>
            </a:r>
            <a:r>
              <a:rPr lang="it-IT" dirty="0" err="1">
                <a:latin typeface="Times New Roman" panose="02020603050405020304" pitchFamily="18" charset="0"/>
                <a:cs typeface="Times New Roman" panose="02020603050405020304" pitchFamily="18" charset="0"/>
              </a:rPr>
              <a:t>dampen</a:t>
            </a:r>
            <a:r>
              <a:rPr lang="it-IT" dirty="0">
                <a:latin typeface="Times New Roman" panose="02020603050405020304" pitchFamily="18" charset="0"/>
                <a:cs typeface="Times New Roman" panose="02020603050405020304" pitchFamily="18" charset="0"/>
              </a:rPr>
              <a:t> the common </a:t>
            </a:r>
            <a:r>
              <a:rPr lang="it-IT" dirty="0" err="1">
                <a:latin typeface="Times New Roman" panose="02020603050405020304" pitchFamily="18" charset="0"/>
                <a:cs typeface="Times New Roman" panose="02020603050405020304" pitchFamily="18" charset="0"/>
              </a:rPr>
              <a:t>fear</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that</a:t>
            </a:r>
            <a:r>
              <a:rPr lang="it-IT" dirty="0">
                <a:latin typeface="Times New Roman" panose="02020603050405020304" pitchFamily="18" charset="0"/>
                <a:cs typeface="Times New Roman" panose="02020603050405020304" pitchFamily="18" charset="0"/>
              </a:rPr>
              <a:t> a steady state economy </a:t>
            </a:r>
            <a:r>
              <a:rPr lang="it-IT" dirty="0" err="1">
                <a:latin typeface="Times New Roman" panose="02020603050405020304" pitchFamily="18" charset="0"/>
                <a:cs typeface="Times New Roman" panose="02020603050405020304" pitchFamily="18" charset="0"/>
              </a:rPr>
              <a:t>would</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mean</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deadly</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stagnation</a:t>
            </a:r>
            <a:r>
              <a:rPr lang="it-IT" dirty="0">
                <a:latin typeface="Times New Roman" panose="02020603050405020304" pitchFamily="18" charset="0"/>
                <a:cs typeface="Times New Roman" panose="02020603050405020304" pitchFamily="18" charset="0"/>
              </a:rPr>
              <a:t>.</a:t>
            </a:r>
          </a:p>
        </p:txBody>
      </p:sp>
      <p:sp>
        <p:nvSpPr>
          <p:cNvPr id="4" name="Segnaposto numero diapositiva 3"/>
          <p:cNvSpPr>
            <a:spLocks noGrp="1"/>
          </p:cNvSpPr>
          <p:nvPr>
            <p:ph type="sldNum" sz="quarter" idx="5"/>
          </p:nvPr>
        </p:nvSpPr>
        <p:spPr/>
        <p:txBody>
          <a:bodyPr/>
          <a:lstStyle/>
          <a:p>
            <a:fld id="{7800D1E2-19E0-44CB-85F7-CA104AF310AE}" type="slidenum">
              <a:rPr lang="it-IT" smtClean="0"/>
              <a:t>2</a:t>
            </a:fld>
            <a:endParaRPr lang="it-IT"/>
          </a:p>
        </p:txBody>
      </p:sp>
    </p:spTree>
    <p:extLst>
      <p:ext uri="{BB962C8B-B14F-4D97-AF65-F5344CB8AC3E}">
        <p14:creationId xmlns:p14="http://schemas.microsoft.com/office/powerpoint/2010/main" val="35389455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en-US" dirty="0">
                <a:solidFill>
                  <a:srgbClr val="000000"/>
                </a:solidFill>
                <a:latin typeface="Times New Roman" panose="02020603050405020304" pitchFamily="18" charset="0"/>
              </a:rPr>
              <a:t>The rationale of switching to a regenerative economy paradigm worldwide is increasingly evident. We are in a situation where rapid change to a healthy relationship with the planet is in order. In this respect, the concept of “regeneration” and “regenerative growth” moves our frame of discourse from “doing things to nature” to “participate as partners with and as nature”. </a:t>
            </a:r>
            <a:r>
              <a:rPr lang="en-US" b="1" dirty="0">
                <a:solidFill>
                  <a:srgbClr val="000000"/>
                </a:solidFill>
                <a:latin typeface="Times New Roman" panose="02020603050405020304" pitchFamily="18" charset="0"/>
              </a:rPr>
              <a:t>At the core of the regeneration paradigm there is therefore conceiving the economic system literally as a living system, working with the same universal pattern of self-organization, interdependence between and diversity of the various parts connected in a whole organic system. </a:t>
            </a:r>
            <a:r>
              <a:rPr lang="en-US" dirty="0">
                <a:solidFill>
                  <a:srgbClr val="000000"/>
                </a:solidFill>
                <a:latin typeface="Times New Roman" panose="02020603050405020304" pitchFamily="18" charset="0"/>
              </a:rPr>
              <a:t>By taking this regenerative worldview we radically change the concept of sustainability. This is not a fixed state measured by targets that can be achieved and then maintained forever after. Sustainability is a dynamic process of co-evolution and a community-based process of continuous conversation and learning how to participate appropriately in the constantly transforming life-sustaining processes that we are part of and that our future depends upon. What we are trying to sustain is the underlying pattern of planetary and human health, resilience and adaptability that maintain this planet in a condition where life satisfaction and human well-being as a whole can flourish. The best-known example of regenerative economy is in the agriculture sector, where it is now technologically possible and economically competitive to produce food while simultaneously living the plot of land better off, but regeneration can work across all development sectors – not just agriculture – going beyond sustainability. The question in sustainable development was “</a:t>
            </a:r>
            <a:r>
              <a:rPr lang="en-US" i="1" dirty="0">
                <a:solidFill>
                  <a:srgbClr val="000000"/>
                </a:solidFill>
                <a:latin typeface="Times New Roman" panose="02020603050405020304" pitchFamily="18" charset="0"/>
              </a:rPr>
              <a:t>How can the economy work in such a way that we sustain or do not hurt the underlying (ecological and social) support systems?</a:t>
            </a:r>
            <a:r>
              <a:rPr lang="en-US" dirty="0">
                <a:solidFill>
                  <a:srgbClr val="000000"/>
                </a:solidFill>
                <a:latin typeface="Times New Roman" panose="02020603050405020304" pitchFamily="18" charset="0"/>
              </a:rPr>
              <a:t>” Now, the question in regenerative development becomes “</a:t>
            </a:r>
            <a:r>
              <a:rPr lang="en-US" i="1" dirty="0">
                <a:solidFill>
                  <a:srgbClr val="000000"/>
                </a:solidFill>
                <a:latin typeface="Times New Roman" panose="02020603050405020304" pitchFamily="18" charset="0"/>
              </a:rPr>
              <a:t>How can the economy work in such a way that we improve the capacity of the underlying support systems?</a:t>
            </a:r>
            <a:r>
              <a:rPr lang="en-US" dirty="0">
                <a:solidFill>
                  <a:srgbClr val="000000"/>
                </a:solidFill>
                <a:latin typeface="Times New Roman" panose="02020603050405020304" pitchFamily="18" charset="0"/>
              </a:rPr>
              <a:t>”. It is no more enough do not harm, sustainability and zero-waste and zero-emissions policies are noble goals, but we can and must do better than zero, we need to do good – this is the key message of regenerative economy.  </a:t>
            </a:r>
            <a:endParaRPr lang="it-IT" dirty="0"/>
          </a:p>
        </p:txBody>
      </p:sp>
      <p:sp>
        <p:nvSpPr>
          <p:cNvPr id="4" name="Segnaposto numero diapositiva 3"/>
          <p:cNvSpPr>
            <a:spLocks noGrp="1"/>
          </p:cNvSpPr>
          <p:nvPr>
            <p:ph type="sldNum" sz="quarter" idx="5"/>
          </p:nvPr>
        </p:nvSpPr>
        <p:spPr/>
        <p:txBody>
          <a:bodyPr/>
          <a:lstStyle/>
          <a:p>
            <a:fld id="{7800D1E2-19E0-44CB-85F7-CA104AF310AE}" type="slidenum">
              <a:rPr lang="it-IT" smtClean="0"/>
              <a:t>3</a:t>
            </a:fld>
            <a:endParaRPr lang="it-IT"/>
          </a:p>
        </p:txBody>
      </p:sp>
    </p:spTree>
    <p:extLst>
      <p:ext uri="{BB962C8B-B14F-4D97-AF65-F5344CB8AC3E}">
        <p14:creationId xmlns:p14="http://schemas.microsoft.com/office/powerpoint/2010/main" val="16483481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dirty="0">
                <a:latin typeface="Times New Roman" panose="02020603050405020304" pitchFamily="18" charset="0"/>
                <a:cs typeface="Times New Roman" panose="02020603050405020304" pitchFamily="18" charset="0"/>
              </a:rPr>
              <a:t>Learning </a:t>
            </a:r>
            <a:r>
              <a:rPr lang="it-IT" dirty="0" err="1">
                <a:latin typeface="Times New Roman" panose="02020603050405020304" pitchFamily="18" charset="0"/>
                <a:cs typeface="Times New Roman" panose="02020603050405020304" pitchFamily="18" charset="0"/>
              </a:rPr>
              <a:t>about</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regenerative</a:t>
            </a:r>
            <a:r>
              <a:rPr lang="it-IT" dirty="0">
                <a:latin typeface="Times New Roman" panose="02020603050405020304" pitchFamily="18" charset="0"/>
                <a:cs typeface="Times New Roman" panose="02020603050405020304" pitchFamily="18" charset="0"/>
              </a:rPr>
              <a:t> economy practices </a:t>
            </a:r>
            <a:r>
              <a:rPr lang="it-IT" dirty="0" err="1">
                <a:latin typeface="Times New Roman" panose="02020603050405020304" pitchFamily="18" charset="0"/>
                <a:cs typeface="Times New Roman" panose="02020603050405020304" pitchFamily="18" charset="0"/>
              </a:rPr>
              <a:t>is</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not</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simply</a:t>
            </a:r>
            <a:r>
              <a:rPr lang="it-IT" dirty="0">
                <a:latin typeface="Times New Roman" panose="02020603050405020304" pitchFamily="18" charset="0"/>
                <a:cs typeface="Times New Roman" panose="02020603050405020304" pitchFamily="18" charset="0"/>
              </a:rPr>
              <a:t> a </a:t>
            </a:r>
            <a:r>
              <a:rPr lang="it-IT" dirty="0" err="1">
                <a:latin typeface="Times New Roman" panose="02020603050405020304" pitchFamily="18" charset="0"/>
                <a:cs typeface="Times New Roman" panose="02020603050405020304" pitchFamily="18" charset="0"/>
              </a:rPr>
              <a:t>matter</a:t>
            </a:r>
            <a:r>
              <a:rPr lang="it-IT" dirty="0">
                <a:latin typeface="Times New Roman" panose="02020603050405020304" pitchFamily="18" charset="0"/>
                <a:cs typeface="Times New Roman" panose="02020603050405020304" pitchFamily="18" charset="0"/>
              </a:rPr>
              <a:t> of </a:t>
            </a:r>
            <a:r>
              <a:rPr lang="it-IT" dirty="0" err="1">
                <a:latin typeface="Times New Roman" panose="02020603050405020304" pitchFamily="18" charset="0"/>
                <a:cs typeface="Times New Roman" panose="02020603050405020304" pitchFamily="18" charset="0"/>
              </a:rPr>
              <a:t>observing</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them</a:t>
            </a:r>
            <a:r>
              <a:rPr lang="it-IT" dirty="0">
                <a:latin typeface="Times New Roman" panose="02020603050405020304" pitchFamily="18" charset="0"/>
                <a:cs typeface="Times New Roman" panose="02020603050405020304" pitchFamily="18" charset="0"/>
              </a:rPr>
              <a:t> from a </a:t>
            </a:r>
            <a:r>
              <a:rPr lang="it-IT" dirty="0" err="1">
                <a:latin typeface="Times New Roman" panose="02020603050405020304" pitchFamily="18" charset="0"/>
                <a:cs typeface="Times New Roman" panose="02020603050405020304" pitchFamily="18" charset="0"/>
              </a:rPr>
              <a:t>detached</a:t>
            </a:r>
            <a:r>
              <a:rPr lang="it-IT" dirty="0">
                <a:latin typeface="Times New Roman" panose="02020603050405020304" pitchFamily="18" charset="0"/>
                <a:cs typeface="Times New Roman" panose="02020603050405020304" pitchFamily="18" charset="0"/>
              </a:rPr>
              <a:t> and ‘</a:t>
            </a:r>
            <a:r>
              <a:rPr lang="it-IT" dirty="0" err="1">
                <a:latin typeface="Times New Roman" panose="02020603050405020304" pitchFamily="18" charset="0"/>
                <a:cs typeface="Times New Roman" panose="02020603050405020304" pitchFamily="18" charset="0"/>
              </a:rPr>
              <a:t>objective</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perspective</a:t>
            </a:r>
            <a:r>
              <a:rPr lang="it-IT" dirty="0">
                <a:latin typeface="Times New Roman" panose="02020603050405020304" pitchFamily="18" charset="0"/>
                <a:cs typeface="Times New Roman" panose="02020603050405020304" pitchFamily="18" charset="0"/>
              </a:rPr>
              <a:t> in </a:t>
            </a:r>
            <a:r>
              <a:rPr lang="it-IT" dirty="0" err="1">
                <a:latin typeface="Times New Roman" panose="02020603050405020304" pitchFamily="18" charset="0"/>
                <a:cs typeface="Times New Roman" panose="02020603050405020304" pitchFamily="18" charset="0"/>
              </a:rPr>
              <a:t>existing</a:t>
            </a:r>
            <a:r>
              <a:rPr lang="it-IT" dirty="0">
                <a:latin typeface="Times New Roman" panose="02020603050405020304" pitchFamily="18" charset="0"/>
                <a:cs typeface="Times New Roman" panose="02020603050405020304" pitchFamily="18" charset="0"/>
              </a:rPr>
              <a:t> human agency </a:t>
            </a:r>
            <a:r>
              <a:rPr lang="it-IT" dirty="0" err="1">
                <a:latin typeface="Times New Roman" panose="02020603050405020304" pitchFamily="18" charset="0"/>
                <a:cs typeface="Times New Roman" panose="02020603050405020304" pitchFamily="18" charset="0"/>
              </a:rPr>
              <a:t>contexts</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Taking</a:t>
            </a:r>
            <a:r>
              <a:rPr lang="it-IT" dirty="0">
                <a:latin typeface="Times New Roman" panose="02020603050405020304" pitchFamily="18" charset="0"/>
                <a:cs typeface="Times New Roman" panose="02020603050405020304" pitchFamily="18" charset="0"/>
              </a:rPr>
              <a:t> business </a:t>
            </a:r>
            <a:r>
              <a:rPr lang="it-IT" dirty="0" err="1">
                <a:latin typeface="Times New Roman" panose="02020603050405020304" pitchFamily="18" charset="0"/>
                <a:cs typeface="Times New Roman" panose="02020603050405020304" pitchFamily="18" charset="0"/>
              </a:rPr>
              <a:t>organizations</a:t>
            </a:r>
            <a:r>
              <a:rPr lang="it-IT" dirty="0">
                <a:latin typeface="Times New Roman" panose="02020603050405020304" pitchFamily="18" charset="0"/>
                <a:cs typeface="Times New Roman" panose="02020603050405020304" pitchFamily="18" charset="0"/>
              </a:rPr>
              <a:t> and </a:t>
            </a:r>
            <a:r>
              <a:rPr lang="it-IT" dirty="0" err="1">
                <a:latin typeface="Times New Roman" panose="02020603050405020304" pitchFamily="18" charset="0"/>
                <a:cs typeface="Times New Roman" panose="02020603050405020304" pitchFamily="18" charset="0"/>
              </a:rPr>
              <a:t>workplaces</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as</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primary</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examples</a:t>
            </a:r>
            <a:r>
              <a:rPr lang="it-IT" dirty="0">
                <a:latin typeface="Times New Roman" panose="02020603050405020304" pitchFamily="18" charset="0"/>
                <a:cs typeface="Times New Roman" panose="02020603050405020304" pitchFamily="18" charset="0"/>
              </a:rPr>
              <a:t> of human agency </a:t>
            </a:r>
            <a:r>
              <a:rPr lang="it-IT" dirty="0" err="1">
                <a:latin typeface="Times New Roman" panose="02020603050405020304" pitchFamily="18" charset="0"/>
                <a:cs typeface="Times New Roman" panose="02020603050405020304" pitchFamily="18" charset="0"/>
              </a:rPr>
              <a:t>contexts</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very</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few</a:t>
            </a:r>
            <a:r>
              <a:rPr lang="it-IT" dirty="0">
                <a:latin typeface="Times New Roman" panose="02020603050405020304" pitchFamily="18" charset="0"/>
                <a:cs typeface="Times New Roman" panose="02020603050405020304" pitchFamily="18" charset="0"/>
              </a:rPr>
              <a:t> business in the world </a:t>
            </a:r>
            <a:r>
              <a:rPr lang="it-IT" dirty="0" err="1">
                <a:latin typeface="Times New Roman" panose="02020603050405020304" pitchFamily="18" charset="0"/>
                <a:cs typeface="Times New Roman" panose="02020603050405020304" pitchFamily="18" charset="0"/>
              </a:rPr>
              <a:t>today</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offer</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examples</a:t>
            </a:r>
            <a:r>
              <a:rPr lang="it-IT" dirty="0">
                <a:latin typeface="Times New Roman" panose="02020603050405020304" pitchFamily="18" charset="0"/>
                <a:cs typeface="Times New Roman" panose="02020603050405020304" pitchFamily="18" charset="0"/>
              </a:rPr>
              <a:t> of </a:t>
            </a:r>
            <a:r>
              <a:rPr lang="it-IT" dirty="0" err="1">
                <a:latin typeface="Times New Roman" panose="02020603050405020304" pitchFamily="18" charset="0"/>
                <a:cs typeface="Times New Roman" panose="02020603050405020304" pitchFamily="18" charset="0"/>
              </a:rPr>
              <a:t>such</a:t>
            </a:r>
            <a:r>
              <a:rPr lang="it-IT" dirty="0">
                <a:latin typeface="Times New Roman" panose="02020603050405020304" pitchFamily="18" charset="0"/>
                <a:cs typeface="Times New Roman" panose="02020603050405020304" pitchFamily="18" charset="0"/>
              </a:rPr>
              <a:t> practices at work. The </a:t>
            </a:r>
            <a:r>
              <a:rPr lang="it-IT" dirty="0" err="1">
                <a:latin typeface="Times New Roman" panose="02020603050405020304" pitchFamily="18" charset="0"/>
                <a:cs typeface="Times New Roman" panose="02020603050405020304" pitchFamily="18" charset="0"/>
              </a:rPr>
              <a:t>only</a:t>
            </a:r>
            <a:r>
              <a:rPr lang="it-IT" dirty="0">
                <a:latin typeface="Times New Roman" panose="02020603050405020304" pitchFamily="18" charset="0"/>
                <a:cs typeface="Times New Roman" panose="02020603050405020304" pitchFamily="18" charset="0"/>
              </a:rPr>
              <a:t> way for </a:t>
            </a:r>
            <a:r>
              <a:rPr lang="it-IT" dirty="0" err="1">
                <a:latin typeface="Times New Roman" panose="02020603050405020304" pitchFamily="18" charset="0"/>
                <a:cs typeface="Times New Roman" panose="02020603050405020304" pitchFamily="18" charset="0"/>
              </a:rPr>
              <a:t>most</a:t>
            </a:r>
            <a:r>
              <a:rPr lang="it-IT" dirty="0">
                <a:latin typeface="Times New Roman" panose="02020603050405020304" pitchFamily="18" charset="0"/>
                <a:cs typeface="Times New Roman" panose="02020603050405020304" pitchFamily="18" charset="0"/>
              </a:rPr>
              <a:t> companies to </a:t>
            </a:r>
            <a:r>
              <a:rPr lang="it-IT" dirty="0" err="1">
                <a:latin typeface="Times New Roman" panose="02020603050405020304" pitchFamily="18" charset="0"/>
                <a:cs typeface="Times New Roman" panose="02020603050405020304" pitchFamily="18" charset="0"/>
              </a:rPr>
              <a:t>discover</a:t>
            </a:r>
            <a:r>
              <a:rPr lang="it-IT" dirty="0">
                <a:latin typeface="Times New Roman" panose="02020603050405020304" pitchFamily="18" charset="0"/>
                <a:cs typeface="Times New Roman" panose="02020603050405020304" pitchFamily="18" charset="0"/>
              </a:rPr>
              <a:t> and </a:t>
            </a:r>
            <a:r>
              <a:rPr lang="it-IT" dirty="0" err="1">
                <a:latin typeface="Times New Roman" panose="02020603050405020304" pitchFamily="18" charset="0"/>
                <a:cs typeface="Times New Roman" panose="02020603050405020304" pitchFamily="18" charset="0"/>
              </a:rPr>
              <a:t>learn</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how</a:t>
            </a:r>
            <a:r>
              <a:rPr lang="it-IT" dirty="0">
                <a:latin typeface="Times New Roman" panose="02020603050405020304" pitchFamily="18" charset="0"/>
                <a:cs typeface="Times New Roman" panose="02020603050405020304" pitchFamily="18" charset="0"/>
              </a:rPr>
              <a:t> to </a:t>
            </a:r>
            <a:r>
              <a:rPr lang="it-IT" dirty="0" err="1">
                <a:latin typeface="Times New Roman" panose="02020603050405020304" pitchFamily="18" charset="0"/>
                <a:cs typeface="Times New Roman" panose="02020603050405020304" pitchFamily="18" charset="0"/>
              </a:rPr>
              <a:t>apply</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these</a:t>
            </a:r>
            <a:r>
              <a:rPr lang="it-IT" dirty="0">
                <a:latin typeface="Times New Roman" panose="02020603050405020304" pitchFamily="18" charset="0"/>
                <a:cs typeface="Times New Roman" panose="02020603050405020304" pitchFamily="18" charset="0"/>
              </a:rPr>
              <a:t> practices </a:t>
            </a:r>
            <a:r>
              <a:rPr lang="it-IT" dirty="0" err="1">
                <a:latin typeface="Times New Roman" panose="02020603050405020304" pitchFamily="18" charset="0"/>
                <a:cs typeface="Times New Roman" panose="02020603050405020304" pitchFamily="18" charset="0"/>
              </a:rPr>
              <a:t>is</a:t>
            </a:r>
            <a:r>
              <a:rPr lang="it-IT" dirty="0">
                <a:latin typeface="Times New Roman" panose="02020603050405020304" pitchFamily="18" charset="0"/>
                <a:cs typeface="Times New Roman" panose="02020603050405020304" pitchFamily="18" charset="0"/>
              </a:rPr>
              <a:t> to create projects </a:t>
            </a:r>
            <a:r>
              <a:rPr lang="it-IT" dirty="0" err="1">
                <a:latin typeface="Times New Roman" panose="02020603050405020304" pitchFamily="18" charset="0"/>
                <a:cs typeface="Times New Roman" panose="02020603050405020304" pitchFamily="18" charset="0"/>
              </a:rPr>
              <a:t>designed</a:t>
            </a:r>
            <a:r>
              <a:rPr lang="it-IT" dirty="0">
                <a:latin typeface="Times New Roman" panose="02020603050405020304" pitchFamily="18" charset="0"/>
                <a:cs typeface="Times New Roman" panose="02020603050405020304" pitchFamily="18" charset="0"/>
              </a:rPr>
              <a:t> to emulate the </a:t>
            </a:r>
            <a:r>
              <a:rPr lang="it-IT" dirty="0" err="1">
                <a:latin typeface="Times New Roman" panose="02020603050405020304" pitchFamily="18" charset="0"/>
                <a:cs typeface="Times New Roman" panose="02020603050405020304" pitchFamily="18" charset="0"/>
              </a:rPr>
              <a:t>principles</a:t>
            </a:r>
            <a:r>
              <a:rPr lang="it-IT" dirty="0">
                <a:latin typeface="Times New Roman" panose="02020603050405020304" pitchFamily="18" charset="0"/>
                <a:cs typeface="Times New Roman" panose="02020603050405020304" pitchFamily="18" charset="0"/>
              </a:rPr>
              <a:t> of </a:t>
            </a:r>
            <a:r>
              <a:rPr lang="it-IT" dirty="0" err="1">
                <a:latin typeface="Times New Roman" panose="02020603050405020304" pitchFamily="18" charset="0"/>
                <a:cs typeface="Times New Roman" panose="02020603050405020304" pitchFamily="18" charset="0"/>
              </a:rPr>
              <a:t>natural</a:t>
            </a:r>
            <a:r>
              <a:rPr lang="it-IT" dirty="0">
                <a:latin typeface="Times New Roman" panose="02020603050405020304" pitchFamily="18" charset="0"/>
                <a:cs typeface="Times New Roman" panose="02020603050405020304" pitchFamily="18" charset="0"/>
              </a:rPr>
              <a:t> living systems </a:t>
            </a:r>
            <a:r>
              <a:rPr lang="it-IT" dirty="0" err="1">
                <a:latin typeface="Times New Roman" panose="02020603050405020304" pitchFamily="18" charset="0"/>
                <a:cs typeface="Times New Roman" panose="02020603050405020304" pitchFamily="18" charset="0"/>
              </a:rPr>
              <a:t>within</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their</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own</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workplaces</a:t>
            </a:r>
            <a:r>
              <a:rPr lang="it-IT" dirty="0">
                <a:latin typeface="Times New Roman" panose="02020603050405020304" pitchFamily="18" charset="0"/>
                <a:cs typeface="Times New Roman" panose="02020603050405020304" pitchFamily="18" charset="0"/>
              </a:rPr>
              <a:t>. In </a:t>
            </a:r>
            <a:r>
              <a:rPr lang="it-IT" dirty="0" err="1">
                <a:latin typeface="Times New Roman" panose="02020603050405020304" pitchFamily="18" charset="0"/>
                <a:cs typeface="Times New Roman" panose="02020603050405020304" pitchFamily="18" charset="0"/>
              </a:rPr>
              <a:t>effect</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this</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is</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tantamount</a:t>
            </a:r>
            <a:r>
              <a:rPr lang="it-IT" dirty="0">
                <a:latin typeface="Times New Roman" panose="02020603050405020304" pitchFamily="18" charset="0"/>
                <a:cs typeface="Times New Roman" panose="02020603050405020304" pitchFamily="18" charset="0"/>
              </a:rPr>
              <a:t> to </a:t>
            </a:r>
            <a:r>
              <a:rPr lang="it-IT" dirty="0" err="1">
                <a:latin typeface="Times New Roman" panose="02020603050405020304" pitchFamily="18" charset="0"/>
                <a:cs typeface="Times New Roman" panose="02020603050405020304" pitchFamily="18" charset="0"/>
              </a:rPr>
              <a:t>proposing</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that</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organizations</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promote</a:t>
            </a:r>
            <a:r>
              <a:rPr lang="it-IT" dirty="0">
                <a:latin typeface="Times New Roman" panose="02020603050405020304" pitchFamily="18" charset="0"/>
                <a:cs typeface="Times New Roman" panose="02020603050405020304" pitchFamily="18" charset="0"/>
              </a:rPr>
              <a:t> an </a:t>
            </a:r>
            <a:r>
              <a:rPr lang="it-IT" b="1" dirty="0" err="1">
                <a:latin typeface="Times New Roman" panose="02020603050405020304" pitchFamily="18" charset="0"/>
                <a:cs typeface="Times New Roman" panose="02020603050405020304" pitchFamily="18" charset="0"/>
              </a:rPr>
              <a:t>organization</a:t>
            </a:r>
            <a:r>
              <a:rPr lang="it-IT" b="1" dirty="0">
                <a:latin typeface="Times New Roman" panose="02020603050405020304" pitchFamily="18" charset="0"/>
                <a:cs typeface="Times New Roman" panose="02020603050405020304" pitchFamily="18" charset="0"/>
              </a:rPr>
              <a:t> </a:t>
            </a:r>
            <a:r>
              <a:rPr lang="it-IT" b="1" dirty="0" err="1">
                <a:latin typeface="Times New Roman" panose="02020603050405020304" pitchFamily="18" charset="0"/>
                <a:cs typeface="Times New Roman" panose="02020603050405020304" pitchFamily="18" charset="0"/>
              </a:rPr>
              <a:t>change</a:t>
            </a:r>
            <a:r>
              <a:rPr lang="it-IT" b="1" dirty="0">
                <a:latin typeface="Times New Roman" panose="02020603050405020304" pitchFamily="18" charset="0"/>
                <a:cs typeface="Times New Roman" panose="02020603050405020304" pitchFamily="18" charset="0"/>
              </a:rPr>
              <a:t> strategy and agenda to create </a:t>
            </a:r>
            <a:r>
              <a:rPr lang="it-IT" b="1" dirty="0" err="1">
                <a:latin typeface="Times New Roman" panose="02020603050405020304" pitchFamily="18" charset="0"/>
                <a:cs typeface="Times New Roman" panose="02020603050405020304" pitchFamily="18" charset="0"/>
              </a:rPr>
              <a:t>regenerative</a:t>
            </a:r>
            <a:r>
              <a:rPr lang="it-IT" b="1" dirty="0">
                <a:latin typeface="Times New Roman" panose="02020603050405020304" pitchFamily="18" charset="0"/>
                <a:cs typeface="Times New Roman" panose="02020603050405020304" pitchFamily="18" charset="0"/>
              </a:rPr>
              <a:t> </a:t>
            </a:r>
            <a:r>
              <a:rPr lang="it-IT" b="1" dirty="0" err="1">
                <a:latin typeface="Times New Roman" panose="02020603050405020304" pitchFamily="18" charset="0"/>
                <a:cs typeface="Times New Roman" panose="02020603050405020304" pitchFamily="18" charset="0"/>
              </a:rPr>
              <a:t>value</a:t>
            </a:r>
            <a:r>
              <a:rPr lang="it-IT" dirty="0">
                <a:latin typeface="Times New Roman" panose="02020603050405020304" pitchFamily="18" charset="0"/>
                <a:cs typeface="Times New Roman" panose="02020603050405020304" pitchFamily="18" charset="0"/>
              </a:rPr>
              <a:t> in </a:t>
            </a:r>
            <a:r>
              <a:rPr lang="it-IT" dirty="0" err="1">
                <a:latin typeface="Times New Roman" panose="02020603050405020304" pitchFamily="18" charset="0"/>
                <a:cs typeface="Times New Roman" panose="02020603050405020304" pitchFamily="18" charset="0"/>
              </a:rPr>
              <a:t>their</a:t>
            </a:r>
            <a:r>
              <a:rPr lang="it-IT" dirty="0">
                <a:latin typeface="Times New Roman" panose="02020603050405020304" pitchFamily="18" charset="0"/>
                <a:cs typeface="Times New Roman" panose="02020603050405020304" pitchFamily="18" charset="0"/>
              </a:rPr>
              <a:t> regular </a:t>
            </a:r>
            <a:r>
              <a:rPr lang="it-IT" dirty="0" err="1">
                <a:latin typeface="Times New Roman" panose="02020603050405020304" pitchFamily="18" charset="0"/>
                <a:cs typeface="Times New Roman" panose="02020603050405020304" pitchFamily="18" charset="0"/>
              </a:rPr>
              <a:t>routines</a:t>
            </a:r>
            <a:r>
              <a:rPr lang="it-IT" dirty="0">
                <a:latin typeface="Times New Roman" panose="02020603050405020304" pitchFamily="18" charset="0"/>
                <a:cs typeface="Times New Roman" panose="02020603050405020304" pitchFamily="18" charset="0"/>
              </a:rPr>
              <a:t>. But </a:t>
            </a:r>
            <a:r>
              <a:rPr lang="it-IT" dirty="0" err="1">
                <a:latin typeface="Times New Roman" panose="02020603050405020304" pitchFamily="18" charset="0"/>
                <a:cs typeface="Times New Roman" panose="02020603050405020304" pitchFamily="18" charset="0"/>
              </a:rPr>
              <a:t>that</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means</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viewing</a:t>
            </a:r>
            <a:r>
              <a:rPr lang="it-IT" dirty="0">
                <a:latin typeface="Times New Roman" panose="02020603050405020304" pitchFamily="18" charset="0"/>
                <a:cs typeface="Times New Roman" panose="02020603050405020304" pitchFamily="18" charset="0"/>
              </a:rPr>
              <a:t> science </a:t>
            </a:r>
            <a:r>
              <a:rPr lang="it-IT" dirty="0" err="1">
                <a:latin typeface="Times New Roman" panose="02020603050405020304" pitchFamily="18" charset="0"/>
                <a:cs typeface="Times New Roman" panose="02020603050405020304" pitchFamily="18" charset="0"/>
              </a:rPr>
              <a:t>as</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something</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other</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than</a:t>
            </a:r>
            <a:r>
              <a:rPr lang="it-IT" dirty="0">
                <a:latin typeface="Times New Roman" panose="02020603050405020304" pitchFamily="18" charset="0"/>
                <a:cs typeface="Times New Roman" panose="02020603050405020304" pitchFamily="18" charset="0"/>
              </a:rPr>
              <a:t> just the ‘</a:t>
            </a:r>
            <a:r>
              <a:rPr lang="it-IT" dirty="0" err="1">
                <a:latin typeface="Times New Roman" panose="02020603050405020304" pitchFamily="18" charset="0"/>
                <a:cs typeface="Times New Roman" panose="02020603050405020304" pitchFamily="18" charset="0"/>
              </a:rPr>
              <a:t>objective</a:t>
            </a:r>
            <a:r>
              <a:rPr lang="it-IT" dirty="0">
                <a:latin typeface="Times New Roman" panose="02020603050405020304" pitchFamily="18" charset="0"/>
                <a:cs typeface="Times New Roman" panose="02020603050405020304" pitchFamily="18" charset="0"/>
              </a:rPr>
              <a:t>’ study of ‘</a:t>
            </a:r>
            <a:r>
              <a:rPr lang="it-IT" dirty="0" err="1">
                <a:latin typeface="Times New Roman" panose="02020603050405020304" pitchFamily="18" charset="0"/>
                <a:cs typeface="Times New Roman" panose="02020603050405020304" pitchFamily="18" charset="0"/>
              </a:rPr>
              <a:t>measurable</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aspects</a:t>
            </a:r>
            <a:r>
              <a:rPr lang="it-IT" dirty="0">
                <a:latin typeface="Times New Roman" panose="02020603050405020304" pitchFamily="18" charset="0"/>
                <a:cs typeface="Times New Roman" panose="02020603050405020304" pitchFamily="18" charset="0"/>
              </a:rPr>
              <a:t> of </a:t>
            </a:r>
            <a:r>
              <a:rPr lang="it-IT" dirty="0" err="1">
                <a:latin typeface="Times New Roman" panose="02020603050405020304" pitchFamily="18" charset="0"/>
                <a:cs typeface="Times New Roman" panose="02020603050405020304" pitchFamily="18" charset="0"/>
              </a:rPr>
              <a:t>phenomena</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It</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suggests</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viewing</a:t>
            </a:r>
            <a:r>
              <a:rPr lang="it-IT" dirty="0">
                <a:latin typeface="Times New Roman" panose="02020603050405020304" pitchFamily="18" charset="0"/>
                <a:cs typeface="Times New Roman" panose="02020603050405020304" pitchFamily="18" charset="0"/>
              </a:rPr>
              <a:t> the </a:t>
            </a:r>
            <a:r>
              <a:rPr lang="it-IT" dirty="0" err="1">
                <a:latin typeface="Times New Roman" panose="02020603050405020304" pitchFamily="18" charset="0"/>
                <a:cs typeface="Times New Roman" panose="02020603050405020304" pitchFamily="18" charset="0"/>
              </a:rPr>
              <a:t>organization</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members</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as</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both</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participants</a:t>
            </a:r>
            <a:r>
              <a:rPr lang="it-IT" dirty="0">
                <a:latin typeface="Times New Roman" panose="02020603050405020304" pitchFamily="18" charset="0"/>
                <a:cs typeface="Times New Roman" panose="02020603050405020304" pitchFamily="18" charset="0"/>
              </a:rPr>
              <a:t> and </a:t>
            </a:r>
            <a:r>
              <a:rPr lang="it-IT" dirty="0" err="1">
                <a:latin typeface="Times New Roman" panose="02020603050405020304" pitchFamily="18" charset="0"/>
                <a:cs typeface="Times New Roman" panose="02020603050405020304" pitchFamily="18" charset="0"/>
              </a:rPr>
              <a:t>observers</a:t>
            </a:r>
            <a:r>
              <a:rPr lang="it-IT" dirty="0">
                <a:latin typeface="Times New Roman" panose="02020603050405020304" pitchFamily="18" charset="0"/>
                <a:cs typeface="Times New Roman" panose="02020603050405020304" pitchFamily="18" charset="0"/>
              </a:rPr>
              <a:t> of the </a:t>
            </a:r>
            <a:r>
              <a:rPr lang="it-IT" dirty="0" err="1">
                <a:latin typeface="Times New Roman" panose="02020603050405020304" pitchFamily="18" charset="0"/>
                <a:cs typeface="Times New Roman" panose="02020603050405020304" pitchFamily="18" charset="0"/>
              </a:rPr>
              <a:t>phenomenon</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being</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studied</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This</a:t>
            </a:r>
            <a:r>
              <a:rPr lang="it-IT" dirty="0">
                <a:latin typeface="Times New Roman" panose="02020603050405020304" pitchFamily="18" charset="0"/>
                <a:cs typeface="Times New Roman" panose="02020603050405020304" pitchFamily="18" charset="0"/>
              </a:rPr>
              <a:t> learning </a:t>
            </a:r>
            <a:r>
              <a:rPr lang="it-IT" dirty="0" err="1">
                <a:latin typeface="Times New Roman" panose="02020603050405020304" pitchFamily="18" charset="0"/>
                <a:cs typeface="Times New Roman" panose="02020603050405020304" pitchFamily="18" charset="0"/>
              </a:rPr>
              <a:t>will</a:t>
            </a:r>
            <a:r>
              <a:rPr lang="it-IT" dirty="0">
                <a:latin typeface="Times New Roman" panose="02020603050405020304" pitchFamily="18" charset="0"/>
                <a:cs typeface="Times New Roman" panose="02020603050405020304" pitchFamily="18" charset="0"/>
              </a:rPr>
              <a:t> be </a:t>
            </a:r>
            <a:r>
              <a:rPr lang="it-IT" dirty="0" err="1">
                <a:latin typeface="Times New Roman" panose="02020603050405020304" pitchFamily="18" charset="0"/>
                <a:cs typeface="Times New Roman" panose="02020603050405020304" pitchFamily="18" charset="0"/>
              </a:rPr>
              <a:t>accomplished</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only</a:t>
            </a:r>
            <a:r>
              <a:rPr lang="it-IT" dirty="0">
                <a:latin typeface="Times New Roman" panose="02020603050405020304" pitchFamily="18" charset="0"/>
                <a:cs typeface="Times New Roman" panose="02020603050405020304" pitchFamily="18" charset="0"/>
              </a:rPr>
              <a:t> by </a:t>
            </a:r>
            <a:r>
              <a:rPr lang="it-IT" dirty="0" err="1">
                <a:latin typeface="Times New Roman" panose="02020603050405020304" pitchFamily="18" charset="0"/>
                <a:cs typeface="Times New Roman" panose="02020603050405020304" pitchFamily="18" charset="0"/>
              </a:rPr>
              <a:t>doing</a:t>
            </a:r>
            <a:r>
              <a:rPr lang="it-IT" dirty="0">
                <a:latin typeface="Times New Roman" panose="02020603050405020304" pitchFamily="18" charset="0"/>
                <a:cs typeface="Times New Roman" panose="02020603050405020304" pitchFamily="18" charset="0"/>
              </a:rPr>
              <a:t>.</a:t>
            </a:r>
          </a:p>
          <a:p>
            <a:r>
              <a:rPr lang="it-IT" dirty="0">
                <a:latin typeface="Times New Roman" panose="02020603050405020304" pitchFamily="18" charset="0"/>
                <a:cs typeface="Times New Roman" panose="02020603050405020304" pitchFamily="18" charset="0"/>
              </a:rPr>
              <a:t>In </a:t>
            </a:r>
            <a:r>
              <a:rPr lang="it-IT" dirty="0" err="1">
                <a:latin typeface="Times New Roman" panose="02020603050405020304" pitchFamily="18" charset="0"/>
                <a:cs typeface="Times New Roman" panose="02020603050405020304" pitchFamily="18" charset="0"/>
              </a:rPr>
              <a:t>this</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context</a:t>
            </a:r>
            <a:r>
              <a:rPr lang="it-IT" dirty="0">
                <a:latin typeface="Times New Roman" panose="02020603050405020304" pitchFamily="18" charset="0"/>
                <a:cs typeface="Times New Roman" panose="02020603050405020304" pitchFamily="18" charset="0"/>
              </a:rPr>
              <a:t>, the goal of the TRIS model </a:t>
            </a:r>
            <a:r>
              <a:rPr lang="it-IT" dirty="0" err="1">
                <a:latin typeface="Times New Roman" panose="02020603050405020304" pitchFamily="18" charset="0"/>
                <a:cs typeface="Times New Roman" panose="02020603050405020304" pitchFamily="18" charset="0"/>
              </a:rPr>
              <a:t>is</a:t>
            </a:r>
            <a:r>
              <a:rPr lang="it-IT" dirty="0">
                <a:latin typeface="Times New Roman" panose="02020603050405020304" pitchFamily="18" charset="0"/>
                <a:cs typeface="Times New Roman" panose="02020603050405020304" pitchFamily="18" charset="0"/>
              </a:rPr>
              <a:t> to assist </a:t>
            </a:r>
            <a:r>
              <a:rPr lang="it-IT" dirty="0" err="1">
                <a:latin typeface="Times New Roman" panose="02020603050405020304" pitchFamily="18" charset="0"/>
                <a:cs typeface="Times New Roman" panose="02020603050405020304" pitchFamily="18" charset="0"/>
              </a:rPr>
              <a:t>any</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organization</a:t>
            </a:r>
            <a:r>
              <a:rPr lang="it-IT" dirty="0">
                <a:latin typeface="Times New Roman" panose="02020603050405020304" pitchFamily="18" charset="0"/>
                <a:cs typeface="Times New Roman" panose="02020603050405020304" pitchFamily="18" charset="0"/>
              </a:rPr>
              <a:t> to </a:t>
            </a:r>
            <a:r>
              <a:rPr lang="it-IT" dirty="0" err="1">
                <a:latin typeface="Times New Roman" panose="02020603050405020304" pitchFamily="18" charset="0"/>
                <a:cs typeface="Times New Roman" panose="02020603050405020304" pitchFamily="18" charset="0"/>
              </a:rPr>
              <a:t>develop</a:t>
            </a:r>
            <a:r>
              <a:rPr lang="it-IT" dirty="0">
                <a:latin typeface="Times New Roman" panose="02020603050405020304" pitchFamily="18" charset="0"/>
                <a:cs typeface="Times New Roman" panose="02020603050405020304" pitchFamily="18" charset="0"/>
              </a:rPr>
              <a:t> and </a:t>
            </a:r>
            <a:r>
              <a:rPr lang="it-IT" dirty="0" err="1">
                <a:latin typeface="Times New Roman" panose="02020603050405020304" pitchFamily="18" charset="0"/>
                <a:cs typeface="Times New Roman" panose="02020603050405020304" pitchFamily="18" charset="0"/>
              </a:rPr>
              <a:t>assess</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regenerative</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transition</a:t>
            </a:r>
            <a:r>
              <a:rPr lang="it-IT" dirty="0">
                <a:latin typeface="Times New Roman" panose="02020603050405020304" pitchFamily="18" charset="0"/>
                <a:cs typeface="Times New Roman" panose="02020603050405020304" pitchFamily="18" charset="0"/>
              </a:rPr>
              <a:t> strategies, </a:t>
            </a:r>
            <a:r>
              <a:rPr lang="it-IT" dirty="0" err="1">
                <a:latin typeface="Times New Roman" panose="02020603050405020304" pitchFamily="18" charset="0"/>
                <a:cs typeface="Times New Roman" panose="02020603050405020304" pitchFamily="18" charset="0"/>
              </a:rPr>
              <a:t>engaging</a:t>
            </a:r>
            <a:r>
              <a:rPr lang="it-IT" dirty="0">
                <a:latin typeface="Times New Roman" panose="02020603050405020304" pitchFamily="18" charset="0"/>
                <a:cs typeface="Times New Roman" panose="02020603050405020304" pitchFamily="18" charset="0"/>
              </a:rPr>
              <a:t> multi-</a:t>
            </a:r>
            <a:r>
              <a:rPr lang="it-IT" dirty="0" err="1">
                <a:latin typeface="Times New Roman" panose="02020603050405020304" pitchFamily="18" charset="0"/>
                <a:cs typeface="Times New Roman" panose="02020603050405020304" pitchFamily="18" charset="0"/>
              </a:rPr>
              <a:t>disciplinary</a:t>
            </a:r>
            <a:r>
              <a:rPr lang="it-IT" dirty="0">
                <a:latin typeface="Times New Roman" panose="02020603050405020304" pitchFamily="18" charset="0"/>
                <a:cs typeface="Times New Roman" panose="02020603050405020304" pitchFamily="18" charset="0"/>
              </a:rPr>
              <a:t> and multi-stakeholder groups of </a:t>
            </a:r>
            <a:r>
              <a:rPr lang="it-IT" dirty="0" err="1">
                <a:latin typeface="Times New Roman" panose="02020603050405020304" pitchFamily="18" charset="0"/>
                <a:cs typeface="Times New Roman" panose="02020603050405020304" pitchFamily="18" charset="0"/>
              </a:rPr>
              <a:t>participants</a:t>
            </a:r>
            <a:r>
              <a:rPr lang="it-IT" dirty="0">
                <a:latin typeface="Times New Roman" panose="02020603050405020304" pitchFamily="18" charset="0"/>
                <a:cs typeface="Times New Roman" panose="02020603050405020304" pitchFamily="18" charset="0"/>
              </a:rPr>
              <a:t> in a </a:t>
            </a:r>
            <a:r>
              <a:rPr lang="it-IT" dirty="0" err="1">
                <a:latin typeface="Times New Roman" panose="02020603050405020304" pitchFamily="18" charset="0"/>
                <a:cs typeface="Times New Roman" panose="02020603050405020304" pitchFamily="18" charset="0"/>
              </a:rPr>
              <a:t>synergic</a:t>
            </a:r>
            <a:r>
              <a:rPr lang="it-IT" dirty="0">
                <a:latin typeface="Times New Roman" panose="02020603050405020304" pitchFamily="18" charset="0"/>
                <a:cs typeface="Times New Roman" panose="02020603050405020304" pitchFamily="18" charset="0"/>
              </a:rPr>
              <a:t> systems thinking and future </a:t>
            </a:r>
            <a:r>
              <a:rPr lang="it-IT" dirty="0" err="1">
                <a:latin typeface="Times New Roman" panose="02020603050405020304" pitchFamily="18" charset="0"/>
                <a:cs typeface="Times New Roman" panose="02020603050405020304" pitchFamily="18" charset="0"/>
              </a:rPr>
              <a:t>sense</a:t>
            </a:r>
            <a:r>
              <a:rPr lang="it-IT" dirty="0">
                <a:latin typeface="Times New Roman" panose="02020603050405020304" pitchFamily="18" charset="0"/>
                <a:cs typeface="Times New Roman" panose="02020603050405020304" pitchFamily="18" charset="0"/>
              </a:rPr>
              <a:t> making (forward-</a:t>
            </a:r>
            <a:r>
              <a:rPr lang="it-IT" dirty="0" err="1">
                <a:latin typeface="Times New Roman" panose="02020603050405020304" pitchFamily="18" charset="0"/>
                <a:cs typeface="Times New Roman" panose="02020603050405020304" pitchFamily="18" charset="0"/>
              </a:rPr>
              <a:t>looking</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exercise</a:t>
            </a:r>
            <a:r>
              <a:rPr lang="it-IT" dirty="0">
                <a:latin typeface="Times New Roman" panose="02020603050405020304" pitchFamily="18" charset="0"/>
                <a:cs typeface="Times New Roman" panose="02020603050405020304" pitchFamily="18" charset="0"/>
              </a:rPr>
              <a:t>. </a:t>
            </a:r>
          </a:p>
          <a:p>
            <a:pPr defTabSz="913851"/>
            <a:r>
              <a:rPr lang="it-IT" dirty="0" err="1">
                <a:latin typeface="Times New Roman" panose="02020603050405020304" pitchFamily="18" charset="0"/>
                <a:cs typeface="Times New Roman" panose="02020603050405020304" pitchFamily="18" charset="0"/>
              </a:rPr>
              <a:t>Synergic</a:t>
            </a:r>
            <a:r>
              <a:rPr lang="it-IT" dirty="0">
                <a:latin typeface="Times New Roman" panose="02020603050405020304" pitchFamily="18" charset="0"/>
                <a:cs typeface="Times New Roman" panose="02020603050405020304" pitchFamily="18" charset="0"/>
              </a:rPr>
              <a:t> systems thinking </a:t>
            </a:r>
            <a:r>
              <a:rPr lang="it-IT" dirty="0" err="1">
                <a:latin typeface="Times New Roman" panose="02020603050405020304" pitchFamily="18" charset="0"/>
                <a:cs typeface="Times New Roman" panose="02020603050405020304" pitchFamily="18" charset="0"/>
              </a:rPr>
              <a:t>does</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not</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imply</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that</a:t>
            </a:r>
            <a:r>
              <a:rPr lang="it-IT" dirty="0">
                <a:latin typeface="Times New Roman" panose="02020603050405020304" pitchFamily="18" charset="0"/>
                <a:cs typeface="Times New Roman" panose="02020603050405020304" pitchFamily="18" charset="0"/>
              </a:rPr>
              <a:t> one </a:t>
            </a:r>
            <a:r>
              <a:rPr lang="it-IT" dirty="0" err="1">
                <a:latin typeface="Times New Roman" panose="02020603050405020304" pitchFamily="18" charset="0"/>
                <a:cs typeface="Times New Roman" panose="02020603050405020304" pitchFamily="18" charset="0"/>
              </a:rPr>
              <a:t>stops</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studying</a:t>
            </a:r>
            <a:r>
              <a:rPr lang="it-IT" dirty="0">
                <a:latin typeface="Times New Roman" panose="02020603050405020304" pitchFamily="18" charset="0"/>
                <a:cs typeface="Times New Roman" panose="02020603050405020304" pitchFamily="18" charset="0"/>
              </a:rPr>
              <a:t> parts in </a:t>
            </a:r>
            <a:r>
              <a:rPr lang="it-IT" dirty="0" err="1">
                <a:latin typeface="Times New Roman" panose="02020603050405020304" pitchFamily="18" charset="0"/>
                <a:cs typeface="Times New Roman" panose="02020603050405020304" pitchFamily="18" charset="0"/>
              </a:rPr>
              <a:t>order</a:t>
            </a:r>
            <a:r>
              <a:rPr lang="it-IT" dirty="0">
                <a:latin typeface="Times New Roman" panose="02020603050405020304" pitchFamily="18" charset="0"/>
                <a:cs typeface="Times New Roman" panose="02020603050405020304" pitchFamily="18" charset="0"/>
              </a:rPr>
              <a:t> to focus </a:t>
            </a:r>
            <a:r>
              <a:rPr lang="it-IT" dirty="0" err="1">
                <a:latin typeface="Times New Roman" panose="02020603050405020304" pitchFamily="18" charset="0"/>
                <a:cs typeface="Times New Roman" panose="02020603050405020304" pitchFamily="18" charset="0"/>
              </a:rPr>
              <a:t>exclusively</a:t>
            </a:r>
            <a:r>
              <a:rPr lang="it-IT" dirty="0">
                <a:latin typeface="Times New Roman" panose="02020603050405020304" pitchFamily="18" charset="0"/>
                <a:cs typeface="Times New Roman" panose="02020603050405020304" pitchFamily="18" charset="0"/>
              </a:rPr>
              <a:t> on </a:t>
            </a:r>
            <a:r>
              <a:rPr lang="it-IT" dirty="0" err="1">
                <a:latin typeface="Times New Roman" panose="02020603050405020304" pitchFamily="18" charset="0"/>
                <a:cs typeface="Times New Roman" panose="02020603050405020304" pitchFamily="18" charset="0"/>
              </a:rPr>
              <a:t>examining</a:t>
            </a:r>
            <a:r>
              <a:rPr lang="it-IT" dirty="0">
                <a:latin typeface="Times New Roman" panose="02020603050405020304" pitchFamily="18" charset="0"/>
                <a:cs typeface="Times New Roman" panose="02020603050405020304" pitchFamily="18" charset="0"/>
              </a:rPr>
              <a:t> a </a:t>
            </a:r>
            <a:r>
              <a:rPr lang="it-IT" dirty="0" err="1">
                <a:latin typeface="Times New Roman" panose="02020603050405020304" pitchFamily="18" charset="0"/>
                <a:cs typeface="Times New Roman" panose="02020603050405020304" pitchFamily="18" charset="0"/>
              </a:rPr>
              <a:t>whole</a:t>
            </a:r>
            <a:r>
              <a:rPr lang="it-IT" dirty="0">
                <a:latin typeface="Times New Roman" panose="02020603050405020304" pitchFamily="18" charset="0"/>
                <a:cs typeface="Times New Roman" panose="02020603050405020304" pitchFamily="18" charset="0"/>
              </a:rPr>
              <a:t>. On the </a:t>
            </a:r>
            <a:r>
              <a:rPr lang="it-IT" dirty="0" err="1">
                <a:latin typeface="Times New Roman" panose="02020603050405020304" pitchFamily="18" charset="0"/>
                <a:cs typeface="Times New Roman" panose="02020603050405020304" pitchFamily="18" charset="0"/>
              </a:rPr>
              <a:t>contrary</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It</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means</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focusing</a:t>
            </a:r>
            <a:r>
              <a:rPr lang="it-IT" dirty="0">
                <a:latin typeface="Times New Roman" panose="02020603050405020304" pitchFamily="18" charset="0"/>
                <a:cs typeface="Times New Roman" panose="02020603050405020304" pitchFamily="18" charset="0"/>
              </a:rPr>
              <a:t> more </a:t>
            </a:r>
            <a:r>
              <a:rPr lang="it-IT" dirty="0" err="1">
                <a:latin typeface="Times New Roman" panose="02020603050405020304" pitchFamily="18" charset="0"/>
                <a:cs typeface="Times New Roman" panose="02020603050405020304" pitchFamily="18" charset="0"/>
              </a:rPr>
              <a:t>intently</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than</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ever</a:t>
            </a:r>
            <a:r>
              <a:rPr lang="it-IT" dirty="0">
                <a:latin typeface="Times New Roman" panose="02020603050405020304" pitchFamily="18" charset="0"/>
                <a:cs typeface="Times New Roman" panose="02020603050405020304" pitchFamily="18" charset="0"/>
              </a:rPr>
              <a:t> on </a:t>
            </a:r>
            <a:r>
              <a:rPr lang="it-IT" b="0" dirty="0" err="1">
                <a:latin typeface="Times New Roman" panose="02020603050405020304" pitchFamily="18" charset="0"/>
                <a:cs typeface="Times New Roman" panose="02020603050405020304" pitchFamily="18" charset="0"/>
              </a:rPr>
              <a:t>how</a:t>
            </a:r>
            <a:r>
              <a:rPr lang="it-IT" b="0" dirty="0">
                <a:latin typeface="Times New Roman" panose="02020603050405020304" pitchFamily="18" charset="0"/>
                <a:cs typeface="Times New Roman" panose="02020603050405020304" pitchFamily="18" charset="0"/>
              </a:rPr>
              <a:t> parts </a:t>
            </a:r>
            <a:r>
              <a:rPr lang="it-IT" b="0" dirty="0" err="1">
                <a:latin typeface="Times New Roman" panose="02020603050405020304" pitchFamily="18" charset="0"/>
                <a:cs typeface="Times New Roman" panose="02020603050405020304" pitchFamily="18" charset="0"/>
              </a:rPr>
              <a:t>reflect</a:t>
            </a:r>
            <a:r>
              <a:rPr lang="it-IT" b="0" dirty="0">
                <a:latin typeface="Times New Roman" panose="02020603050405020304" pitchFamily="18" charset="0"/>
                <a:cs typeface="Times New Roman" panose="02020603050405020304" pitchFamily="18" charset="0"/>
              </a:rPr>
              <a:t> the </a:t>
            </a:r>
            <a:r>
              <a:rPr lang="it-IT" b="0" dirty="0" err="1">
                <a:latin typeface="Times New Roman" panose="02020603050405020304" pitchFamily="18" charset="0"/>
                <a:cs typeface="Times New Roman" panose="02020603050405020304" pitchFamily="18" charset="0"/>
              </a:rPr>
              <a:t>unity</a:t>
            </a:r>
            <a:r>
              <a:rPr lang="it-IT" b="0" dirty="0">
                <a:latin typeface="Times New Roman" panose="02020603050405020304" pitchFamily="18" charset="0"/>
                <a:cs typeface="Times New Roman" panose="02020603050405020304" pitchFamily="18" charset="0"/>
              </a:rPr>
              <a:t> of the </a:t>
            </a:r>
            <a:r>
              <a:rPr lang="it-IT" b="0" dirty="0" err="1">
                <a:latin typeface="Times New Roman" panose="02020603050405020304" pitchFamily="18" charset="0"/>
                <a:cs typeface="Times New Roman" panose="02020603050405020304" pitchFamily="18" charset="0"/>
              </a:rPr>
              <a:t>whole</a:t>
            </a:r>
            <a:r>
              <a:rPr lang="it-IT" b="1" dirty="0">
                <a:latin typeface="Times New Roman" panose="02020603050405020304" pitchFamily="18" charset="0"/>
                <a:cs typeface="Times New Roman" panose="02020603050405020304" pitchFamily="18" charset="0"/>
              </a:rPr>
              <a:t>, </a:t>
            </a:r>
            <a:r>
              <a:rPr lang="it-IT" b="0" dirty="0" err="1">
                <a:latin typeface="Times New Roman" panose="02020603050405020304" pitchFamily="18" charset="0"/>
                <a:cs typeface="Times New Roman" panose="02020603050405020304" pitchFamily="18" charset="0"/>
              </a:rPr>
              <a:t>adopting</a:t>
            </a:r>
            <a:r>
              <a:rPr lang="it-IT" b="0" dirty="0">
                <a:latin typeface="Times New Roman" panose="02020603050405020304" pitchFamily="18" charset="0"/>
                <a:cs typeface="Times New Roman" panose="02020603050405020304" pitchFamily="18" charset="0"/>
              </a:rPr>
              <a:t> a systems thinking </a:t>
            </a:r>
            <a:r>
              <a:rPr lang="it-IT" b="0" dirty="0" err="1">
                <a:latin typeface="Times New Roman" panose="02020603050405020304" pitchFamily="18" charset="0"/>
                <a:cs typeface="Times New Roman" panose="02020603050405020304" pitchFamily="18" charset="0"/>
              </a:rPr>
              <a:t>approach</a:t>
            </a:r>
            <a:r>
              <a:rPr lang="it-IT" b="0" dirty="0">
                <a:latin typeface="Times New Roman" panose="02020603050405020304" pitchFamily="18" charset="0"/>
                <a:cs typeface="Times New Roman" panose="02020603050405020304" pitchFamily="18" charset="0"/>
              </a:rPr>
              <a:t> </a:t>
            </a:r>
            <a:r>
              <a:rPr lang="it-IT" b="0" dirty="0" err="1">
                <a:latin typeface="Times New Roman" panose="02020603050405020304" pitchFamily="18" charset="0"/>
                <a:cs typeface="Times New Roman" panose="02020603050405020304" pitchFamily="18" charset="0"/>
              </a:rPr>
              <a:t>where</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how</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each</a:t>
            </a:r>
            <a:r>
              <a:rPr lang="it-IT" dirty="0">
                <a:latin typeface="Times New Roman" panose="02020603050405020304" pitchFamily="18" charset="0"/>
                <a:cs typeface="Times New Roman" panose="02020603050405020304" pitchFamily="18" charset="0"/>
              </a:rPr>
              <a:t> part </a:t>
            </a:r>
            <a:r>
              <a:rPr lang="it-IT" dirty="0" err="1">
                <a:latin typeface="Times New Roman" panose="02020603050405020304" pitchFamily="18" charset="0"/>
                <a:cs typeface="Times New Roman" panose="02020603050405020304" pitchFamily="18" charset="0"/>
              </a:rPr>
              <a:t>contributes</a:t>
            </a:r>
            <a:r>
              <a:rPr lang="it-IT" dirty="0">
                <a:latin typeface="Times New Roman" panose="02020603050405020304" pitchFamily="18" charset="0"/>
                <a:cs typeface="Times New Roman" panose="02020603050405020304" pitchFamily="18" charset="0"/>
              </a:rPr>
              <a:t> to the </a:t>
            </a:r>
            <a:r>
              <a:rPr lang="it-IT" dirty="0" err="1">
                <a:latin typeface="Times New Roman" panose="02020603050405020304" pitchFamily="18" charset="0"/>
                <a:cs typeface="Times New Roman" panose="02020603050405020304" pitchFamily="18" charset="0"/>
              </a:rPr>
              <a:t>whole</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is</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not</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considered</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as</a:t>
            </a:r>
            <a:r>
              <a:rPr lang="it-IT" dirty="0">
                <a:latin typeface="Times New Roman" panose="02020603050405020304" pitchFamily="18" charset="0"/>
                <a:cs typeface="Times New Roman" panose="02020603050405020304" pitchFamily="18" charset="0"/>
              </a:rPr>
              <a:t> a separate </a:t>
            </a:r>
            <a:r>
              <a:rPr lang="it-IT" dirty="0" err="1">
                <a:latin typeface="Times New Roman" panose="02020603050405020304" pitchFamily="18" charset="0"/>
                <a:cs typeface="Times New Roman" panose="02020603050405020304" pitchFamily="18" charset="0"/>
              </a:rPr>
              <a:t>thing</a:t>
            </a:r>
            <a:r>
              <a:rPr lang="it-IT" dirty="0">
                <a:latin typeface="Times New Roman" panose="02020603050405020304" pitchFamily="18" charset="0"/>
                <a:cs typeface="Times New Roman" panose="02020603050405020304" pitchFamily="18" charset="0"/>
              </a:rPr>
              <a:t> in </a:t>
            </a:r>
            <a:r>
              <a:rPr lang="it-IT" dirty="0" err="1">
                <a:latin typeface="Times New Roman" panose="02020603050405020304" pitchFamily="18" charset="0"/>
                <a:cs typeface="Times New Roman" panose="02020603050405020304" pitchFamily="18" charset="0"/>
              </a:rPr>
              <a:t>itself</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but</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trough</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its</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relationships</a:t>
            </a:r>
            <a:r>
              <a:rPr lang="it-IT" dirty="0">
                <a:latin typeface="Times New Roman" panose="02020603050405020304" pitchFamily="18" charset="0"/>
                <a:cs typeface="Times New Roman" panose="02020603050405020304" pitchFamily="18" charset="0"/>
              </a:rPr>
              <a:t> with </a:t>
            </a:r>
            <a:r>
              <a:rPr lang="it-IT" dirty="0" err="1">
                <a:latin typeface="Times New Roman" panose="02020603050405020304" pitchFamily="18" charset="0"/>
                <a:cs typeface="Times New Roman" panose="02020603050405020304" pitchFamily="18" charset="0"/>
              </a:rPr>
              <a:t>all</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other</a:t>
            </a:r>
            <a:r>
              <a:rPr lang="it-IT" dirty="0">
                <a:latin typeface="Times New Roman" panose="02020603050405020304" pitchFamily="18" charset="0"/>
                <a:cs typeface="Times New Roman" panose="02020603050405020304" pitchFamily="18" charset="0"/>
              </a:rPr>
              <a:t> parts. In the end, </a:t>
            </a:r>
            <a:r>
              <a:rPr lang="it-IT" dirty="0" err="1">
                <a:latin typeface="Times New Roman" panose="02020603050405020304" pitchFamily="18" charset="0"/>
                <a:cs typeface="Times New Roman" panose="02020603050405020304" pitchFamily="18" charset="0"/>
              </a:rPr>
              <a:t>this</a:t>
            </a:r>
            <a:r>
              <a:rPr lang="it-IT" dirty="0">
                <a:latin typeface="Times New Roman" panose="02020603050405020304" pitchFamily="18" charset="0"/>
                <a:cs typeface="Times New Roman" panose="02020603050405020304" pitchFamily="18" charset="0"/>
              </a:rPr>
              <a:t> shift of </a:t>
            </a:r>
            <a:r>
              <a:rPr lang="it-IT" dirty="0" err="1">
                <a:latin typeface="Times New Roman" panose="02020603050405020304" pitchFamily="18" charset="0"/>
                <a:cs typeface="Times New Roman" panose="02020603050405020304" pitchFamily="18" charset="0"/>
              </a:rPr>
              <a:t>emphasis</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alters</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what</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we</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consider</a:t>
            </a:r>
            <a:r>
              <a:rPr lang="it-IT" dirty="0">
                <a:latin typeface="Times New Roman" panose="02020603050405020304" pitchFamily="18" charset="0"/>
                <a:cs typeface="Times New Roman" panose="02020603050405020304" pitchFamily="18" charset="0"/>
              </a:rPr>
              <a:t> to be an </a:t>
            </a:r>
            <a:r>
              <a:rPr lang="it-IT" dirty="0" err="1">
                <a:latin typeface="Times New Roman" panose="02020603050405020304" pitchFamily="18" charset="0"/>
                <a:cs typeface="Times New Roman" panose="02020603050405020304" pitchFamily="18" charset="0"/>
              </a:rPr>
              <a:t>evidence-based</a:t>
            </a:r>
            <a:r>
              <a:rPr lang="it-IT" dirty="0">
                <a:latin typeface="Times New Roman" panose="02020603050405020304" pitchFamily="18" charset="0"/>
                <a:cs typeface="Times New Roman" panose="02020603050405020304" pitchFamily="18" charset="0"/>
              </a:rPr>
              <a:t> work: strategy building </a:t>
            </a:r>
            <a:r>
              <a:rPr lang="it-IT" dirty="0" err="1">
                <a:latin typeface="Times New Roman" panose="02020603050405020304" pitchFamily="18" charset="0"/>
                <a:cs typeface="Times New Roman" panose="02020603050405020304" pitchFamily="18" charset="0"/>
              </a:rPr>
              <a:t>now</a:t>
            </a:r>
            <a:r>
              <a:rPr lang="it-IT" dirty="0">
                <a:latin typeface="Times New Roman" panose="02020603050405020304" pitchFamily="18" charset="0"/>
                <a:cs typeface="Times New Roman" panose="02020603050405020304" pitchFamily="18" charset="0"/>
              </a:rPr>
              <a:t> centers on </a:t>
            </a:r>
            <a:r>
              <a:rPr lang="it-IT" dirty="0" err="1">
                <a:latin typeface="Times New Roman" panose="02020603050405020304" pitchFamily="18" charset="0"/>
                <a:cs typeface="Times New Roman" panose="02020603050405020304" pitchFamily="18" charset="0"/>
              </a:rPr>
              <a:t>understanding</a:t>
            </a:r>
            <a:r>
              <a:rPr lang="it-IT" dirty="0">
                <a:latin typeface="Times New Roman" panose="02020603050405020304" pitchFamily="18" charset="0"/>
                <a:cs typeface="Times New Roman" panose="02020603050405020304" pitchFamily="18" charset="0"/>
              </a:rPr>
              <a:t> and </a:t>
            </a:r>
            <a:r>
              <a:rPr lang="it-IT" dirty="0" err="1">
                <a:latin typeface="Times New Roman" panose="02020603050405020304" pitchFamily="18" charset="0"/>
                <a:cs typeface="Times New Roman" panose="02020603050405020304" pitchFamily="18" charset="0"/>
              </a:rPr>
              <a:t>nurturing</a:t>
            </a:r>
            <a:r>
              <a:rPr lang="it-IT" dirty="0">
                <a:latin typeface="Times New Roman" panose="02020603050405020304" pitchFamily="18" charset="0"/>
                <a:cs typeface="Times New Roman" panose="02020603050405020304" pitchFamily="18" charset="0"/>
              </a:rPr>
              <a:t> qualitative/non </a:t>
            </a:r>
            <a:r>
              <a:rPr lang="it-IT" dirty="0" err="1">
                <a:latin typeface="Times New Roman" panose="02020603050405020304" pitchFamily="18" charset="0"/>
                <a:cs typeface="Times New Roman" panose="02020603050405020304" pitchFamily="18" charset="0"/>
              </a:rPr>
              <a:t>measurable</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relationships</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among</a:t>
            </a:r>
            <a:r>
              <a:rPr lang="it-IT" dirty="0">
                <a:latin typeface="Times New Roman" panose="02020603050405020304" pitchFamily="18" charset="0"/>
                <a:cs typeface="Times New Roman" panose="02020603050405020304" pitchFamily="18" charset="0"/>
              </a:rPr>
              <a:t> parts.</a:t>
            </a:r>
          </a:p>
        </p:txBody>
      </p:sp>
      <p:sp>
        <p:nvSpPr>
          <p:cNvPr id="4" name="Segnaposto numero diapositiva 3"/>
          <p:cNvSpPr>
            <a:spLocks noGrp="1"/>
          </p:cNvSpPr>
          <p:nvPr>
            <p:ph type="sldNum" sz="quarter" idx="5"/>
          </p:nvPr>
        </p:nvSpPr>
        <p:spPr/>
        <p:txBody>
          <a:bodyPr/>
          <a:lstStyle/>
          <a:p>
            <a:fld id="{7800D1E2-19E0-44CB-85F7-CA104AF310AE}" type="slidenum">
              <a:rPr lang="it-IT" smtClean="0"/>
              <a:t>4</a:t>
            </a:fld>
            <a:endParaRPr lang="it-IT"/>
          </a:p>
        </p:txBody>
      </p:sp>
    </p:spTree>
    <p:extLst>
      <p:ext uri="{BB962C8B-B14F-4D97-AF65-F5344CB8AC3E}">
        <p14:creationId xmlns:p14="http://schemas.microsoft.com/office/powerpoint/2010/main" val="351539682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algn="just">
              <a:lnSpc>
                <a:spcPct val="100000"/>
              </a:lnSpc>
              <a:spcBef>
                <a:spcPts val="0"/>
              </a:spcBef>
              <a:spcAft>
                <a:spcPts val="600"/>
              </a:spcAft>
            </a:pPr>
            <a:r>
              <a:rPr lang="en-GB" sz="1200" dirty="0">
                <a:effectLst/>
                <a:latin typeface="Times New Roman" panose="02020603050405020304" pitchFamily="18" charset="0"/>
                <a:ea typeface="Segoe UI" panose="020B0502040204020203" pitchFamily="34" charset="0"/>
                <a:cs typeface="Times New Roman" panose="02020603050405020304" pitchFamily="18" charset="0"/>
              </a:rPr>
              <a:t>The </a:t>
            </a:r>
            <a:r>
              <a:rPr lang="en-GB" sz="1200" b="1" dirty="0">
                <a:effectLst/>
                <a:latin typeface="Times New Roman" panose="02020603050405020304" pitchFamily="18" charset="0"/>
                <a:ea typeface="Segoe UI" panose="020B0502040204020203" pitchFamily="34" charset="0"/>
                <a:cs typeface="Times New Roman" panose="02020603050405020304" pitchFamily="18" charset="0"/>
              </a:rPr>
              <a:t>Three Horizons (3H) approach to scenario building is a well proven future thinking methodology</a:t>
            </a:r>
            <a:r>
              <a:rPr lang="en-GB" sz="1200" dirty="0">
                <a:effectLst/>
                <a:latin typeface="Times New Roman" panose="02020603050405020304" pitchFamily="18" charset="0"/>
                <a:ea typeface="Segoe UI" panose="020B0502040204020203" pitchFamily="34" charset="0"/>
                <a:cs typeface="Times New Roman" panose="02020603050405020304" pitchFamily="18" charset="0"/>
              </a:rPr>
              <a:t>, and the </a:t>
            </a:r>
            <a:r>
              <a:rPr lang="en-GB" sz="1200" b="1" dirty="0">
                <a:effectLst/>
                <a:latin typeface="Times New Roman" panose="02020603050405020304" pitchFamily="18" charset="0"/>
                <a:ea typeface="Segoe UI" panose="020B0502040204020203" pitchFamily="34" charset="0"/>
                <a:cs typeface="Times New Roman" panose="02020603050405020304" pitchFamily="18" charset="0"/>
              </a:rPr>
              <a:t>qualitative foresight model </a:t>
            </a:r>
            <a:r>
              <a:rPr lang="en-GB" sz="1200" b="0" dirty="0">
                <a:effectLst/>
                <a:latin typeface="Times New Roman" panose="02020603050405020304" pitchFamily="18" charset="0"/>
                <a:ea typeface="Segoe UI" panose="020B0502040204020203" pitchFamily="34" charset="0"/>
                <a:cs typeface="Times New Roman" panose="02020603050405020304" pitchFamily="18" charset="0"/>
              </a:rPr>
              <a:t>presented here</a:t>
            </a:r>
            <a:r>
              <a:rPr lang="en-GB" sz="1200" dirty="0">
                <a:effectLst/>
                <a:latin typeface="Times New Roman" panose="02020603050405020304" pitchFamily="18" charset="0"/>
                <a:ea typeface="Segoe UI" panose="020B0502040204020203" pitchFamily="34" charset="0"/>
                <a:cs typeface="Times New Roman" panose="02020603050405020304" pitchFamily="18" charset="0"/>
              </a:rPr>
              <a:t> is an innovative application of this approach for understanding to what extent, why and how the ‘green’ transition – in the way to interact with nature – is intertwined in one plexus with other transitions, i.e. with the digital transition (in the way we conduct work) and also the transitions towards more responsible lifestyles (the “shadow” green transition of people behaviour, not only of technologies) and transparent governance (a “shadow” transition in the way of governing public and private organizations that could be enabled by shared, transparent and distributed digital protocols). </a:t>
            </a:r>
          </a:p>
          <a:p>
            <a:pPr algn="just">
              <a:lnSpc>
                <a:spcPct val="100000"/>
              </a:lnSpc>
              <a:spcBef>
                <a:spcPts val="0"/>
              </a:spcBef>
              <a:spcAft>
                <a:spcPts val="600"/>
              </a:spcAft>
            </a:pPr>
            <a:r>
              <a:rPr lang="en-GB" sz="1200" dirty="0">
                <a:solidFill>
                  <a:srgbClr val="404141"/>
                </a:solidFill>
                <a:effectLst/>
                <a:latin typeface="Times New Roman" panose="02020603050405020304" pitchFamily="18" charset="0"/>
                <a:ea typeface="Segoe UI" panose="020B0502040204020203" pitchFamily="34" charset="0"/>
                <a:cs typeface="Times New Roman" panose="02020603050405020304" pitchFamily="18" charset="0"/>
              </a:rPr>
              <a:t>Three Horizons is a method that helps to structure the thinking about the future of a multi-disciplinary &amp; multi-stakeholders’ group in ways that spark innovation. It describes three patterns or ways of doing things and how their relative prevalence and interactions evolve over time. The change from the established pattern of the first horizon to the emergence of fundamentally new pattern in the third occurs via the transition activity of the second horizon. The model not only makes us think in interactive patterns, but more importantly it draws attention to the three horizons always existing in the present moment, and that we have evidence about the future in how people (including ourselves) are behaving now. As told by the main author, "the essence of Three Horizons practice is to develop both an individual and a shared awareness of all three horizons, seeing them as perspectives that must all come into the discussion, and to work flexibly with the contributions that each one makes to the continuing process of renewal on which we all depend. We step out of our individual mindset into a shared space of creative possibility." (Sharpe, 2013). </a:t>
            </a:r>
            <a:endParaRPr lang="it-IT" sz="1200" dirty="0">
              <a:solidFill>
                <a:srgbClr val="404141"/>
              </a:solidFill>
              <a:effectLst/>
              <a:latin typeface="Times New Roman" panose="02020603050405020304" pitchFamily="18" charset="0"/>
              <a:ea typeface="Segoe UI" panose="020B0502040204020203" pitchFamily="34" charset="0"/>
              <a:cs typeface="Times New Roman" panose="02020603050405020304" pitchFamily="18" charset="0"/>
            </a:endParaRPr>
          </a:p>
          <a:p>
            <a:pPr algn="just">
              <a:lnSpc>
                <a:spcPct val="100000"/>
              </a:lnSpc>
              <a:spcBef>
                <a:spcPts val="0"/>
              </a:spcBef>
              <a:spcAft>
                <a:spcPts val="600"/>
              </a:spcAft>
            </a:pPr>
            <a:r>
              <a:rPr lang="en-GB" sz="1200" b="1" dirty="0">
                <a:solidFill>
                  <a:srgbClr val="404141"/>
                </a:solidFill>
                <a:effectLst/>
                <a:latin typeface="Times New Roman" panose="02020603050405020304" pitchFamily="18" charset="0"/>
                <a:ea typeface="Segoe UI" panose="020B0502040204020203" pitchFamily="34" charset="0"/>
                <a:cs typeface="Times New Roman" panose="02020603050405020304" pitchFamily="18" charset="0"/>
              </a:rPr>
              <a:t>Horizon 1 is ‘business as usual’, or ‘the world in crisis’ (H1)</a:t>
            </a:r>
            <a:r>
              <a:rPr lang="en-GB" sz="1200" dirty="0">
                <a:solidFill>
                  <a:srgbClr val="404141"/>
                </a:solidFill>
                <a:effectLst/>
                <a:latin typeface="Times New Roman" panose="02020603050405020304" pitchFamily="18" charset="0"/>
                <a:ea typeface="Segoe UI" panose="020B0502040204020203" pitchFamily="34" charset="0"/>
                <a:cs typeface="Times New Roman" panose="02020603050405020304" pitchFamily="18" charset="0"/>
              </a:rPr>
              <a:t>. It is characterized by ‘sustaining innovation’ that keeps ‘business as usual’ going. </a:t>
            </a:r>
            <a:r>
              <a:rPr lang="en-GB" sz="1200" b="1" dirty="0">
                <a:solidFill>
                  <a:srgbClr val="404141"/>
                </a:solidFill>
                <a:effectLst/>
                <a:latin typeface="Times New Roman" panose="02020603050405020304" pitchFamily="18" charset="0"/>
                <a:ea typeface="Segoe UI" panose="020B0502040204020203" pitchFamily="34" charset="0"/>
                <a:cs typeface="Times New Roman" panose="02020603050405020304" pitchFamily="18" charset="0"/>
              </a:rPr>
              <a:t>Horizon 3 is how we envision a ‘viable world’ (H3)</a:t>
            </a:r>
            <a:r>
              <a:rPr lang="en-GB" sz="1200" b="0" dirty="0">
                <a:solidFill>
                  <a:srgbClr val="404141"/>
                </a:solidFill>
                <a:effectLst/>
                <a:latin typeface="Times New Roman" panose="02020603050405020304" pitchFamily="18" charset="0"/>
                <a:ea typeface="Segoe UI" panose="020B0502040204020203" pitchFamily="34" charset="0"/>
                <a:cs typeface="Times New Roman" panose="02020603050405020304" pitchFamily="18" charset="0"/>
              </a:rPr>
              <a:t>.</a:t>
            </a:r>
            <a:r>
              <a:rPr lang="en-GB" sz="1200" b="1" dirty="0">
                <a:solidFill>
                  <a:srgbClr val="404141"/>
                </a:solidFill>
                <a:effectLst/>
                <a:latin typeface="Times New Roman" panose="02020603050405020304" pitchFamily="18" charset="0"/>
                <a:ea typeface="Segoe UI" panose="020B0502040204020203" pitchFamily="34" charset="0"/>
                <a:cs typeface="Times New Roman" panose="02020603050405020304" pitchFamily="18" charset="0"/>
              </a:rPr>
              <a:t> </a:t>
            </a:r>
            <a:r>
              <a:rPr lang="en-GB" sz="1200" dirty="0">
                <a:solidFill>
                  <a:srgbClr val="404141"/>
                </a:solidFill>
                <a:effectLst/>
                <a:latin typeface="Times New Roman" panose="02020603050405020304" pitchFamily="18" charset="0"/>
                <a:ea typeface="Segoe UI" panose="020B0502040204020203" pitchFamily="34" charset="0"/>
                <a:cs typeface="Times New Roman" panose="02020603050405020304" pitchFamily="18" charset="0"/>
              </a:rPr>
              <a:t>We may not be able to define this future in every detail – as the future is always uncertain – yet we can intuit what fundamental transformations lie ahead, and we can pay attention to social, ecological, economic, cultural, and technological experiments around us that may be pockets of this future in the present. Horizon 2 represents ‘world in transition’ (H2) – the window of opportunity in the medium-term to deploy already technologically, economically, and culturally feasible innovations that can disrupt and transform H1 to varying degrees and can have either regenerative, neutral or degenerative socio-ecological effects. At the point where these H2 innovations become more effective than the existing practices, they begin to replace aspects of ‘business as usual’. Yet some forms of disruptive innovation ultimately get absorbed by H1 without leading to fundamental and transformative change, while other forms of disruptive innovation can be thought of as a possible bridge from H1 to H3. It is useful therefore to classify H2 innovations into two categories. The first category is called H2 minus. H2- innovations change the technology employed and therefore disrupt ‘business as usual’ temporarily but without leading to a profound systemic transformation. The second category is H2 plus. H2+ innovations offer a bridge to H3, leading to a structural change and transformation of the system in question. For example, providing power to the national grid via large-scale windfarms is on the one hand part of the H2+ strategy of moving towards a 100% renewable energy-based system, and on the other hand an H2- innovation locked into an H1 mindset as it is still structurally supporting a centralized energy system. An example of a genuine H2+ innovation in this area would be a blend of diverse and decentralized renewable energy technologies that combine stand-alone and grid-connected options to increase the flexibility, efficiency, and resilience of the energy system overall.</a:t>
            </a:r>
          </a:p>
          <a:p>
            <a:endParaRPr lang="it-IT" dirty="0"/>
          </a:p>
        </p:txBody>
      </p:sp>
      <p:sp>
        <p:nvSpPr>
          <p:cNvPr id="4" name="Segnaposto numero diapositiva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AC70739-9948-44EE-8ACC-62AAA6298190}" type="slidenum">
              <a:rPr kumimoji="0" lang="it-IT"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it-IT"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1729754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Vuota" type="blank">
  <p:cSld name="Vuota">
    <p:spTree>
      <p:nvGrpSpPr>
        <p:cNvPr id="1" name="Shape 86"/>
        <p:cNvGrpSpPr/>
        <p:nvPr/>
      </p:nvGrpSpPr>
      <p:grpSpPr>
        <a:xfrm>
          <a:off x="0" y="0"/>
          <a:ext cx="0" cy="0"/>
          <a:chOff x="0" y="0"/>
          <a:chExt cx="0" cy="0"/>
        </a:xfrm>
      </p:grpSpPr>
      <p:sp>
        <p:nvSpPr>
          <p:cNvPr id="87" name="Google Shape;87;p14"/>
          <p:cNvSpPr txBox="1">
            <a:spLocks noGrp="1"/>
          </p:cNvSpPr>
          <p:nvPr>
            <p:ph type="dt" idx="10"/>
          </p:nvPr>
        </p:nvSpPr>
        <p:spPr>
          <a:xfrm>
            <a:off x="838200" y="6356352"/>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8" name="Google Shape;88;p14"/>
          <p:cNvSpPr txBox="1">
            <a:spLocks noGrp="1"/>
          </p:cNvSpPr>
          <p:nvPr>
            <p:ph type="ftr" idx="11"/>
          </p:nvPr>
        </p:nvSpPr>
        <p:spPr>
          <a:xfrm>
            <a:off x="4038600" y="6356352"/>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9" name="Google Shape;89;p14"/>
          <p:cNvSpPr txBox="1">
            <a:spLocks noGrp="1"/>
          </p:cNvSpPr>
          <p:nvPr>
            <p:ph type="sldNum" idx="12"/>
          </p:nvPr>
        </p:nvSpPr>
        <p:spPr>
          <a:xfrm>
            <a:off x="8610600" y="6356352"/>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solidFill>
                  <a:srgbClr val="888888"/>
                </a:solidFill>
              </a:defRPr>
            </a:lvl1pPr>
            <a:lvl2pPr marL="0" lvl="1" indent="0" algn="r">
              <a:spcBef>
                <a:spcPts val="0"/>
              </a:spcBef>
              <a:buNone/>
              <a:defRPr>
                <a:solidFill>
                  <a:srgbClr val="888888"/>
                </a:solidFill>
              </a:defRPr>
            </a:lvl2pPr>
            <a:lvl3pPr marL="0" lvl="2" indent="0" algn="r">
              <a:spcBef>
                <a:spcPts val="0"/>
              </a:spcBef>
              <a:buNone/>
              <a:defRPr>
                <a:solidFill>
                  <a:srgbClr val="888888"/>
                </a:solidFill>
              </a:defRPr>
            </a:lvl3pPr>
            <a:lvl4pPr marL="0" lvl="3" indent="0" algn="r">
              <a:spcBef>
                <a:spcPts val="0"/>
              </a:spcBef>
              <a:buNone/>
              <a:defRPr>
                <a:solidFill>
                  <a:srgbClr val="888888"/>
                </a:solidFill>
              </a:defRPr>
            </a:lvl4pPr>
            <a:lvl5pPr marL="0" lvl="4" indent="0" algn="r">
              <a:spcBef>
                <a:spcPts val="0"/>
              </a:spcBef>
              <a:buNone/>
              <a:defRPr>
                <a:solidFill>
                  <a:srgbClr val="888888"/>
                </a:solidFill>
              </a:defRPr>
            </a:lvl5pPr>
            <a:lvl6pPr marL="0" lvl="5" indent="0" algn="r">
              <a:spcBef>
                <a:spcPts val="0"/>
              </a:spcBef>
              <a:buNone/>
              <a:defRPr>
                <a:solidFill>
                  <a:srgbClr val="888888"/>
                </a:solidFill>
              </a:defRPr>
            </a:lvl6pPr>
            <a:lvl7pPr marL="0" lvl="6" indent="0" algn="r">
              <a:spcBef>
                <a:spcPts val="0"/>
              </a:spcBef>
              <a:buNone/>
              <a:defRPr>
                <a:solidFill>
                  <a:srgbClr val="888888"/>
                </a:solidFill>
              </a:defRPr>
            </a:lvl7pPr>
            <a:lvl8pPr marL="0" lvl="7" indent="0" algn="r">
              <a:spcBef>
                <a:spcPts val="0"/>
              </a:spcBef>
              <a:buNone/>
              <a:defRPr>
                <a:solidFill>
                  <a:srgbClr val="888888"/>
                </a:solidFill>
              </a:defRPr>
            </a:lvl8pPr>
            <a:lvl9pPr marL="0" lvl="8" indent="0" algn="r">
              <a:spcBef>
                <a:spcPts val="0"/>
              </a:spcBef>
              <a:buNone/>
              <a:defRPr>
                <a:solidFill>
                  <a:srgbClr val="888888"/>
                </a:solidFill>
              </a:defRPr>
            </a:lvl9pPr>
          </a:lstStyle>
          <a:p>
            <a:pPr marL="0" lvl="0" indent="0" algn="r" rtl="0">
              <a:spcBef>
                <a:spcPts val="0"/>
              </a:spcBef>
              <a:spcAft>
                <a:spcPts val="0"/>
              </a:spcAft>
              <a:buNone/>
            </a:pPr>
            <a:fld id="{00000000-1234-1234-1234-123412341234}" type="slidenum">
              <a:rPr lang="it-IT"/>
              <a:t>‹N›</a:t>
            </a:fld>
            <a:endParaRPr/>
          </a:p>
        </p:txBody>
      </p:sp>
    </p:spTree>
    <p:extLst>
      <p:ext uri="{BB962C8B-B14F-4D97-AF65-F5344CB8AC3E}">
        <p14:creationId xmlns:p14="http://schemas.microsoft.com/office/powerpoint/2010/main" val="27390186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64B65680-B0DE-4B75-8C26-807F20B4178E}" type="datetimeFigureOut">
              <a:rPr lang="it-IT" smtClean="0"/>
              <a:t>22/06/2023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18537CC9-3E66-4996-B801-83332FF24583}" type="slidenum">
              <a:rPr lang="it-IT" smtClean="0"/>
              <a:t>‹N›</a:t>
            </a:fld>
            <a:endParaRPr lang="it-IT"/>
          </a:p>
        </p:txBody>
      </p:sp>
    </p:spTree>
    <p:extLst>
      <p:ext uri="{BB962C8B-B14F-4D97-AF65-F5344CB8AC3E}">
        <p14:creationId xmlns:p14="http://schemas.microsoft.com/office/powerpoint/2010/main" val="5449308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a:t>
            </a:r>
          </a:p>
        </p:txBody>
      </p:sp>
      <p:sp>
        <p:nvSpPr>
          <p:cNvPr id="3" name="Segnaposto tes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stili del testo dello schema</a:t>
            </a:r>
          </a:p>
        </p:txBody>
      </p:sp>
      <p:sp>
        <p:nvSpPr>
          <p:cNvPr id="4" name="Segnaposto data 3"/>
          <p:cNvSpPr>
            <a:spLocks noGrp="1"/>
          </p:cNvSpPr>
          <p:nvPr>
            <p:ph type="dt" sz="half" idx="10"/>
          </p:nvPr>
        </p:nvSpPr>
        <p:spPr/>
        <p:txBody>
          <a:bodyPr/>
          <a:lstStyle/>
          <a:p>
            <a:fld id="{64B65680-B0DE-4B75-8C26-807F20B4178E}" type="datetimeFigureOut">
              <a:rPr lang="it-IT" smtClean="0"/>
              <a:t>22/06/2023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18537CC9-3E66-4996-B801-83332FF24583}" type="slidenum">
              <a:rPr lang="it-IT" smtClean="0"/>
              <a:t>‹N›</a:t>
            </a:fld>
            <a:endParaRPr lang="it-IT"/>
          </a:p>
        </p:txBody>
      </p:sp>
    </p:spTree>
    <p:extLst>
      <p:ext uri="{BB962C8B-B14F-4D97-AF65-F5344CB8AC3E}">
        <p14:creationId xmlns:p14="http://schemas.microsoft.com/office/powerpoint/2010/main" val="17957884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sz="half" idx="1"/>
          </p:nvPr>
        </p:nvSpPr>
        <p:spPr>
          <a:xfrm>
            <a:off x="838200" y="1825625"/>
            <a:ext cx="5181600" cy="435133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6172200" y="1825625"/>
            <a:ext cx="5181600" cy="435133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p:cNvSpPr>
            <a:spLocks noGrp="1"/>
          </p:cNvSpPr>
          <p:nvPr>
            <p:ph type="dt" sz="half" idx="10"/>
          </p:nvPr>
        </p:nvSpPr>
        <p:spPr/>
        <p:txBody>
          <a:bodyPr/>
          <a:lstStyle/>
          <a:p>
            <a:fld id="{64B65680-B0DE-4B75-8C26-807F20B4178E}" type="datetimeFigureOut">
              <a:rPr lang="it-IT" smtClean="0"/>
              <a:t>22/06/2023</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18537CC9-3E66-4996-B801-83332FF24583}" type="slidenum">
              <a:rPr lang="it-IT" smtClean="0"/>
              <a:t>‹N›</a:t>
            </a:fld>
            <a:endParaRPr lang="it-IT"/>
          </a:p>
        </p:txBody>
      </p:sp>
    </p:spTree>
    <p:extLst>
      <p:ext uri="{BB962C8B-B14F-4D97-AF65-F5344CB8AC3E}">
        <p14:creationId xmlns:p14="http://schemas.microsoft.com/office/powerpoint/2010/main" val="381512398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839788" y="365125"/>
            <a:ext cx="10515600" cy="1325563"/>
          </a:xfrm>
        </p:spPr>
        <p:txBody>
          <a:bodyPr/>
          <a:lstStyle/>
          <a:p>
            <a:r>
              <a:rPr lang="it-IT"/>
              <a:t>Fare clic per modificare lo stile del titolo</a:t>
            </a:r>
          </a:p>
        </p:txBody>
      </p:sp>
      <p:sp>
        <p:nvSpPr>
          <p:cNvPr id="3" name="Segnaposto tes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Segnaposto contenuto 3"/>
          <p:cNvSpPr>
            <a:spLocks noGrp="1"/>
          </p:cNvSpPr>
          <p:nvPr>
            <p:ph sz="half" idx="2"/>
          </p:nvPr>
        </p:nvSpPr>
        <p:spPr>
          <a:xfrm>
            <a:off x="839788" y="2505075"/>
            <a:ext cx="5157787" cy="368458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Segnaposto contenuto 5"/>
          <p:cNvSpPr>
            <a:spLocks noGrp="1"/>
          </p:cNvSpPr>
          <p:nvPr>
            <p:ph sz="quarter" idx="4"/>
          </p:nvPr>
        </p:nvSpPr>
        <p:spPr>
          <a:xfrm>
            <a:off x="6172200" y="2505075"/>
            <a:ext cx="5183188" cy="368458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p:cNvSpPr>
            <a:spLocks noGrp="1"/>
          </p:cNvSpPr>
          <p:nvPr>
            <p:ph type="dt" sz="half" idx="10"/>
          </p:nvPr>
        </p:nvSpPr>
        <p:spPr/>
        <p:txBody>
          <a:bodyPr/>
          <a:lstStyle/>
          <a:p>
            <a:fld id="{64B65680-B0DE-4B75-8C26-807F20B4178E}" type="datetimeFigureOut">
              <a:rPr lang="it-IT" smtClean="0"/>
              <a:t>22/06/2023</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18537CC9-3E66-4996-B801-83332FF24583}" type="slidenum">
              <a:rPr lang="it-IT" smtClean="0"/>
              <a:t>‹N›</a:t>
            </a:fld>
            <a:endParaRPr lang="it-IT"/>
          </a:p>
        </p:txBody>
      </p:sp>
    </p:spTree>
    <p:extLst>
      <p:ext uri="{BB962C8B-B14F-4D97-AF65-F5344CB8AC3E}">
        <p14:creationId xmlns:p14="http://schemas.microsoft.com/office/powerpoint/2010/main" val="71591710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data 2"/>
          <p:cNvSpPr>
            <a:spLocks noGrp="1"/>
          </p:cNvSpPr>
          <p:nvPr>
            <p:ph type="dt" sz="half" idx="10"/>
          </p:nvPr>
        </p:nvSpPr>
        <p:spPr/>
        <p:txBody>
          <a:bodyPr/>
          <a:lstStyle/>
          <a:p>
            <a:fld id="{64B65680-B0DE-4B75-8C26-807F20B4178E}" type="datetimeFigureOut">
              <a:rPr lang="it-IT" smtClean="0"/>
              <a:t>22/06/2023</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18537CC9-3E66-4996-B801-83332FF24583}" type="slidenum">
              <a:rPr lang="it-IT" smtClean="0"/>
              <a:t>‹N›</a:t>
            </a:fld>
            <a:endParaRPr lang="it-IT"/>
          </a:p>
        </p:txBody>
      </p:sp>
    </p:spTree>
    <p:extLst>
      <p:ext uri="{BB962C8B-B14F-4D97-AF65-F5344CB8AC3E}">
        <p14:creationId xmlns:p14="http://schemas.microsoft.com/office/powerpoint/2010/main" val="88792377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64B65680-B0DE-4B75-8C26-807F20B4178E}" type="datetimeFigureOut">
              <a:rPr lang="it-IT" smtClean="0"/>
              <a:t>22/06/2023</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18537CC9-3E66-4996-B801-83332FF24583}" type="slidenum">
              <a:rPr lang="it-IT" smtClean="0"/>
              <a:t>‹N›</a:t>
            </a:fld>
            <a:endParaRPr lang="it-IT"/>
          </a:p>
        </p:txBody>
      </p:sp>
    </p:spTree>
    <p:extLst>
      <p:ext uri="{BB962C8B-B14F-4D97-AF65-F5344CB8AC3E}">
        <p14:creationId xmlns:p14="http://schemas.microsoft.com/office/powerpoint/2010/main" val="100556101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a:t>
            </a:r>
          </a:p>
        </p:txBody>
      </p:sp>
      <p:sp>
        <p:nvSpPr>
          <p:cNvPr id="3" name="Segnaposto contenut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stili del testo dello schema</a:t>
            </a:r>
          </a:p>
        </p:txBody>
      </p:sp>
      <p:sp>
        <p:nvSpPr>
          <p:cNvPr id="5" name="Segnaposto data 4"/>
          <p:cNvSpPr>
            <a:spLocks noGrp="1"/>
          </p:cNvSpPr>
          <p:nvPr>
            <p:ph type="dt" sz="half" idx="10"/>
          </p:nvPr>
        </p:nvSpPr>
        <p:spPr/>
        <p:txBody>
          <a:bodyPr/>
          <a:lstStyle/>
          <a:p>
            <a:fld id="{64B65680-B0DE-4B75-8C26-807F20B4178E}" type="datetimeFigureOut">
              <a:rPr lang="it-IT" smtClean="0"/>
              <a:t>22/06/2023</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18537CC9-3E66-4996-B801-83332FF24583}" type="slidenum">
              <a:rPr lang="it-IT" smtClean="0"/>
              <a:t>‹N›</a:t>
            </a:fld>
            <a:endParaRPr lang="it-IT"/>
          </a:p>
        </p:txBody>
      </p:sp>
    </p:spTree>
    <p:extLst>
      <p:ext uri="{BB962C8B-B14F-4D97-AF65-F5344CB8AC3E}">
        <p14:creationId xmlns:p14="http://schemas.microsoft.com/office/powerpoint/2010/main" val="197655700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a:t>
            </a:r>
          </a:p>
        </p:txBody>
      </p:sp>
      <p:sp>
        <p:nvSpPr>
          <p:cNvPr id="3" name="Segnaposto immagin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stili del testo dello schema</a:t>
            </a:r>
          </a:p>
        </p:txBody>
      </p:sp>
      <p:sp>
        <p:nvSpPr>
          <p:cNvPr id="5" name="Segnaposto data 4"/>
          <p:cNvSpPr>
            <a:spLocks noGrp="1"/>
          </p:cNvSpPr>
          <p:nvPr>
            <p:ph type="dt" sz="half" idx="10"/>
          </p:nvPr>
        </p:nvSpPr>
        <p:spPr/>
        <p:txBody>
          <a:bodyPr/>
          <a:lstStyle/>
          <a:p>
            <a:fld id="{64B65680-B0DE-4B75-8C26-807F20B4178E}" type="datetimeFigureOut">
              <a:rPr lang="it-IT" smtClean="0"/>
              <a:t>22/06/2023</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18537CC9-3E66-4996-B801-83332FF24583}" type="slidenum">
              <a:rPr lang="it-IT" smtClean="0"/>
              <a:t>‹N›</a:t>
            </a:fld>
            <a:endParaRPr lang="it-IT"/>
          </a:p>
        </p:txBody>
      </p:sp>
    </p:spTree>
    <p:extLst>
      <p:ext uri="{BB962C8B-B14F-4D97-AF65-F5344CB8AC3E}">
        <p14:creationId xmlns:p14="http://schemas.microsoft.com/office/powerpoint/2010/main" val="26651646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testo verticale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64B65680-B0DE-4B75-8C26-807F20B4178E}" type="datetimeFigureOut">
              <a:rPr lang="it-IT" smtClean="0"/>
              <a:t>22/06/2023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18537CC9-3E66-4996-B801-83332FF24583}" type="slidenum">
              <a:rPr lang="it-IT" smtClean="0"/>
              <a:t>‹N›</a:t>
            </a:fld>
            <a:endParaRPr lang="it-IT"/>
          </a:p>
        </p:txBody>
      </p:sp>
    </p:spTree>
    <p:extLst>
      <p:ext uri="{BB962C8B-B14F-4D97-AF65-F5344CB8AC3E}">
        <p14:creationId xmlns:p14="http://schemas.microsoft.com/office/powerpoint/2010/main" val="306895834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724900" y="365125"/>
            <a:ext cx="2628900" cy="5811838"/>
          </a:xfr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838200" y="365125"/>
            <a:ext cx="7734300" cy="5811838"/>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64B65680-B0DE-4B75-8C26-807F20B4178E}" type="datetimeFigureOut">
              <a:rPr lang="it-IT" smtClean="0"/>
              <a:t>22/06/2023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18537CC9-3E66-4996-B801-83332FF24583}" type="slidenum">
              <a:rPr lang="it-IT" smtClean="0"/>
              <a:t>‹N›</a:t>
            </a:fld>
            <a:endParaRPr lang="it-IT"/>
          </a:p>
        </p:txBody>
      </p:sp>
    </p:spTree>
    <p:extLst>
      <p:ext uri="{BB962C8B-B14F-4D97-AF65-F5344CB8AC3E}">
        <p14:creationId xmlns:p14="http://schemas.microsoft.com/office/powerpoint/2010/main" val="19195150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olo e contenuto" type="obj">
  <p:cSld name="Titolo e contenuto">
    <p:spTree>
      <p:nvGrpSpPr>
        <p:cNvPr id="1" name="Shape 96"/>
        <p:cNvGrpSpPr/>
        <p:nvPr/>
      </p:nvGrpSpPr>
      <p:grpSpPr>
        <a:xfrm>
          <a:off x="0" y="0"/>
          <a:ext cx="0" cy="0"/>
          <a:chOff x="0" y="0"/>
          <a:chExt cx="0" cy="0"/>
        </a:xfrm>
      </p:grpSpPr>
      <p:sp>
        <p:nvSpPr>
          <p:cNvPr id="97" name="Google Shape;97;p16"/>
          <p:cNvSpPr txBox="1">
            <a:spLocks noGrp="1"/>
          </p:cNvSpPr>
          <p:nvPr>
            <p:ph type="title"/>
          </p:nvPr>
        </p:nvSpPr>
        <p:spPr>
          <a:xfrm>
            <a:off x="838200" y="365127"/>
            <a:ext cx="10515600" cy="1325563"/>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98" name="Google Shape;98;p16"/>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750"/>
              </a:spcBef>
              <a:spcAft>
                <a:spcPts val="0"/>
              </a:spcAft>
              <a:buClr>
                <a:schemeClr val="dk1"/>
              </a:buClr>
              <a:buSzPts val="1800"/>
              <a:buChar char="•"/>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99" name="Google Shape;99;p16"/>
          <p:cNvSpPr txBox="1">
            <a:spLocks noGrp="1"/>
          </p:cNvSpPr>
          <p:nvPr>
            <p:ph type="dt" idx="10"/>
          </p:nvPr>
        </p:nvSpPr>
        <p:spPr>
          <a:xfrm>
            <a:off x="838200" y="6356352"/>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0" name="Google Shape;100;p16"/>
          <p:cNvSpPr txBox="1">
            <a:spLocks noGrp="1"/>
          </p:cNvSpPr>
          <p:nvPr>
            <p:ph type="ftr" idx="11"/>
          </p:nvPr>
        </p:nvSpPr>
        <p:spPr>
          <a:xfrm>
            <a:off x="4038600" y="6356352"/>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1" name="Google Shape;101;p16"/>
          <p:cNvSpPr txBox="1">
            <a:spLocks noGrp="1"/>
          </p:cNvSpPr>
          <p:nvPr>
            <p:ph type="sldNum" idx="12"/>
          </p:nvPr>
        </p:nvSpPr>
        <p:spPr>
          <a:xfrm>
            <a:off x="8610600" y="6356352"/>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solidFill>
                  <a:srgbClr val="888888"/>
                </a:solidFill>
              </a:defRPr>
            </a:lvl1pPr>
            <a:lvl2pPr marL="0" lvl="1" indent="0" algn="r">
              <a:spcBef>
                <a:spcPts val="0"/>
              </a:spcBef>
              <a:buNone/>
              <a:defRPr>
                <a:solidFill>
                  <a:srgbClr val="888888"/>
                </a:solidFill>
              </a:defRPr>
            </a:lvl2pPr>
            <a:lvl3pPr marL="0" lvl="2" indent="0" algn="r">
              <a:spcBef>
                <a:spcPts val="0"/>
              </a:spcBef>
              <a:buNone/>
              <a:defRPr>
                <a:solidFill>
                  <a:srgbClr val="888888"/>
                </a:solidFill>
              </a:defRPr>
            </a:lvl3pPr>
            <a:lvl4pPr marL="0" lvl="3" indent="0" algn="r">
              <a:spcBef>
                <a:spcPts val="0"/>
              </a:spcBef>
              <a:buNone/>
              <a:defRPr>
                <a:solidFill>
                  <a:srgbClr val="888888"/>
                </a:solidFill>
              </a:defRPr>
            </a:lvl4pPr>
            <a:lvl5pPr marL="0" lvl="4" indent="0" algn="r">
              <a:spcBef>
                <a:spcPts val="0"/>
              </a:spcBef>
              <a:buNone/>
              <a:defRPr>
                <a:solidFill>
                  <a:srgbClr val="888888"/>
                </a:solidFill>
              </a:defRPr>
            </a:lvl5pPr>
            <a:lvl6pPr marL="0" lvl="5" indent="0" algn="r">
              <a:spcBef>
                <a:spcPts val="0"/>
              </a:spcBef>
              <a:buNone/>
              <a:defRPr>
                <a:solidFill>
                  <a:srgbClr val="888888"/>
                </a:solidFill>
              </a:defRPr>
            </a:lvl6pPr>
            <a:lvl7pPr marL="0" lvl="6" indent="0" algn="r">
              <a:spcBef>
                <a:spcPts val="0"/>
              </a:spcBef>
              <a:buNone/>
              <a:defRPr>
                <a:solidFill>
                  <a:srgbClr val="888888"/>
                </a:solidFill>
              </a:defRPr>
            </a:lvl7pPr>
            <a:lvl8pPr marL="0" lvl="7" indent="0" algn="r">
              <a:spcBef>
                <a:spcPts val="0"/>
              </a:spcBef>
              <a:buNone/>
              <a:defRPr>
                <a:solidFill>
                  <a:srgbClr val="888888"/>
                </a:solidFill>
              </a:defRPr>
            </a:lvl8pPr>
            <a:lvl9pPr marL="0" lvl="8" indent="0" algn="r">
              <a:spcBef>
                <a:spcPts val="0"/>
              </a:spcBef>
              <a:buNone/>
              <a:defRPr>
                <a:solidFill>
                  <a:srgbClr val="888888"/>
                </a:solidFill>
              </a:defRPr>
            </a:lvl9pPr>
          </a:lstStyle>
          <a:p>
            <a:pPr marL="0" lvl="0" indent="0" algn="r" rtl="0">
              <a:spcBef>
                <a:spcPts val="0"/>
              </a:spcBef>
              <a:spcAft>
                <a:spcPts val="0"/>
              </a:spcAft>
              <a:buNone/>
            </a:pPr>
            <a:fld id="{00000000-1234-1234-1234-123412341234}" type="slidenum">
              <a:rPr lang="it-IT"/>
              <a:t>‹N›</a:t>
            </a:fld>
            <a:endParaRPr/>
          </a:p>
        </p:txBody>
      </p:sp>
    </p:spTree>
    <p:extLst>
      <p:ext uri="{BB962C8B-B14F-4D97-AF65-F5344CB8AC3E}">
        <p14:creationId xmlns:p14="http://schemas.microsoft.com/office/powerpoint/2010/main" val="64805561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971D8A8-455A-081B-5A44-0664C7597B86}"/>
              </a:ext>
            </a:extLst>
          </p:cNvPr>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 dello schema</a:t>
            </a:r>
          </a:p>
        </p:txBody>
      </p:sp>
      <p:sp>
        <p:nvSpPr>
          <p:cNvPr id="3" name="Sottotitolo 2">
            <a:extLst>
              <a:ext uri="{FF2B5EF4-FFF2-40B4-BE49-F238E27FC236}">
                <a16:creationId xmlns:a16="http://schemas.microsoft.com/office/drawing/2014/main" id="{1783FC70-1464-E2F8-8455-53EEA42D690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a:extLst>
              <a:ext uri="{FF2B5EF4-FFF2-40B4-BE49-F238E27FC236}">
                <a16:creationId xmlns:a16="http://schemas.microsoft.com/office/drawing/2014/main" id="{73E19D33-86BF-88D9-258A-B48CAFC9A59F}"/>
              </a:ext>
            </a:extLst>
          </p:cNvPr>
          <p:cNvSpPr>
            <a:spLocks noGrp="1"/>
          </p:cNvSpPr>
          <p:nvPr>
            <p:ph type="dt" sz="half" idx="10"/>
          </p:nvPr>
        </p:nvSpPr>
        <p:spPr/>
        <p:txBody>
          <a:bodyPr/>
          <a:lstStyle/>
          <a:p>
            <a:fld id="{3704A0A2-A738-431A-A8F8-0B9991299F24}" type="datetimeFigureOut">
              <a:rPr lang="it-IT" smtClean="0"/>
              <a:t>22/06/2023</a:t>
            </a:fld>
            <a:endParaRPr lang="it-IT"/>
          </a:p>
        </p:txBody>
      </p:sp>
      <p:sp>
        <p:nvSpPr>
          <p:cNvPr id="5" name="Segnaposto piè di pagina 4">
            <a:extLst>
              <a:ext uri="{FF2B5EF4-FFF2-40B4-BE49-F238E27FC236}">
                <a16:creationId xmlns:a16="http://schemas.microsoft.com/office/drawing/2014/main" id="{5E07049E-0520-1294-5A9F-4F339B1C00C9}"/>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DFEB09CF-F273-87B5-8197-7F2664960DA8}"/>
              </a:ext>
            </a:extLst>
          </p:cNvPr>
          <p:cNvSpPr>
            <a:spLocks noGrp="1"/>
          </p:cNvSpPr>
          <p:nvPr>
            <p:ph type="sldNum" sz="quarter" idx="12"/>
          </p:nvPr>
        </p:nvSpPr>
        <p:spPr/>
        <p:txBody>
          <a:bodyPr/>
          <a:lstStyle/>
          <a:p>
            <a:fld id="{12E55DEA-3DAF-4636-871F-EA5BB2235516}" type="slidenum">
              <a:rPr lang="it-IT" smtClean="0"/>
              <a:t>‹N›</a:t>
            </a:fld>
            <a:endParaRPr lang="it-IT"/>
          </a:p>
        </p:txBody>
      </p:sp>
    </p:spTree>
    <p:extLst>
      <p:ext uri="{BB962C8B-B14F-4D97-AF65-F5344CB8AC3E}">
        <p14:creationId xmlns:p14="http://schemas.microsoft.com/office/powerpoint/2010/main" val="255966018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BA9355A-8BCF-D641-DA78-D8565572E4AC}"/>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D3DBC151-B37D-9727-9344-DA421C6FBC92}"/>
              </a:ext>
            </a:extLst>
          </p:cNvPr>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D29ED083-0735-D2D5-C43B-060FCDAFABDC}"/>
              </a:ext>
            </a:extLst>
          </p:cNvPr>
          <p:cNvSpPr>
            <a:spLocks noGrp="1"/>
          </p:cNvSpPr>
          <p:nvPr>
            <p:ph type="dt" sz="half" idx="10"/>
          </p:nvPr>
        </p:nvSpPr>
        <p:spPr/>
        <p:txBody>
          <a:bodyPr/>
          <a:lstStyle/>
          <a:p>
            <a:fld id="{3704A0A2-A738-431A-A8F8-0B9991299F24}" type="datetimeFigureOut">
              <a:rPr lang="it-IT" smtClean="0"/>
              <a:t>22/06/2023</a:t>
            </a:fld>
            <a:endParaRPr lang="it-IT"/>
          </a:p>
        </p:txBody>
      </p:sp>
      <p:sp>
        <p:nvSpPr>
          <p:cNvPr id="5" name="Segnaposto piè di pagina 4">
            <a:extLst>
              <a:ext uri="{FF2B5EF4-FFF2-40B4-BE49-F238E27FC236}">
                <a16:creationId xmlns:a16="http://schemas.microsoft.com/office/drawing/2014/main" id="{15B9F19F-5252-380D-592E-CCFDD1B32580}"/>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DEE6D465-6E78-4D7A-9200-5F79FFF19DB8}"/>
              </a:ext>
            </a:extLst>
          </p:cNvPr>
          <p:cNvSpPr>
            <a:spLocks noGrp="1"/>
          </p:cNvSpPr>
          <p:nvPr>
            <p:ph type="sldNum" sz="quarter" idx="12"/>
          </p:nvPr>
        </p:nvSpPr>
        <p:spPr/>
        <p:txBody>
          <a:bodyPr/>
          <a:lstStyle/>
          <a:p>
            <a:fld id="{12E55DEA-3DAF-4636-871F-EA5BB2235516}" type="slidenum">
              <a:rPr lang="it-IT" smtClean="0"/>
              <a:t>‹N›</a:t>
            </a:fld>
            <a:endParaRPr lang="it-IT"/>
          </a:p>
        </p:txBody>
      </p:sp>
    </p:spTree>
    <p:extLst>
      <p:ext uri="{BB962C8B-B14F-4D97-AF65-F5344CB8AC3E}">
        <p14:creationId xmlns:p14="http://schemas.microsoft.com/office/powerpoint/2010/main" val="111897540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B8E3EE1-6E1D-25FA-7D30-3392D98A403A}"/>
              </a:ext>
            </a:extLst>
          </p:cNvPr>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 dello schema</a:t>
            </a:r>
          </a:p>
        </p:txBody>
      </p:sp>
      <p:sp>
        <p:nvSpPr>
          <p:cNvPr id="3" name="Segnaposto testo 2">
            <a:extLst>
              <a:ext uri="{FF2B5EF4-FFF2-40B4-BE49-F238E27FC236}">
                <a16:creationId xmlns:a16="http://schemas.microsoft.com/office/drawing/2014/main" id="{9AEFDC69-4236-39BA-60A2-1ABB39B0C96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gli stili del testo dello schema</a:t>
            </a:r>
          </a:p>
        </p:txBody>
      </p:sp>
      <p:sp>
        <p:nvSpPr>
          <p:cNvPr id="4" name="Segnaposto data 3">
            <a:extLst>
              <a:ext uri="{FF2B5EF4-FFF2-40B4-BE49-F238E27FC236}">
                <a16:creationId xmlns:a16="http://schemas.microsoft.com/office/drawing/2014/main" id="{D3FBE8F6-63F0-3754-CC94-28CF0DCFE55F}"/>
              </a:ext>
            </a:extLst>
          </p:cNvPr>
          <p:cNvSpPr>
            <a:spLocks noGrp="1"/>
          </p:cNvSpPr>
          <p:nvPr>
            <p:ph type="dt" sz="half" idx="10"/>
          </p:nvPr>
        </p:nvSpPr>
        <p:spPr/>
        <p:txBody>
          <a:bodyPr/>
          <a:lstStyle/>
          <a:p>
            <a:fld id="{3704A0A2-A738-431A-A8F8-0B9991299F24}" type="datetimeFigureOut">
              <a:rPr lang="it-IT" smtClean="0"/>
              <a:t>22/06/2023</a:t>
            </a:fld>
            <a:endParaRPr lang="it-IT"/>
          </a:p>
        </p:txBody>
      </p:sp>
      <p:sp>
        <p:nvSpPr>
          <p:cNvPr id="5" name="Segnaposto piè di pagina 4">
            <a:extLst>
              <a:ext uri="{FF2B5EF4-FFF2-40B4-BE49-F238E27FC236}">
                <a16:creationId xmlns:a16="http://schemas.microsoft.com/office/drawing/2014/main" id="{CCD84261-9C4D-6017-FE7D-558A3F8F1CF0}"/>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688D7991-2C85-ED0A-B276-83386BE76AE2}"/>
              </a:ext>
            </a:extLst>
          </p:cNvPr>
          <p:cNvSpPr>
            <a:spLocks noGrp="1"/>
          </p:cNvSpPr>
          <p:nvPr>
            <p:ph type="sldNum" sz="quarter" idx="12"/>
          </p:nvPr>
        </p:nvSpPr>
        <p:spPr/>
        <p:txBody>
          <a:bodyPr/>
          <a:lstStyle/>
          <a:p>
            <a:fld id="{12E55DEA-3DAF-4636-871F-EA5BB2235516}" type="slidenum">
              <a:rPr lang="it-IT" smtClean="0"/>
              <a:t>‹N›</a:t>
            </a:fld>
            <a:endParaRPr lang="it-IT"/>
          </a:p>
        </p:txBody>
      </p:sp>
    </p:spTree>
    <p:extLst>
      <p:ext uri="{BB962C8B-B14F-4D97-AF65-F5344CB8AC3E}">
        <p14:creationId xmlns:p14="http://schemas.microsoft.com/office/powerpoint/2010/main" val="370921727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2861209-4339-0AF1-7691-FF2D30F999DC}"/>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6047C97A-E1FE-8BF1-A3DD-82F9571FA04B}"/>
              </a:ext>
            </a:extLst>
          </p:cNvPr>
          <p:cNvSpPr>
            <a:spLocks noGrp="1"/>
          </p:cNvSpPr>
          <p:nvPr>
            <p:ph sz="half" idx="1"/>
          </p:nvPr>
        </p:nvSpPr>
        <p:spPr>
          <a:xfrm>
            <a:off x="838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a:extLst>
              <a:ext uri="{FF2B5EF4-FFF2-40B4-BE49-F238E27FC236}">
                <a16:creationId xmlns:a16="http://schemas.microsoft.com/office/drawing/2014/main" id="{0A538878-FFCC-1E66-C411-C6A8DD7D76D9}"/>
              </a:ext>
            </a:extLst>
          </p:cNvPr>
          <p:cNvSpPr>
            <a:spLocks noGrp="1"/>
          </p:cNvSpPr>
          <p:nvPr>
            <p:ph sz="half" idx="2"/>
          </p:nvPr>
        </p:nvSpPr>
        <p:spPr>
          <a:xfrm>
            <a:off x="6172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a:extLst>
              <a:ext uri="{FF2B5EF4-FFF2-40B4-BE49-F238E27FC236}">
                <a16:creationId xmlns:a16="http://schemas.microsoft.com/office/drawing/2014/main" id="{E2FF330B-72BA-5CAE-BF58-3B064FBAB3DB}"/>
              </a:ext>
            </a:extLst>
          </p:cNvPr>
          <p:cNvSpPr>
            <a:spLocks noGrp="1"/>
          </p:cNvSpPr>
          <p:nvPr>
            <p:ph type="dt" sz="half" idx="10"/>
          </p:nvPr>
        </p:nvSpPr>
        <p:spPr/>
        <p:txBody>
          <a:bodyPr/>
          <a:lstStyle/>
          <a:p>
            <a:fld id="{3704A0A2-A738-431A-A8F8-0B9991299F24}" type="datetimeFigureOut">
              <a:rPr lang="it-IT" smtClean="0"/>
              <a:t>22/06/2023</a:t>
            </a:fld>
            <a:endParaRPr lang="it-IT"/>
          </a:p>
        </p:txBody>
      </p:sp>
      <p:sp>
        <p:nvSpPr>
          <p:cNvPr id="6" name="Segnaposto piè di pagina 5">
            <a:extLst>
              <a:ext uri="{FF2B5EF4-FFF2-40B4-BE49-F238E27FC236}">
                <a16:creationId xmlns:a16="http://schemas.microsoft.com/office/drawing/2014/main" id="{BDAD06CD-1BB0-CD61-08FD-5234171F3A97}"/>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47AB657F-040C-C81C-5BFD-A8206893A72D}"/>
              </a:ext>
            </a:extLst>
          </p:cNvPr>
          <p:cNvSpPr>
            <a:spLocks noGrp="1"/>
          </p:cNvSpPr>
          <p:nvPr>
            <p:ph type="sldNum" sz="quarter" idx="12"/>
          </p:nvPr>
        </p:nvSpPr>
        <p:spPr/>
        <p:txBody>
          <a:bodyPr/>
          <a:lstStyle/>
          <a:p>
            <a:fld id="{12E55DEA-3DAF-4636-871F-EA5BB2235516}" type="slidenum">
              <a:rPr lang="it-IT" smtClean="0"/>
              <a:t>‹N›</a:t>
            </a:fld>
            <a:endParaRPr lang="it-IT"/>
          </a:p>
        </p:txBody>
      </p:sp>
    </p:spTree>
    <p:extLst>
      <p:ext uri="{BB962C8B-B14F-4D97-AF65-F5344CB8AC3E}">
        <p14:creationId xmlns:p14="http://schemas.microsoft.com/office/powerpoint/2010/main" val="14657216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5AE1B57-6D8C-05F9-F96B-0DF0B13BCCF2}"/>
              </a:ext>
            </a:extLst>
          </p:cNvPr>
          <p:cNvSpPr>
            <a:spLocks noGrp="1"/>
          </p:cNvSpPr>
          <p:nvPr>
            <p:ph type="title"/>
          </p:nvPr>
        </p:nvSpPr>
        <p:spPr>
          <a:xfrm>
            <a:off x="839788" y="365125"/>
            <a:ext cx="10515600" cy="1325563"/>
          </a:xfrm>
        </p:spPr>
        <p:txBody>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1A3D871E-D15D-F8E4-8F18-C28C4663F77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Segnaposto contenuto 3">
            <a:extLst>
              <a:ext uri="{FF2B5EF4-FFF2-40B4-BE49-F238E27FC236}">
                <a16:creationId xmlns:a16="http://schemas.microsoft.com/office/drawing/2014/main" id="{CA71854F-4582-412A-D321-1EF79552BAE2}"/>
              </a:ext>
            </a:extLst>
          </p:cNvPr>
          <p:cNvSpPr>
            <a:spLocks noGrp="1"/>
          </p:cNvSpPr>
          <p:nvPr>
            <p:ph sz="half" idx="2"/>
          </p:nvPr>
        </p:nvSpPr>
        <p:spPr>
          <a:xfrm>
            <a:off x="839788" y="2505075"/>
            <a:ext cx="5157787"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a:extLst>
              <a:ext uri="{FF2B5EF4-FFF2-40B4-BE49-F238E27FC236}">
                <a16:creationId xmlns:a16="http://schemas.microsoft.com/office/drawing/2014/main" id="{34580947-1908-3B31-B5C2-640FF5286CD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Segnaposto contenuto 5">
            <a:extLst>
              <a:ext uri="{FF2B5EF4-FFF2-40B4-BE49-F238E27FC236}">
                <a16:creationId xmlns:a16="http://schemas.microsoft.com/office/drawing/2014/main" id="{D22A9726-66C5-A1DF-FAC6-BFB5ADBC0C90}"/>
              </a:ext>
            </a:extLst>
          </p:cNvPr>
          <p:cNvSpPr>
            <a:spLocks noGrp="1"/>
          </p:cNvSpPr>
          <p:nvPr>
            <p:ph sz="quarter" idx="4"/>
          </p:nvPr>
        </p:nvSpPr>
        <p:spPr>
          <a:xfrm>
            <a:off x="6172200" y="2505075"/>
            <a:ext cx="5183188"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a:extLst>
              <a:ext uri="{FF2B5EF4-FFF2-40B4-BE49-F238E27FC236}">
                <a16:creationId xmlns:a16="http://schemas.microsoft.com/office/drawing/2014/main" id="{813A1787-20BF-CF5C-A5F0-6850864BD957}"/>
              </a:ext>
            </a:extLst>
          </p:cNvPr>
          <p:cNvSpPr>
            <a:spLocks noGrp="1"/>
          </p:cNvSpPr>
          <p:nvPr>
            <p:ph type="dt" sz="half" idx="10"/>
          </p:nvPr>
        </p:nvSpPr>
        <p:spPr/>
        <p:txBody>
          <a:bodyPr/>
          <a:lstStyle/>
          <a:p>
            <a:fld id="{3704A0A2-A738-431A-A8F8-0B9991299F24}" type="datetimeFigureOut">
              <a:rPr lang="it-IT" smtClean="0"/>
              <a:t>22/06/2023</a:t>
            </a:fld>
            <a:endParaRPr lang="it-IT"/>
          </a:p>
        </p:txBody>
      </p:sp>
      <p:sp>
        <p:nvSpPr>
          <p:cNvPr id="8" name="Segnaposto piè di pagina 7">
            <a:extLst>
              <a:ext uri="{FF2B5EF4-FFF2-40B4-BE49-F238E27FC236}">
                <a16:creationId xmlns:a16="http://schemas.microsoft.com/office/drawing/2014/main" id="{14387AD0-21C2-2F64-B961-FDE3763595AA}"/>
              </a:ext>
            </a:extLst>
          </p:cNvPr>
          <p:cNvSpPr>
            <a:spLocks noGrp="1"/>
          </p:cNvSpPr>
          <p:nvPr>
            <p:ph type="ftr" sz="quarter" idx="11"/>
          </p:nvPr>
        </p:nvSpPr>
        <p:spPr/>
        <p:txBody>
          <a:bodyPr/>
          <a:lstStyle/>
          <a:p>
            <a:endParaRPr lang="it-IT"/>
          </a:p>
        </p:txBody>
      </p:sp>
      <p:sp>
        <p:nvSpPr>
          <p:cNvPr id="9" name="Segnaposto numero diapositiva 8">
            <a:extLst>
              <a:ext uri="{FF2B5EF4-FFF2-40B4-BE49-F238E27FC236}">
                <a16:creationId xmlns:a16="http://schemas.microsoft.com/office/drawing/2014/main" id="{E0A8322D-69FE-D47D-6B38-86AFF7FCA835}"/>
              </a:ext>
            </a:extLst>
          </p:cNvPr>
          <p:cNvSpPr>
            <a:spLocks noGrp="1"/>
          </p:cNvSpPr>
          <p:nvPr>
            <p:ph type="sldNum" sz="quarter" idx="12"/>
          </p:nvPr>
        </p:nvSpPr>
        <p:spPr/>
        <p:txBody>
          <a:bodyPr/>
          <a:lstStyle/>
          <a:p>
            <a:fld id="{12E55DEA-3DAF-4636-871F-EA5BB2235516}" type="slidenum">
              <a:rPr lang="it-IT" smtClean="0"/>
              <a:t>‹N›</a:t>
            </a:fld>
            <a:endParaRPr lang="it-IT"/>
          </a:p>
        </p:txBody>
      </p:sp>
    </p:spTree>
    <p:extLst>
      <p:ext uri="{BB962C8B-B14F-4D97-AF65-F5344CB8AC3E}">
        <p14:creationId xmlns:p14="http://schemas.microsoft.com/office/powerpoint/2010/main" val="275281757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082B9B0-7ADF-3C26-83B6-749A412A9B3F}"/>
              </a:ext>
            </a:extLst>
          </p:cNvPr>
          <p:cNvSpPr>
            <a:spLocks noGrp="1"/>
          </p:cNvSpPr>
          <p:nvPr>
            <p:ph type="title"/>
          </p:nvPr>
        </p:nvSpPr>
        <p:spPr/>
        <p:txBody>
          <a:bodyPr/>
          <a:lstStyle/>
          <a:p>
            <a:r>
              <a:rPr lang="it-IT"/>
              <a:t>Fare clic per modificare lo stile del titolo dello schema</a:t>
            </a:r>
          </a:p>
        </p:txBody>
      </p:sp>
      <p:sp>
        <p:nvSpPr>
          <p:cNvPr id="3" name="Segnaposto data 2">
            <a:extLst>
              <a:ext uri="{FF2B5EF4-FFF2-40B4-BE49-F238E27FC236}">
                <a16:creationId xmlns:a16="http://schemas.microsoft.com/office/drawing/2014/main" id="{1E3EDAFB-D1E2-553C-158B-0BF17DDB7CBD}"/>
              </a:ext>
            </a:extLst>
          </p:cNvPr>
          <p:cNvSpPr>
            <a:spLocks noGrp="1"/>
          </p:cNvSpPr>
          <p:nvPr>
            <p:ph type="dt" sz="half" idx="10"/>
          </p:nvPr>
        </p:nvSpPr>
        <p:spPr/>
        <p:txBody>
          <a:bodyPr/>
          <a:lstStyle/>
          <a:p>
            <a:fld id="{3704A0A2-A738-431A-A8F8-0B9991299F24}" type="datetimeFigureOut">
              <a:rPr lang="it-IT" smtClean="0"/>
              <a:t>22/06/2023</a:t>
            </a:fld>
            <a:endParaRPr lang="it-IT"/>
          </a:p>
        </p:txBody>
      </p:sp>
      <p:sp>
        <p:nvSpPr>
          <p:cNvPr id="4" name="Segnaposto piè di pagina 3">
            <a:extLst>
              <a:ext uri="{FF2B5EF4-FFF2-40B4-BE49-F238E27FC236}">
                <a16:creationId xmlns:a16="http://schemas.microsoft.com/office/drawing/2014/main" id="{A7C24718-7CEE-8B75-B7BB-24D48912950F}"/>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id="{7A07D718-97E1-D383-C5A8-527213665B08}"/>
              </a:ext>
            </a:extLst>
          </p:cNvPr>
          <p:cNvSpPr>
            <a:spLocks noGrp="1"/>
          </p:cNvSpPr>
          <p:nvPr>
            <p:ph type="sldNum" sz="quarter" idx="12"/>
          </p:nvPr>
        </p:nvSpPr>
        <p:spPr/>
        <p:txBody>
          <a:bodyPr/>
          <a:lstStyle/>
          <a:p>
            <a:fld id="{12E55DEA-3DAF-4636-871F-EA5BB2235516}" type="slidenum">
              <a:rPr lang="it-IT" smtClean="0"/>
              <a:t>‹N›</a:t>
            </a:fld>
            <a:endParaRPr lang="it-IT"/>
          </a:p>
        </p:txBody>
      </p:sp>
    </p:spTree>
    <p:extLst>
      <p:ext uri="{BB962C8B-B14F-4D97-AF65-F5344CB8AC3E}">
        <p14:creationId xmlns:p14="http://schemas.microsoft.com/office/powerpoint/2010/main" val="239353970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a:extLst>
              <a:ext uri="{FF2B5EF4-FFF2-40B4-BE49-F238E27FC236}">
                <a16:creationId xmlns:a16="http://schemas.microsoft.com/office/drawing/2014/main" id="{148C2F1D-C775-1CFA-0DF5-C39A5B71559D}"/>
              </a:ext>
            </a:extLst>
          </p:cNvPr>
          <p:cNvSpPr>
            <a:spLocks noGrp="1"/>
          </p:cNvSpPr>
          <p:nvPr>
            <p:ph type="dt" sz="half" idx="10"/>
          </p:nvPr>
        </p:nvSpPr>
        <p:spPr/>
        <p:txBody>
          <a:bodyPr/>
          <a:lstStyle/>
          <a:p>
            <a:fld id="{3704A0A2-A738-431A-A8F8-0B9991299F24}" type="datetimeFigureOut">
              <a:rPr lang="it-IT" smtClean="0"/>
              <a:t>22/06/2023</a:t>
            </a:fld>
            <a:endParaRPr lang="it-IT"/>
          </a:p>
        </p:txBody>
      </p:sp>
      <p:sp>
        <p:nvSpPr>
          <p:cNvPr id="3" name="Segnaposto piè di pagina 2">
            <a:extLst>
              <a:ext uri="{FF2B5EF4-FFF2-40B4-BE49-F238E27FC236}">
                <a16:creationId xmlns:a16="http://schemas.microsoft.com/office/drawing/2014/main" id="{00C80485-8D72-A9E0-5338-168E296F3CCD}"/>
              </a:ext>
            </a:extLst>
          </p:cNvPr>
          <p:cNvSpPr>
            <a:spLocks noGrp="1"/>
          </p:cNvSpPr>
          <p:nvPr>
            <p:ph type="ftr" sz="quarter" idx="11"/>
          </p:nvPr>
        </p:nvSpPr>
        <p:spPr/>
        <p:txBody>
          <a:bodyPr/>
          <a:lstStyle/>
          <a:p>
            <a:endParaRPr lang="it-IT"/>
          </a:p>
        </p:txBody>
      </p:sp>
      <p:sp>
        <p:nvSpPr>
          <p:cNvPr id="4" name="Segnaposto numero diapositiva 3">
            <a:extLst>
              <a:ext uri="{FF2B5EF4-FFF2-40B4-BE49-F238E27FC236}">
                <a16:creationId xmlns:a16="http://schemas.microsoft.com/office/drawing/2014/main" id="{9285B215-40BF-3C3B-5B59-369BE95A30A8}"/>
              </a:ext>
            </a:extLst>
          </p:cNvPr>
          <p:cNvSpPr>
            <a:spLocks noGrp="1"/>
          </p:cNvSpPr>
          <p:nvPr>
            <p:ph type="sldNum" sz="quarter" idx="12"/>
          </p:nvPr>
        </p:nvSpPr>
        <p:spPr/>
        <p:txBody>
          <a:bodyPr/>
          <a:lstStyle/>
          <a:p>
            <a:fld id="{12E55DEA-3DAF-4636-871F-EA5BB2235516}" type="slidenum">
              <a:rPr lang="it-IT" smtClean="0"/>
              <a:t>‹N›</a:t>
            </a:fld>
            <a:endParaRPr lang="it-IT"/>
          </a:p>
        </p:txBody>
      </p:sp>
    </p:spTree>
    <p:extLst>
      <p:ext uri="{BB962C8B-B14F-4D97-AF65-F5344CB8AC3E}">
        <p14:creationId xmlns:p14="http://schemas.microsoft.com/office/powerpoint/2010/main" val="365493789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84FFD94-4A7D-2F92-D4FF-75E17ED18480}"/>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AD717F97-573D-F3E6-5B3B-8D737CFE886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a:extLst>
              <a:ext uri="{FF2B5EF4-FFF2-40B4-BE49-F238E27FC236}">
                <a16:creationId xmlns:a16="http://schemas.microsoft.com/office/drawing/2014/main" id="{FAD43B78-0F51-692A-D1E3-666BA776169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5D5E48EF-8B67-5B9D-2AEF-E9D75745C10F}"/>
              </a:ext>
            </a:extLst>
          </p:cNvPr>
          <p:cNvSpPr>
            <a:spLocks noGrp="1"/>
          </p:cNvSpPr>
          <p:nvPr>
            <p:ph type="dt" sz="half" idx="10"/>
          </p:nvPr>
        </p:nvSpPr>
        <p:spPr/>
        <p:txBody>
          <a:bodyPr/>
          <a:lstStyle/>
          <a:p>
            <a:fld id="{3704A0A2-A738-431A-A8F8-0B9991299F24}" type="datetimeFigureOut">
              <a:rPr lang="it-IT" smtClean="0"/>
              <a:t>22/06/2023</a:t>
            </a:fld>
            <a:endParaRPr lang="it-IT"/>
          </a:p>
        </p:txBody>
      </p:sp>
      <p:sp>
        <p:nvSpPr>
          <p:cNvPr id="6" name="Segnaposto piè di pagina 5">
            <a:extLst>
              <a:ext uri="{FF2B5EF4-FFF2-40B4-BE49-F238E27FC236}">
                <a16:creationId xmlns:a16="http://schemas.microsoft.com/office/drawing/2014/main" id="{F1AA10F0-0EE5-E9CA-6717-C713D7B9C4A4}"/>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818B04E1-ABF5-DB1C-EF5E-98703EB38573}"/>
              </a:ext>
            </a:extLst>
          </p:cNvPr>
          <p:cNvSpPr>
            <a:spLocks noGrp="1"/>
          </p:cNvSpPr>
          <p:nvPr>
            <p:ph type="sldNum" sz="quarter" idx="12"/>
          </p:nvPr>
        </p:nvSpPr>
        <p:spPr/>
        <p:txBody>
          <a:bodyPr/>
          <a:lstStyle/>
          <a:p>
            <a:fld id="{12E55DEA-3DAF-4636-871F-EA5BB2235516}" type="slidenum">
              <a:rPr lang="it-IT" smtClean="0"/>
              <a:t>‹N›</a:t>
            </a:fld>
            <a:endParaRPr lang="it-IT"/>
          </a:p>
        </p:txBody>
      </p:sp>
    </p:spTree>
    <p:extLst>
      <p:ext uri="{BB962C8B-B14F-4D97-AF65-F5344CB8AC3E}">
        <p14:creationId xmlns:p14="http://schemas.microsoft.com/office/powerpoint/2010/main" val="77452376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745BAF2-5141-65FC-C311-DAA77C28151F}"/>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immagine 2">
            <a:extLst>
              <a:ext uri="{FF2B5EF4-FFF2-40B4-BE49-F238E27FC236}">
                <a16:creationId xmlns:a16="http://schemas.microsoft.com/office/drawing/2014/main" id="{C11E1DC0-FE70-9AF1-7EEB-2EE5A901BC3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a:extLst>
              <a:ext uri="{FF2B5EF4-FFF2-40B4-BE49-F238E27FC236}">
                <a16:creationId xmlns:a16="http://schemas.microsoft.com/office/drawing/2014/main" id="{4FC2B89A-3A1F-10FE-E37E-0273D2EBBE1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6E2020B6-16B3-4A66-7FB9-E6C8ACB86C45}"/>
              </a:ext>
            </a:extLst>
          </p:cNvPr>
          <p:cNvSpPr>
            <a:spLocks noGrp="1"/>
          </p:cNvSpPr>
          <p:nvPr>
            <p:ph type="dt" sz="half" idx="10"/>
          </p:nvPr>
        </p:nvSpPr>
        <p:spPr/>
        <p:txBody>
          <a:bodyPr/>
          <a:lstStyle/>
          <a:p>
            <a:fld id="{3704A0A2-A738-431A-A8F8-0B9991299F24}" type="datetimeFigureOut">
              <a:rPr lang="it-IT" smtClean="0"/>
              <a:t>22/06/2023</a:t>
            </a:fld>
            <a:endParaRPr lang="it-IT"/>
          </a:p>
        </p:txBody>
      </p:sp>
      <p:sp>
        <p:nvSpPr>
          <p:cNvPr id="6" name="Segnaposto piè di pagina 5">
            <a:extLst>
              <a:ext uri="{FF2B5EF4-FFF2-40B4-BE49-F238E27FC236}">
                <a16:creationId xmlns:a16="http://schemas.microsoft.com/office/drawing/2014/main" id="{EA57D1BF-A38D-2EB9-DB29-4943F61DCA8C}"/>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7F3247F0-E2D3-0ABD-5D15-961DD263BCDA}"/>
              </a:ext>
            </a:extLst>
          </p:cNvPr>
          <p:cNvSpPr>
            <a:spLocks noGrp="1"/>
          </p:cNvSpPr>
          <p:nvPr>
            <p:ph type="sldNum" sz="quarter" idx="12"/>
          </p:nvPr>
        </p:nvSpPr>
        <p:spPr/>
        <p:txBody>
          <a:bodyPr/>
          <a:lstStyle/>
          <a:p>
            <a:fld id="{12E55DEA-3DAF-4636-871F-EA5BB2235516}" type="slidenum">
              <a:rPr lang="it-IT" smtClean="0"/>
              <a:t>‹N›</a:t>
            </a:fld>
            <a:endParaRPr lang="it-IT"/>
          </a:p>
        </p:txBody>
      </p:sp>
    </p:spTree>
    <p:extLst>
      <p:ext uri="{BB962C8B-B14F-4D97-AF65-F5344CB8AC3E}">
        <p14:creationId xmlns:p14="http://schemas.microsoft.com/office/powerpoint/2010/main" val="361975070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E5D072D-23EE-E803-1C7B-91DF2F746CE4}"/>
              </a:ext>
            </a:extLst>
          </p:cNvPr>
          <p:cNvSpPr>
            <a:spLocks noGrp="1"/>
          </p:cNvSpPr>
          <p:nvPr>
            <p:ph type="title"/>
          </p:nvPr>
        </p:nvSpPr>
        <p:spPr/>
        <p:txBody>
          <a:bodyPr/>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34C9292B-BB7D-0A8C-D967-F556EB383DA8}"/>
              </a:ext>
            </a:extLst>
          </p:cNvPr>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D13A4C29-A83C-3A9A-E941-ADD51699CB88}"/>
              </a:ext>
            </a:extLst>
          </p:cNvPr>
          <p:cNvSpPr>
            <a:spLocks noGrp="1"/>
          </p:cNvSpPr>
          <p:nvPr>
            <p:ph type="dt" sz="half" idx="10"/>
          </p:nvPr>
        </p:nvSpPr>
        <p:spPr/>
        <p:txBody>
          <a:bodyPr/>
          <a:lstStyle/>
          <a:p>
            <a:fld id="{3704A0A2-A738-431A-A8F8-0B9991299F24}" type="datetimeFigureOut">
              <a:rPr lang="it-IT" smtClean="0"/>
              <a:t>22/06/2023</a:t>
            </a:fld>
            <a:endParaRPr lang="it-IT"/>
          </a:p>
        </p:txBody>
      </p:sp>
      <p:sp>
        <p:nvSpPr>
          <p:cNvPr id="5" name="Segnaposto piè di pagina 4">
            <a:extLst>
              <a:ext uri="{FF2B5EF4-FFF2-40B4-BE49-F238E27FC236}">
                <a16:creationId xmlns:a16="http://schemas.microsoft.com/office/drawing/2014/main" id="{13B9E40D-B8C9-2BB2-3050-E12FD176342C}"/>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3856829A-79E0-73F3-7E89-98A11E862D79}"/>
              </a:ext>
            </a:extLst>
          </p:cNvPr>
          <p:cNvSpPr>
            <a:spLocks noGrp="1"/>
          </p:cNvSpPr>
          <p:nvPr>
            <p:ph type="sldNum" sz="quarter" idx="12"/>
          </p:nvPr>
        </p:nvSpPr>
        <p:spPr/>
        <p:txBody>
          <a:bodyPr/>
          <a:lstStyle/>
          <a:p>
            <a:fld id="{12E55DEA-3DAF-4636-871F-EA5BB2235516}" type="slidenum">
              <a:rPr lang="it-IT" smtClean="0"/>
              <a:t>‹N›</a:t>
            </a:fld>
            <a:endParaRPr lang="it-IT"/>
          </a:p>
        </p:txBody>
      </p:sp>
    </p:spTree>
    <p:extLst>
      <p:ext uri="{BB962C8B-B14F-4D97-AF65-F5344CB8AC3E}">
        <p14:creationId xmlns:p14="http://schemas.microsoft.com/office/powerpoint/2010/main" val="6495647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Intestazione sezione" type="secHead">
  <p:cSld name="Intestazione sezione">
    <p:spTree>
      <p:nvGrpSpPr>
        <p:cNvPr id="1" name="Shape 102"/>
        <p:cNvGrpSpPr/>
        <p:nvPr/>
      </p:nvGrpSpPr>
      <p:grpSpPr>
        <a:xfrm>
          <a:off x="0" y="0"/>
          <a:ext cx="0" cy="0"/>
          <a:chOff x="0" y="0"/>
          <a:chExt cx="0" cy="0"/>
        </a:xfrm>
      </p:grpSpPr>
      <p:sp>
        <p:nvSpPr>
          <p:cNvPr id="103" name="Google Shape;103;p17"/>
          <p:cNvSpPr txBox="1">
            <a:spLocks noGrp="1"/>
          </p:cNvSpPr>
          <p:nvPr>
            <p:ph type="title"/>
          </p:nvPr>
        </p:nvSpPr>
        <p:spPr>
          <a:xfrm>
            <a:off x="831851" y="1709740"/>
            <a:ext cx="10515600" cy="2852737"/>
          </a:xfrm>
          <a:prstGeom prst="rect">
            <a:avLst/>
          </a:prstGeom>
          <a:noFill/>
          <a:ln>
            <a:noFill/>
          </a:ln>
        </p:spPr>
        <p:txBody>
          <a:bodyPr spcFirstLastPara="1" wrap="square" lIns="91425" tIns="45700" rIns="91425" bIns="45700" anchor="b" anchorCtr="0">
            <a:noAutofit/>
          </a:bodyPr>
          <a:lstStyle>
            <a:lvl1pPr lvl="0" algn="l">
              <a:lnSpc>
                <a:spcPct val="90000"/>
              </a:lnSpc>
              <a:spcBef>
                <a:spcPts val="0"/>
              </a:spcBef>
              <a:spcAft>
                <a:spcPts val="0"/>
              </a:spcAft>
              <a:buClr>
                <a:schemeClr val="dk1"/>
              </a:buClr>
              <a:buSzPts val="4500"/>
              <a:buFont typeface="Calibri"/>
              <a:buNone/>
              <a:defRPr sz="45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04" name="Google Shape;104;p17"/>
          <p:cNvSpPr txBox="1">
            <a:spLocks noGrp="1"/>
          </p:cNvSpPr>
          <p:nvPr>
            <p:ph type="body" idx="1"/>
          </p:nvPr>
        </p:nvSpPr>
        <p:spPr>
          <a:xfrm>
            <a:off x="831851" y="4589465"/>
            <a:ext cx="10515600" cy="1500187"/>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750"/>
              </a:spcBef>
              <a:spcAft>
                <a:spcPts val="0"/>
              </a:spcAft>
              <a:buClr>
                <a:srgbClr val="888888"/>
              </a:buClr>
              <a:buSzPts val="1800"/>
              <a:buNone/>
              <a:defRPr sz="1800">
                <a:solidFill>
                  <a:srgbClr val="888888"/>
                </a:solidFill>
              </a:defRPr>
            </a:lvl1pPr>
            <a:lvl2pPr marL="914400" lvl="1" indent="-228600" algn="l">
              <a:lnSpc>
                <a:spcPct val="90000"/>
              </a:lnSpc>
              <a:spcBef>
                <a:spcPts val="375"/>
              </a:spcBef>
              <a:spcAft>
                <a:spcPts val="0"/>
              </a:spcAft>
              <a:buClr>
                <a:srgbClr val="888888"/>
              </a:buClr>
              <a:buSzPts val="1500"/>
              <a:buNone/>
              <a:defRPr sz="1500">
                <a:solidFill>
                  <a:srgbClr val="888888"/>
                </a:solidFill>
              </a:defRPr>
            </a:lvl2pPr>
            <a:lvl3pPr marL="1371600" lvl="2" indent="-228600" algn="l">
              <a:lnSpc>
                <a:spcPct val="90000"/>
              </a:lnSpc>
              <a:spcBef>
                <a:spcPts val="375"/>
              </a:spcBef>
              <a:spcAft>
                <a:spcPts val="0"/>
              </a:spcAft>
              <a:buClr>
                <a:srgbClr val="888888"/>
              </a:buClr>
              <a:buSzPts val="1350"/>
              <a:buNone/>
              <a:defRPr sz="1350">
                <a:solidFill>
                  <a:srgbClr val="888888"/>
                </a:solidFill>
              </a:defRPr>
            </a:lvl3pPr>
            <a:lvl4pPr marL="1828800" lvl="3" indent="-228600" algn="l">
              <a:lnSpc>
                <a:spcPct val="90000"/>
              </a:lnSpc>
              <a:spcBef>
                <a:spcPts val="375"/>
              </a:spcBef>
              <a:spcAft>
                <a:spcPts val="0"/>
              </a:spcAft>
              <a:buClr>
                <a:srgbClr val="888888"/>
              </a:buClr>
              <a:buSzPts val="1200"/>
              <a:buNone/>
              <a:defRPr sz="1200">
                <a:solidFill>
                  <a:srgbClr val="888888"/>
                </a:solidFill>
              </a:defRPr>
            </a:lvl4pPr>
            <a:lvl5pPr marL="2286000" lvl="4" indent="-228600" algn="l">
              <a:lnSpc>
                <a:spcPct val="90000"/>
              </a:lnSpc>
              <a:spcBef>
                <a:spcPts val="375"/>
              </a:spcBef>
              <a:spcAft>
                <a:spcPts val="0"/>
              </a:spcAft>
              <a:buClr>
                <a:srgbClr val="888888"/>
              </a:buClr>
              <a:buSzPts val="1200"/>
              <a:buNone/>
              <a:defRPr sz="1200">
                <a:solidFill>
                  <a:srgbClr val="888888"/>
                </a:solidFill>
              </a:defRPr>
            </a:lvl5pPr>
            <a:lvl6pPr marL="2743200" lvl="5" indent="-228600" algn="l">
              <a:lnSpc>
                <a:spcPct val="90000"/>
              </a:lnSpc>
              <a:spcBef>
                <a:spcPts val="375"/>
              </a:spcBef>
              <a:spcAft>
                <a:spcPts val="0"/>
              </a:spcAft>
              <a:buClr>
                <a:srgbClr val="888888"/>
              </a:buClr>
              <a:buSzPts val="1200"/>
              <a:buNone/>
              <a:defRPr sz="1200">
                <a:solidFill>
                  <a:srgbClr val="888888"/>
                </a:solidFill>
              </a:defRPr>
            </a:lvl6pPr>
            <a:lvl7pPr marL="3200400" lvl="6" indent="-228600" algn="l">
              <a:lnSpc>
                <a:spcPct val="90000"/>
              </a:lnSpc>
              <a:spcBef>
                <a:spcPts val="375"/>
              </a:spcBef>
              <a:spcAft>
                <a:spcPts val="0"/>
              </a:spcAft>
              <a:buClr>
                <a:srgbClr val="888888"/>
              </a:buClr>
              <a:buSzPts val="1200"/>
              <a:buNone/>
              <a:defRPr sz="1200">
                <a:solidFill>
                  <a:srgbClr val="888888"/>
                </a:solidFill>
              </a:defRPr>
            </a:lvl7pPr>
            <a:lvl8pPr marL="3657600" lvl="7" indent="-228600" algn="l">
              <a:lnSpc>
                <a:spcPct val="90000"/>
              </a:lnSpc>
              <a:spcBef>
                <a:spcPts val="375"/>
              </a:spcBef>
              <a:spcAft>
                <a:spcPts val="0"/>
              </a:spcAft>
              <a:buClr>
                <a:srgbClr val="888888"/>
              </a:buClr>
              <a:buSzPts val="1200"/>
              <a:buNone/>
              <a:defRPr sz="1200">
                <a:solidFill>
                  <a:srgbClr val="888888"/>
                </a:solidFill>
              </a:defRPr>
            </a:lvl8pPr>
            <a:lvl9pPr marL="4114800" lvl="8" indent="-228600" algn="l">
              <a:lnSpc>
                <a:spcPct val="90000"/>
              </a:lnSpc>
              <a:spcBef>
                <a:spcPts val="375"/>
              </a:spcBef>
              <a:spcAft>
                <a:spcPts val="0"/>
              </a:spcAft>
              <a:buClr>
                <a:srgbClr val="888888"/>
              </a:buClr>
              <a:buSzPts val="1200"/>
              <a:buNone/>
              <a:defRPr sz="1200">
                <a:solidFill>
                  <a:srgbClr val="888888"/>
                </a:solidFill>
              </a:defRPr>
            </a:lvl9pPr>
          </a:lstStyle>
          <a:p>
            <a:endParaRPr/>
          </a:p>
        </p:txBody>
      </p:sp>
      <p:sp>
        <p:nvSpPr>
          <p:cNvPr id="105" name="Google Shape;105;p17"/>
          <p:cNvSpPr txBox="1">
            <a:spLocks noGrp="1"/>
          </p:cNvSpPr>
          <p:nvPr>
            <p:ph type="dt" idx="10"/>
          </p:nvPr>
        </p:nvSpPr>
        <p:spPr>
          <a:xfrm>
            <a:off x="838200" y="6356352"/>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6" name="Google Shape;106;p17"/>
          <p:cNvSpPr txBox="1">
            <a:spLocks noGrp="1"/>
          </p:cNvSpPr>
          <p:nvPr>
            <p:ph type="ftr" idx="11"/>
          </p:nvPr>
        </p:nvSpPr>
        <p:spPr>
          <a:xfrm>
            <a:off x="4038600" y="6356352"/>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7" name="Google Shape;107;p17"/>
          <p:cNvSpPr txBox="1">
            <a:spLocks noGrp="1"/>
          </p:cNvSpPr>
          <p:nvPr>
            <p:ph type="sldNum" idx="12"/>
          </p:nvPr>
        </p:nvSpPr>
        <p:spPr>
          <a:xfrm>
            <a:off x="8610600" y="6356352"/>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solidFill>
                  <a:srgbClr val="888888"/>
                </a:solidFill>
              </a:defRPr>
            </a:lvl1pPr>
            <a:lvl2pPr marL="0" lvl="1" indent="0" algn="r">
              <a:spcBef>
                <a:spcPts val="0"/>
              </a:spcBef>
              <a:buNone/>
              <a:defRPr>
                <a:solidFill>
                  <a:srgbClr val="888888"/>
                </a:solidFill>
              </a:defRPr>
            </a:lvl2pPr>
            <a:lvl3pPr marL="0" lvl="2" indent="0" algn="r">
              <a:spcBef>
                <a:spcPts val="0"/>
              </a:spcBef>
              <a:buNone/>
              <a:defRPr>
                <a:solidFill>
                  <a:srgbClr val="888888"/>
                </a:solidFill>
              </a:defRPr>
            </a:lvl3pPr>
            <a:lvl4pPr marL="0" lvl="3" indent="0" algn="r">
              <a:spcBef>
                <a:spcPts val="0"/>
              </a:spcBef>
              <a:buNone/>
              <a:defRPr>
                <a:solidFill>
                  <a:srgbClr val="888888"/>
                </a:solidFill>
              </a:defRPr>
            </a:lvl4pPr>
            <a:lvl5pPr marL="0" lvl="4" indent="0" algn="r">
              <a:spcBef>
                <a:spcPts val="0"/>
              </a:spcBef>
              <a:buNone/>
              <a:defRPr>
                <a:solidFill>
                  <a:srgbClr val="888888"/>
                </a:solidFill>
              </a:defRPr>
            </a:lvl5pPr>
            <a:lvl6pPr marL="0" lvl="5" indent="0" algn="r">
              <a:spcBef>
                <a:spcPts val="0"/>
              </a:spcBef>
              <a:buNone/>
              <a:defRPr>
                <a:solidFill>
                  <a:srgbClr val="888888"/>
                </a:solidFill>
              </a:defRPr>
            </a:lvl6pPr>
            <a:lvl7pPr marL="0" lvl="6" indent="0" algn="r">
              <a:spcBef>
                <a:spcPts val="0"/>
              </a:spcBef>
              <a:buNone/>
              <a:defRPr>
                <a:solidFill>
                  <a:srgbClr val="888888"/>
                </a:solidFill>
              </a:defRPr>
            </a:lvl7pPr>
            <a:lvl8pPr marL="0" lvl="7" indent="0" algn="r">
              <a:spcBef>
                <a:spcPts val="0"/>
              </a:spcBef>
              <a:buNone/>
              <a:defRPr>
                <a:solidFill>
                  <a:srgbClr val="888888"/>
                </a:solidFill>
              </a:defRPr>
            </a:lvl8pPr>
            <a:lvl9pPr marL="0" lvl="8" indent="0" algn="r">
              <a:spcBef>
                <a:spcPts val="0"/>
              </a:spcBef>
              <a:buNone/>
              <a:defRPr>
                <a:solidFill>
                  <a:srgbClr val="888888"/>
                </a:solidFill>
              </a:defRPr>
            </a:lvl9pPr>
          </a:lstStyle>
          <a:p>
            <a:pPr marL="0" lvl="0" indent="0" algn="r" rtl="0">
              <a:spcBef>
                <a:spcPts val="0"/>
              </a:spcBef>
              <a:spcAft>
                <a:spcPts val="0"/>
              </a:spcAft>
              <a:buNone/>
            </a:pPr>
            <a:fld id="{00000000-1234-1234-1234-123412341234}" type="slidenum">
              <a:rPr lang="it-IT"/>
              <a:t>‹N›</a:t>
            </a:fld>
            <a:endParaRPr/>
          </a:p>
        </p:txBody>
      </p:sp>
    </p:spTree>
    <p:extLst>
      <p:ext uri="{BB962C8B-B14F-4D97-AF65-F5344CB8AC3E}">
        <p14:creationId xmlns:p14="http://schemas.microsoft.com/office/powerpoint/2010/main" val="1328219687"/>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a:extLst>
              <a:ext uri="{FF2B5EF4-FFF2-40B4-BE49-F238E27FC236}">
                <a16:creationId xmlns:a16="http://schemas.microsoft.com/office/drawing/2014/main" id="{AA30EF71-E6BB-DAA1-CD1B-34A60440294A}"/>
              </a:ext>
            </a:extLst>
          </p:cNvPr>
          <p:cNvSpPr>
            <a:spLocks noGrp="1"/>
          </p:cNvSpPr>
          <p:nvPr>
            <p:ph type="title" orient="vert"/>
          </p:nvPr>
        </p:nvSpPr>
        <p:spPr>
          <a:xfrm>
            <a:off x="8724900" y="365125"/>
            <a:ext cx="2628900" cy="5811838"/>
          </a:xfrm>
        </p:spPr>
        <p:txBody>
          <a:bodyPr vert="eaVert"/>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BE1294B3-AAE4-9663-2DC3-DD40D9D28115}"/>
              </a:ext>
            </a:extLst>
          </p:cNvPr>
          <p:cNvSpPr>
            <a:spLocks noGrp="1"/>
          </p:cNvSpPr>
          <p:nvPr>
            <p:ph type="body" orient="vert" idx="1"/>
          </p:nvPr>
        </p:nvSpPr>
        <p:spPr>
          <a:xfrm>
            <a:off x="838200" y="365125"/>
            <a:ext cx="7734300" cy="5811838"/>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D837D202-156C-44EC-B1B2-920598D7590E}"/>
              </a:ext>
            </a:extLst>
          </p:cNvPr>
          <p:cNvSpPr>
            <a:spLocks noGrp="1"/>
          </p:cNvSpPr>
          <p:nvPr>
            <p:ph type="dt" sz="half" idx="10"/>
          </p:nvPr>
        </p:nvSpPr>
        <p:spPr/>
        <p:txBody>
          <a:bodyPr/>
          <a:lstStyle/>
          <a:p>
            <a:fld id="{3704A0A2-A738-431A-A8F8-0B9991299F24}" type="datetimeFigureOut">
              <a:rPr lang="it-IT" smtClean="0"/>
              <a:t>22/06/2023</a:t>
            </a:fld>
            <a:endParaRPr lang="it-IT"/>
          </a:p>
        </p:txBody>
      </p:sp>
      <p:sp>
        <p:nvSpPr>
          <p:cNvPr id="5" name="Segnaposto piè di pagina 4">
            <a:extLst>
              <a:ext uri="{FF2B5EF4-FFF2-40B4-BE49-F238E27FC236}">
                <a16:creationId xmlns:a16="http://schemas.microsoft.com/office/drawing/2014/main" id="{89EBB649-1DDE-F6F3-17F7-FF0A72BB8FB7}"/>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DFDAF001-FC30-384D-4888-16CCF4A5EE72}"/>
              </a:ext>
            </a:extLst>
          </p:cNvPr>
          <p:cNvSpPr>
            <a:spLocks noGrp="1"/>
          </p:cNvSpPr>
          <p:nvPr>
            <p:ph type="sldNum" sz="quarter" idx="12"/>
          </p:nvPr>
        </p:nvSpPr>
        <p:spPr/>
        <p:txBody>
          <a:bodyPr/>
          <a:lstStyle/>
          <a:p>
            <a:fld id="{12E55DEA-3DAF-4636-871F-EA5BB2235516}" type="slidenum">
              <a:rPr lang="it-IT" smtClean="0"/>
              <a:t>‹N›</a:t>
            </a:fld>
            <a:endParaRPr lang="it-IT"/>
          </a:p>
        </p:txBody>
      </p:sp>
    </p:spTree>
    <p:extLst>
      <p:ext uri="{BB962C8B-B14F-4D97-AF65-F5344CB8AC3E}">
        <p14:creationId xmlns:p14="http://schemas.microsoft.com/office/powerpoint/2010/main" val="3362509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Due contenuti" type="twoObj">
  <p:cSld name="Due contenuti">
    <p:spTree>
      <p:nvGrpSpPr>
        <p:cNvPr id="1" name="Shape 108"/>
        <p:cNvGrpSpPr/>
        <p:nvPr/>
      </p:nvGrpSpPr>
      <p:grpSpPr>
        <a:xfrm>
          <a:off x="0" y="0"/>
          <a:ext cx="0" cy="0"/>
          <a:chOff x="0" y="0"/>
          <a:chExt cx="0" cy="0"/>
        </a:xfrm>
      </p:grpSpPr>
      <p:sp>
        <p:nvSpPr>
          <p:cNvPr id="109" name="Google Shape;109;p18"/>
          <p:cNvSpPr txBox="1">
            <a:spLocks noGrp="1"/>
          </p:cNvSpPr>
          <p:nvPr>
            <p:ph type="title"/>
          </p:nvPr>
        </p:nvSpPr>
        <p:spPr>
          <a:xfrm>
            <a:off x="838200" y="365127"/>
            <a:ext cx="10515600" cy="1325563"/>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10" name="Google Shape;110;p18"/>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750"/>
              </a:spcBef>
              <a:spcAft>
                <a:spcPts val="0"/>
              </a:spcAft>
              <a:buClr>
                <a:schemeClr val="dk1"/>
              </a:buClr>
              <a:buSzPts val="1800"/>
              <a:buChar char="•"/>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111" name="Google Shape;111;p18"/>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750"/>
              </a:spcBef>
              <a:spcAft>
                <a:spcPts val="0"/>
              </a:spcAft>
              <a:buClr>
                <a:schemeClr val="dk1"/>
              </a:buClr>
              <a:buSzPts val="1800"/>
              <a:buChar char="•"/>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112" name="Google Shape;112;p18"/>
          <p:cNvSpPr txBox="1">
            <a:spLocks noGrp="1"/>
          </p:cNvSpPr>
          <p:nvPr>
            <p:ph type="dt" idx="10"/>
          </p:nvPr>
        </p:nvSpPr>
        <p:spPr>
          <a:xfrm>
            <a:off x="838200" y="6356352"/>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13" name="Google Shape;113;p18"/>
          <p:cNvSpPr txBox="1">
            <a:spLocks noGrp="1"/>
          </p:cNvSpPr>
          <p:nvPr>
            <p:ph type="ftr" idx="11"/>
          </p:nvPr>
        </p:nvSpPr>
        <p:spPr>
          <a:xfrm>
            <a:off x="4038600" y="6356352"/>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14" name="Google Shape;114;p18"/>
          <p:cNvSpPr txBox="1">
            <a:spLocks noGrp="1"/>
          </p:cNvSpPr>
          <p:nvPr>
            <p:ph type="sldNum" idx="12"/>
          </p:nvPr>
        </p:nvSpPr>
        <p:spPr>
          <a:xfrm>
            <a:off x="8610600" y="6356352"/>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solidFill>
                  <a:srgbClr val="888888"/>
                </a:solidFill>
              </a:defRPr>
            </a:lvl1pPr>
            <a:lvl2pPr marL="0" lvl="1" indent="0" algn="r">
              <a:spcBef>
                <a:spcPts val="0"/>
              </a:spcBef>
              <a:buNone/>
              <a:defRPr>
                <a:solidFill>
                  <a:srgbClr val="888888"/>
                </a:solidFill>
              </a:defRPr>
            </a:lvl2pPr>
            <a:lvl3pPr marL="0" lvl="2" indent="0" algn="r">
              <a:spcBef>
                <a:spcPts val="0"/>
              </a:spcBef>
              <a:buNone/>
              <a:defRPr>
                <a:solidFill>
                  <a:srgbClr val="888888"/>
                </a:solidFill>
              </a:defRPr>
            </a:lvl3pPr>
            <a:lvl4pPr marL="0" lvl="3" indent="0" algn="r">
              <a:spcBef>
                <a:spcPts val="0"/>
              </a:spcBef>
              <a:buNone/>
              <a:defRPr>
                <a:solidFill>
                  <a:srgbClr val="888888"/>
                </a:solidFill>
              </a:defRPr>
            </a:lvl4pPr>
            <a:lvl5pPr marL="0" lvl="4" indent="0" algn="r">
              <a:spcBef>
                <a:spcPts val="0"/>
              </a:spcBef>
              <a:buNone/>
              <a:defRPr>
                <a:solidFill>
                  <a:srgbClr val="888888"/>
                </a:solidFill>
              </a:defRPr>
            </a:lvl5pPr>
            <a:lvl6pPr marL="0" lvl="5" indent="0" algn="r">
              <a:spcBef>
                <a:spcPts val="0"/>
              </a:spcBef>
              <a:buNone/>
              <a:defRPr>
                <a:solidFill>
                  <a:srgbClr val="888888"/>
                </a:solidFill>
              </a:defRPr>
            </a:lvl6pPr>
            <a:lvl7pPr marL="0" lvl="6" indent="0" algn="r">
              <a:spcBef>
                <a:spcPts val="0"/>
              </a:spcBef>
              <a:buNone/>
              <a:defRPr>
                <a:solidFill>
                  <a:srgbClr val="888888"/>
                </a:solidFill>
              </a:defRPr>
            </a:lvl7pPr>
            <a:lvl8pPr marL="0" lvl="7" indent="0" algn="r">
              <a:spcBef>
                <a:spcPts val="0"/>
              </a:spcBef>
              <a:buNone/>
              <a:defRPr>
                <a:solidFill>
                  <a:srgbClr val="888888"/>
                </a:solidFill>
              </a:defRPr>
            </a:lvl8pPr>
            <a:lvl9pPr marL="0" lvl="8" indent="0" algn="r">
              <a:spcBef>
                <a:spcPts val="0"/>
              </a:spcBef>
              <a:buNone/>
              <a:defRPr>
                <a:solidFill>
                  <a:srgbClr val="888888"/>
                </a:solidFill>
              </a:defRPr>
            </a:lvl9pPr>
          </a:lstStyle>
          <a:p>
            <a:pPr marL="0" lvl="0" indent="0" algn="r" rtl="0">
              <a:spcBef>
                <a:spcPts val="0"/>
              </a:spcBef>
              <a:spcAft>
                <a:spcPts val="0"/>
              </a:spcAft>
              <a:buNone/>
            </a:pPr>
            <a:fld id="{00000000-1234-1234-1234-123412341234}" type="slidenum">
              <a:rPr lang="it-IT"/>
              <a:t>‹N›</a:t>
            </a:fld>
            <a:endParaRPr/>
          </a:p>
        </p:txBody>
      </p:sp>
    </p:spTree>
    <p:extLst>
      <p:ext uri="{BB962C8B-B14F-4D97-AF65-F5344CB8AC3E}">
        <p14:creationId xmlns:p14="http://schemas.microsoft.com/office/powerpoint/2010/main" val="734698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nfronto" type="twoTxTwoObj">
  <p:cSld name="Confronto">
    <p:spTree>
      <p:nvGrpSpPr>
        <p:cNvPr id="1" name="Shape 115"/>
        <p:cNvGrpSpPr/>
        <p:nvPr/>
      </p:nvGrpSpPr>
      <p:grpSpPr>
        <a:xfrm>
          <a:off x="0" y="0"/>
          <a:ext cx="0" cy="0"/>
          <a:chOff x="0" y="0"/>
          <a:chExt cx="0" cy="0"/>
        </a:xfrm>
      </p:grpSpPr>
      <p:sp>
        <p:nvSpPr>
          <p:cNvPr id="116" name="Google Shape;116;p19"/>
          <p:cNvSpPr txBox="1">
            <a:spLocks noGrp="1"/>
          </p:cNvSpPr>
          <p:nvPr>
            <p:ph type="title"/>
          </p:nvPr>
        </p:nvSpPr>
        <p:spPr>
          <a:xfrm>
            <a:off x="839788" y="365127"/>
            <a:ext cx="10515600" cy="1325563"/>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17" name="Google Shape;117;p19"/>
          <p:cNvSpPr txBox="1">
            <a:spLocks noGrp="1"/>
          </p:cNvSpPr>
          <p:nvPr>
            <p:ph type="body" idx="1"/>
          </p:nvPr>
        </p:nvSpPr>
        <p:spPr>
          <a:xfrm>
            <a:off x="839789" y="1681163"/>
            <a:ext cx="5157787" cy="823912"/>
          </a:xfrm>
          <a:prstGeom prst="rect">
            <a:avLst/>
          </a:prstGeom>
          <a:noFill/>
          <a:ln>
            <a:noFill/>
          </a:ln>
        </p:spPr>
        <p:txBody>
          <a:bodyPr spcFirstLastPara="1" wrap="square" lIns="91425" tIns="45700" rIns="91425" bIns="45700" anchor="b" anchorCtr="0">
            <a:noAutofit/>
          </a:bodyPr>
          <a:lstStyle>
            <a:lvl1pPr marL="457200" lvl="0" indent="-228600" algn="l">
              <a:lnSpc>
                <a:spcPct val="90000"/>
              </a:lnSpc>
              <a:spcBef>
                <a:spcPts val="750"/>
              </a:spcBef>
              <a:spcAft>
                <a:spcPts val="0"/>
              </a:spcAft>
              <a:buClr>
                <a:schemeClr val="dk1"/>
              </a:buClr>
              <a:buSzPts val="1800"/>
              <a:buNone/>
              <a:defRPr sz="1800" b="1"/>
            </a:lvl1pPr>
            <a:lvl2pPr marL="914400" lvl="1" indent="-228600" algn="l">
              <a:lnSpc>
                <a:spcPct val="90000"/>
              </a:lnSpc>
              <a:spcBef>
                <a:spcPts val="375"/>
              </a:spcBef>
              <a:spcAft>
                <a:spcPts val="0"/>
              </a:spcAft>
              <a:buClr>
                <a:schemeClr val="dk1"/>
              </a:buClr>
              <a:buSzPts val="1500"/>
              <a:buNone/>
              <a:defRPr sz="1500" b="1"/>
            </a:lvl2pPr>
            <a:lvl3pPr marL="1371600" lvl="2" indent="-228600" algn="l">
              <a:lnSpc>
                <a:spcPct val="90000"/>
              </a:lnSpc>
              <a:spcBef>
                <a:spcPts val="375"/>
              </a:spcBef>
              <a:spcAft>
                <a:spcPts val="0"/>
              </a:spcAft>
              <a:buClr>
                <a:schemeClr val="dk1"/>
              </a:buClr>
              <a:buSzPts val="1350"/>
              <a:buNone/>
              <a:defRPr sz="1350" b="1"/>
            </a:lvl3pPr>
            <a:lvl4pPr marL="1828800" lvl="3" indent="-228600" algn="l">
              <a:lnSpc>
                <a:spcPct val="90000"/>
              </a:lnSpc>
              <a:spcBef>
                <a:spcPts val="375"/>
              </a:spcBef>
              <a:spcAft>
                <a:spcPts val="0"/>
              </a:spcAft>
              <a:buClr>
                <a:schemeClr val="dk1"/>
              </a:buClr>
              <a:buSzPts val="1200"/>
              <a:buNone/>
              <a:defRPr sz="1200" b="1"/>
            </a:lvl4pPr>
            <a:lvl5pPr marL="2286000" lvl="4" indent="-228600" algn="l">
              <a:lnSpc>
                <a:spcPct val="90000"/>
              </a:lnSpc>
              <a:spcBef>
                <a:spcPts val="375"/>
              </a:spcBef>
              <a:spcAft>
                <a:spcPts val="0"/>
              </a:spcAft>
              <a:buClr>
                <a:schemeClr val="dk1"/>
              </a:buClr>
              <a:buSzPts val="1200"/>
              <a:buNone/>
              <a:defRPr sz="1200" b="1"/>
            </a:lvl5pPr>
            <a:lvl6pPr marL="2743200" lvl="5" indent="-228600" algn="l">
              <a:lnSpc>
                <a:spcPct val="90000"/>
              </a:lnSpc>
              <a:spcBef>
                <a:spcPts val="375"/>
              </a:spcBef>
              <a:spcAft>
                <a:spcPts val="0"/>
              </a:spcAft>
              <a:buClr>
                <a:schemeClr val="dk1"/>
              </a:buClr>
              <a:buSzPts val="1200"/>
              <a:buNone/>
              <a:defRPr sz="1200" b="1"/>
            </a:lvl6pPr>
            <a:lvl7pPr marL="3200400" lvl="6" indent="-228600" algn="l">
              <a:lnSpc>
                <a:spcPct val="90000"/>
              </a:lnSpc>
              <a:spcBef>
                <a:spcPts val="375"/>
              </a:spcBef>
              <a:spcAft>
                <a:spcPts val="0"/>
              </a:spcAft>
              <a:buClr>
                <a:schemeClr val="dk1"/>
              </a:buClr>
              <a:buSzPts val="1200"/>
              <a:buNone/>
              <a:defRPr sz="1200" b="1"/>
            </a:lvl7pPr>
            <a:lvl8pPr marL="3657600" lvl="7" indent="-228600" algn="l">
              <a:lnSpc>
                <a:spcPct val="90000"/>
              </a:lnSpc>
              <a:spcBef>
                <a:spcPts val="375"/>
              </a:spcBef>
              <a:spcAft>
                <a:spcPts val="0"/>
              </a:spcAft>
              <a:buClr>
                <a:schemeClr val="dk1"/>
              </a:buClr>
              <a:buSzPts val="1200"/>
              <a:buNone/>
              <a:defRPr sz="1200" b="1"/>
            </a:lvl8pPr>
            <a:lvl9pPr marL="4114800" lvl="8" indent="-228600" algn="l">
              <a:lnSpc>
                <a:spcPct val="90000"/>
              </a:lnSpc>
              <a:spcBef>
                <a:spcPts val="375"/>
              </a:spcBef>
              <a:spcAft>
                <a:spcPts val="0"/>
              </a:spcAft>
              <a:buClr>
                <a:schemeClr val="dk1"/>
              </a:buClr>
              <a:buSzPts val="1200"/>
              <a:buNone/>
              <a:defRPr sz="1200" b="1"/>
            </a:lvl9pPr>
          </a:lstStyle>
          <a:p>
            <a:endParaRPr/>
          </a:p>
        </p:txBody>
      </p:sp>
      <p:sp>
        <p:nvSpPr>
          <p:cNvPr id="118" name="Google Shape;118;p19"/>
          <p:cNvSpPr txBox="1">
            <a:spLocks noGrp="1"/>
          </p:cNvSpPr>
          <p:nvPr>
            <p:ph type="body" idx="2"/>
          </p:nvPr>
        </p:nvSpPr>
        <p:spPr>
          <a:xfrm>
            <a:off x="839789" y="2505075"/>
            <a:ext cx="5157787" cy="3684588"/>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750"/>
              </a:spcBef>
              <a:spcAft>
                <a:spcPts val="0"/>
              </a:spcAft>
              <a:buClr>
                <a:schemeClr val="dk1"/>
              </a:buClr>
              <a:buSzPts val="1800"/>
              <a:buChar char="•"/>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119" name="Google Shape;119;p19"/>
          <p:cNvSpPr txBox="1">
            <a:spLocks noGrp="1"/>
          </p:cNvSpPr>
          <p:nvPr>
            <p:ph type="body" idx="3"/>
          </p:nvPr>
        </p:nvSpPr>
        <p:spPr>
          <a:xfrm>
            <a:off x="6172201" y="1681163"/>
            <a:ext cx="5183188" cy="823912"/>
          </a:xfrm>
          <a:prstGeom prst="rect">
            <a:avLst/>
          </a:prstGeom>
          <a:noFill/>
          <a:ln>
            <a:noFill/>
          </a:ln>
        </p:spPr>
        <p:txBody>
          <a:bodyPr spcFirstLastPara="1" wrap="square" lIns="91425" tIns="45700" rIns="91425" bIns="45700" anchor="b" anchorCtr="0">
            <a:noAutofit/>
          </a:bodyPr>
          <a:lstStyle>
            <a:lvl1pPr marL="457200" lvl="0" indent="-228600" algn="l">
              <a:lnSpc>
                <a:spcPct val="90000"/>
              </a:lnSpc>
              <a:spcBef>
                <a:spcPts val="750"/>
              </a:spcBef>
              <a:spcAft>
                <a:spcPts val="0"/>
              </a:spcAft>
              <a:buClr>
                <a:schemeClr val="dk1"/>
              </a:buClr>
              <a:buSzPts val="1800"/>
              <a:buNone/>
              <a:defRPr sz="1800" b="1"/>
            </a:lvl1pPr>
            <a:lvl2pPr marL="914400" lvl="1" indent="-228600" algn="l">
              <a:lnSpc>
                <a:spcPct val="90000"/>
              </a:lnSpc>
              <a:spcBef>
                <a:spcPts val="375"/>
              </a:spcBef>
              <a:spcAft>
                <a:spcPts val="0"/>
              </a:spcAft>
              <a:buClr>
                <a:schemeClr val="dk1"/>
              </a:buClr>
              <a:buSzPts val="1500"/>
              <a:buNone/>
              <a:defRPr sz="1500" b="1"/>
            </a:lvl2pPr>
            <a:lvl3pPr marL="1371600" lvl="2" indent="-228600" algn="l">
              <a:lnSpc>
                <a:spcPct val="90000"/>
              </a:lnSpc>
              <a:spcBef>
                <a:spcPts val="375"/>
              </a:spcBef>
              <a:spcAft>
                <a:spcPts val="0"/>
              </a:spcAft>
              <a:buClr>
                <a:schemeClr val="dk1"/>
              </a:buClr>
              <a:buSzPts val="1350"/>
              <a:buNone/>
              <a:defRPr sz="1350" b="1"/>
            </a:lvl3pPr>
            <a:lvl4pPr marL="1828800" lvl="3" indent="-228600" algn="l">
              <a:lnSpc>
                <a:spcPct val="90000"/>
              </a:lnSpc>
              <a:spcBef>
                <a:spcPts val="375"/>
              </a:spcBef>
              <a:spcAft>
                <a:spcPts val="0"/>
              </a:spcAft>
              <a:buClr>
                <a:schemeClr val="dk1"/>
              </a:buClr>
              <a:buSzPts val="1200"/>
              <a:buNone/>
              <a:defRPr sz="1200" b="1"/>
            </a:lvl4pPr>
            <a:lvl5pPr marL="2286000" lvl="4" indent="-228600" algn="l">
              <a:lnSpc>
                <a:spcPct val="90000"/>
              </a:lnSpc>
              <a:spcBef>
                <a:spcPts val="375"/>
              </a:spcBef>
              <a:spcAft>
                <a:spcPts val="0"/>
              </a:spcAft>
              <a:buClr>
                <a:schemeClr val="dk1"/>
              </a:buClr>
              <a:buSzPts val="1200"/>
              <a:buNone/>
              <a:defRPr sz="1200" b="1"/>
            </a:lvl5pPr>
            <a:lvl6pPr marL="2743200" lvl="5" indent="-228600" algn="l">
              <a:lnSpc>
                <a:spcPct val="90000"/>
              </a:lnSpc>
              <a:spcBef>
                <a:spcPts val="375"/>
              </a:spcBef>
              <a:spcAft>
                <a:spcPts val="0"/>
              </a:spcAft>
              <a:buClr>
                <a:schemeClr val="dk1"/>
              </a:buClr>
              <a:buSzPts val="1200"/>
              <a:buNone/>
              <a:defRPr sz="1200" b="1"/>
            </a:lvl6pPr>
            <a:lvl7pPr marL="3200400" lvl="6" indent="-228600" algn="l">
              <a:lnSpc>
                <a:spcPct val="90000"/>
              </a:lnSpc>
              <a:spcBef>
                <a:spcPts val="375"/>
              </a:spcBef>
              <a:spcAft>
                <a:spcPts val="0"/>
              </a:spcAft>
              <a:buClr>
                <a:schemeClr val="dk1"/>
              </a:buClr>
              <a:buSzPts val="1200"/>
              <a:buNone/>
              <a:defRPr sz="1200" b="1"/>
            </a:lvl7pPr>
            <a:lvl8pPr marL="3657600" lvl="7" indent="-228600" algn="l">
              <a:lnSpc>
                <a:spcPct val="90000"/>
              </a:lnSpc>
              <a:spcBef>
                <a:spcPts val="375"/>
              </a:spcBef>
              <a:spcAft>
                <a:spcPts val="0"/>
              </a:spcAft>
              <a:buClr>
                <a:schemeClr val="dk1"/>
              </a:buClr>
              <a:buSzPts val="1200"/>
              <a:buNone/>
              <a:defRPr sz="1200" b="1"/>
            </a:lvl8pPr>
            <a:lvl9pPr marL="4114800" lvl="8" indent="-228600" algn="l">
              <a:lnSpc>
                <a:spcPct val="90000"/>
              </a:lnSpc>
              <a:spcBef>
                <a:spcPts val="375"/>
              </a:spcBef>
              <a:spcAft>
                <a:spcPts val="0"/>
              </a:spcAft>
              <a:buClr>
                <a:schemeClr val="dk1"/>
              </a:buClr>
              <a:buSzPts val="1200"/>
              <a:buNone/>
              <a:defRPr sz="1200" b="1"/>
            </a:lvl9pPr>
          </a:lstStyle>
          <a:p>
            <a:endParaRPr/>
          </a:p>
        </p:txBody>
      </p:sp>
      <p:sp>
        <p:nvSpPr>
          <p:cNvPr id="120" name="Google Shape;120;p19"/>
          <p:cNvSpPr txBox="1">
            <a:spLocks noGrp="1"/>
          </p:cNvSpPr>
          <p:nvPr>
            <p:ph type="body" idx="4"/>
          </p:nvPr>
        </p:nvSpPr>
        <p:spPr>
          <a:xfrm>
            <a:off x="6172201" y="2505075"/>
            <a:ext cx="5183188" cy="3684588"/>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750"/>
              </a:spcBef>
              <a:spcAft>
                <a:spcPts val="0"/>
              </a:spcAft>
              <a:buClr>
                <a:schemeClr val="dk1"/>
              </a:buClr>
              <a:buSzPts val="1800"/>
              <a:buChar char="•"/>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121" name="Google Shape;121;p19"/>
          <p:cNvSpPr txBox="1">
            <a:spLocks noGrp="1"/>
          </p:cNvSpPr>
          <p:nvPr>
            <p:ph type="dt" idx="10"/>
          </p:nvPr>
        </p:nvSpPr>
        <p:spPr>
          <a:xfrm>
            <a:off x="838200" y="6356352"/>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22" name="Google Shape;122;p19"/>
          <p:cNvSpPr txBox="1">
            <a:spLocks noGrp="1"/>
          </p:cNvSpPr>
          <p:nvPr>
            <p:ph type="ftr" idx="11"/>
          </p:nvPr>
        </p:nvSpPr>
        <p:spPr>
          <a:xfrm>
            <a:off x="4038600" y="6356352"/>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23" name="Google Shape;123;p19"/>
          <p:cNvSpPr txBox="1">
            <a:spLocks noGrp="1"/>
          </p:cNvSpPr>
          <p:nvPr>
            <p:ph type="sldNum" idx="12"/>
          </p:nvPr>
        </p:nvSpPr>
        <p:spPr>
          <a:xfrm>
            <a:off x="8610600" y="6356352"/>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solidFill>
                  <a:srgbClr val="888888"/>
                </a:solidFill>
              </a:defRPr>
            </a:lvl1pPr>
            <a:lvl2pPr marL="0" lvl="1" indent="0" algn="r">
              <a:spcBef>
                <a:spcPts val="0"/>
              </a:spcBef>
              <a:buNone/>
              <a:defRPr>
                <a:solidFill>
                  <a:srgbClr val="888888"/>
                </a:solidFill>
              </a:defRPr>
            </a:lvl2pPr>
            <a:lvl3pPr marL="0" lvl="2" indent="0" algn="r">
              <a:spcBef>
                <a:spcPts val="0"/>
              </a:spcBef>
              <a:buNone/>
              <a:defRPr>
                <a:solidFill>
                  <a:srgbClr val="888888"/>
                </a:solidFill>
              </a:defRPr>
            </a:lvl3pPr>
            <a:lvl4pPr marL="0" lvl="3" indent="0" algn="r">
              <a:spcBef>
                <a:spcPts val="0"/>
              </a:spcBef>
              <a:buNone/>
              <a:defRPr>
                <a:solidFill>
                  <a:srgbClr val="888888"/>
                </a:solidFill>
              </a:defRPr>
            </a:lvl4pPr>
            <a:lvl5pPr marL="0" lvl="4" indent="0" algn="r">
              <a:spcBef>
                <a:spcPts val="0"/>
              </a:spcBef>
              <a:buNone/>
              <a:defRPr>
                <a:solidFill>
                  <a:srgbClr val="888888"/>
                </a:solidFill>
              </a:defRPr>
            </a:lvl5pPr>
            <a:lvl6pPr marL="0" lvl="5" indent="0" algn="r">
              <a:spcBef>
                <a:spcPts val="0"/>
              </a:spcBef>
              <a:buNone/>
              <a:defRPr>
                <a:solidFill>
                  <a:srgbClr val="888888"/>
                </a:solidFill>
              </a:defRPr>
            </a:lvl6pPr>
            <a:lvl7pPr marL="0" lvl="6" indent="0" algn="r">
              <a:spcBef>
                <a:spcPts val="0"/>
              </a:spcBef>
              <a:buNone/>
              <a:defRPr>
                <a:solidFill>
                  <a:srgbClr val="888888"/>
                </a:solidFill>
              </a:defRPr>
            </a:lvl7pPr>
            <a:lvl8pPr marL="0" lvl="7" indent="0" algn="r">
              <a:spcBef>
                <a:spcPts val="0"/>
              </a:spcBef>
              <a:buNone/>
              <a:defRPr>
                <a:solidFill>
                  <a:srgbClr val="888888"/>
                </a:solidFill>
              </a:defRPr>
            </a:lvl8pPr>
            <a:lvl9pPr marL="0" lvl="8" indent="0" algn="r">
              <a:spcBef>
                <a:spcPts val="0"/>
              </a:spcBef>
              <a:buNone/>
              <a:defRPr>
                <a:solidFill>
                  <a:srgbClr val="888888"/>
                </a:solidFill>
              </a:defRPr>
            </a:lvl9pPr>
          </a:lstStyle>
          <a:p>
            <a:pPr marL="0" lvl="0" indent="0" algn="r" rtl="0">
              <a:spcBef>
                <a:spcPts val="0"/>
              </a:spcBef>
              <a:spcAft>
                <a:spcPts val="0"/>
              </a:spcAft>
              <a:buNone/>
            </a:pPr>
            <a:fld id="{00000000-1234-1234-1234-123412341234}" type="slidenum">
              <a:rPr lang="it-IT"/>
              <a:t>‹N›</a:t>
            </a:fld>
            <a:endParaRPr/>
          </a:p>
        </p:txBody>
      </p:sp>
    </p:spTree>
    <p:extLst>
      <p:ext uri="{BB962C8B-B14F-4D97-AF65-F5344CB8AC3E}">
        <p14:creationId xmlns:p14="http://schemas.microsoft.com/office/powerpoint/2010/main" val="12246099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Solo titolo" type="titleOnly">
  <p:cSld name="Solo titolo">
    <p:spTree>
      <p:nvGrpSpPr>
        <p:cNvPr id="1" name="Shape 124"/>
        <p:cNvGrpSpPr/>
        <p:nvPr/>
      </p:nvGrpSpPr>
      <p:grpSpPr>
        <a:xfrm>
          <a:off x="0" y="0"/>
          <a:ext cx="0" cy="0"/>
          <a:chOff x="0" y="0"/>
          <a:chExt cx="0" cy="0"/>
        </a:xfrm>
      </p:grpSpPr>
      <p:sp>
        <p:nvSpPr>
          <p:cNvPr id="125" name="Google Shape;125;p20"/>
          <p:cNvSpPr txBox="1">
            <a:spLocks noGrp="1"/>
          </p:cNvSpPr>
          <p:nvPr>
            <p:ph type="title"/>
          </p:nvPr>
        </p:nvSpPr>
        <p:spPr>
          <a:xfrm>
            <a:off x="838200" y="365127"/>
            <a:ext cx="10515600" cy="1325563"/>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26" name="Google Shape;126;p20"/>
          <p:cNvSpPr txBox="1">
            <a:spLocks noGrp="1"/>
          </p:cNvSpPr>
          <p:nvPr>
            <p:ph type="dt" idx="10"/>
          </p:nvPr>
        </p:nvSpPr>
        <p:spPr>
          <a:xfrm>
            <a:off x="838200" y="6356352"/>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27" name="Google Shape;127;p20"/>
          <p:cNvSpPr txBox="1">
            <a:spLocks noGrp="1"/>
          </p:cNvSpPr>
          <p:nvPr>
            <p:ph type="ftr" idx="11"/>
          </p:nvPr>
        </p:nvSpPr>
        <p:spPr>
          <a:xfrm>
            <a:off x="4038600" y="6356352"/>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28" name="Google Shape;128;p20"/>
          <p:cNvSpPr txBox="1">
            <a:spLocks noGrp="1"/>
          </p:cNvSpPr>
          <p:nvPr>
            <p:ph type="sldNum" idx="12"/>
          </p:nvPr>
        </p:nvSpPr>
        <p:spPr>
          <a:xfrm>
            <a:off x="8610600" y="6356352"/>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solidFill>
                  <a:srgbClr val="888888"/>
                </a:solidFill>
              </a:defRPr>
            </a:lvl1pPr>
            <a:lvl2pPr marL="0" lvl="1" indent="0" algn="r">
              <a:spcBef>
                <a:spcPts val="0"/>
              </a:spcBef>
              <a:buNone/>
              <a:defRPr>
                <a:solidFill>
                  <a:srgbClr val="888888"/>
                </a:solidFill>
              </a:defRPr>
            </a:lvl2pPr>
            <a:lvl3pPr marL="0" lvl="2" indent="0" algn="r">
              <a:spcBef>
                <a:spcPts val="0"/>
              </a:spcBef>
              <a:buNone/>
              <a:defRPr>
                <a:solidFill>
                  <a:srgbClr val="888888"/>
                </a:solidFill>
              </a:defRPr>
            </a:lvl3pPr>
            <a:lvl4pPr marL="0" lvl="3" indent="0" algn="r">
              <a:spcBef>
                <a:spcPts val="0"/>
              </a:spcBef>
              <a:buNone/>
              <a:defRPr>
                <a:solidFill>
                  <a:srgbClr val="888888"/>
                </a:solidFill>
              </a:defRPr>
            </a:lvl4pPr>
            <a:lvl5pPr marL="0" lvl="4" indent="0" algn="r">
              <a:spcBef>
                <a:spcPts val="0"/>
              </a:spcBef>
              <a:buNone/>
              <a:defRPr>
                <a:solidFill>
                  <a:srgbClr val="888888"/>
                </a:solidFill>
              </a:defRPr>
            </a:lvl5pPr>
            <a:lvl6pPr marL="0" lvl="5" indent="0" algn="r">
              <a:spcBef>
                <a:spcPts val="0"/>
              </a:spcBef>
              <a:buNone/>
              <a:defRPr>
                <a:solidFill>
                  <a:srgbClr val="888888"/>
                </a:solidFill>
              </a:defRPr>
            </a:lvl6pPr>
            <a:lvl7pPr marL="0" lvl="6" indent="0" algn="r">
              <a:spcBef>
                <a:spcPts val="0"/>
              </a:spcBef>
              <a:buNone/>
              <a:defRPr>
                <a:solidFill>
                  <a:srgbClr val="888888"/>
                </a:solidFill>
              </a:defRPr>
            </a:lvl7pPr>
            <a:lvl8pPr marL="0" lvl="7" indent="0" algn="r">
              <a:spcBef>
                <a:spcPts val="0"/>
              </a:spcBef>
              <a:buNone/>
              <a:defRPr>
                <a:solidFill>
                  <a:srgbClr val="888888"/>
                </a:solidFill>
              </a:defRPr>
            </a:lvl8pPr>
            <a:lvl9pPr marL="0" lvl="8" indent="0" algn="r">
              <a:spcBef>
                <a:spcPts val="0"/>
              </a:spcBef>
              <a:buNone/>
              <a:defRPr>
                <a:solidFill>
                  <a:srgbClr val="888888"/>
                </a:solidFill>
              </a:defRPr>
            </a:lvl9pPr>
          </a:lstStyle>
          <a:p>
            <a:pPr marL="0" lvl="0" indent="0" algn="r" rtl="0">
              <a:spcBef>
                <a:spcPts val="0"/>
              </a:spcBef>
              <a:spcAft>
                <a:spcPts val="0"/>
              </a:spcAft>
              <a:buNone/>
            </a:pPr>
            <a:fld id="{00000000-1234-1234-1234-123412341234}" type="slidenum">
              <a:rPr lang="it-IT"/>
              <a:t>‹N›</a:t>
            </a:fld>
            <a:endParaRPr/>
          </a:p>
        </p:txBody>
      </p:sp>
    </p:spTree>
    <p:extLst>
      <p:ext uri="{BB962C8B-B14F-4D97-AF65-F5344CB8AC3E}">
        <p14:creationId xmlns:p14="http://schemas.microsoft.com/office/powerpoint/2010/main" val="29372162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olo e testo verticale" type="vertTx">
  <p:cSld name="Titolo e testo verticale">
    <p:spTree>
      <p:nvGrpSpPr>
        <p:cNvPr id="1" name="Shape 143"/>
        <p:cNvGrpSpPr/>
        <p:nvPr/>
      </p:nvGrpSpPr>
      <p:grpSpPr>
        <a:xfrm>
          <a:off x="0" y="0"/>
          <a:ext cx="0" cy="0"/>
          <a:chOff x="0" y="0"/>
          <a:chExt cx="0" cy="0"/>
        </a:xfrm>
      </p:grpSpPr>
      <p:sp>
        <p:nvSpPr>
          <p:cNvPr id="144" name="Google Shape;144;p23"/>
          <p:cNvSpPr txBox="1">
            <a:spLocks noGrp="1"/>
          </p:cNvSpPr>
          <p:nvPr>
            <p:ph type="title"/>
          </p:nvPr>
        </p:nvSpPr>
        <p:spPr>
          <a:xfrm>
            <a:off x="838200" y="365127"/>
            <a:ext cx="10515600" cy="1325563"/>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45" name="Google Shape;145;p23"/>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750"/>
              </a:spcBef>
              <a:spcAft>
                <a:spcPts val="0"/>
              </a:spcAft>
              <a:buClr>
                <a:schemeClr val="dk1"/>
              </a:buClr>
              <a:buSzPts val="1800"/>
              <a:buChar char="•"/>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146" name="Google Shape;146;p23"/>
          <p:cNvSpPr txBox="1">
            <a:spLocks noGrp="1"/>
          </p:cNvSpPr>
          <p:nvPr>
            <p:ph type="dt" idx="10"/>
          </p:nvPr>
        </p:nvSpPr>
        <p:spPr>
          <a:xfrm>
            <a:off x="838200" y="6356352"/>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47" name="Google Shape;147;p23"/>
          <p:cNvSpPr txBox="1">
            <a:spLocks noGrp="1"/>
          </p:cNvSpPr>
          <p:nvPr>
            <p:ph type="ftr" idx="11"/>
          </p:nvPr>
        </p:nvSpPr>
        <p:spPr>
          <a:xfrm>
            <a:off x="4038600" y="6356352"/>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48" name="Google Shape;148;p23"/>
          <p:cNvSpPr txBox="1">
            <a:spLocks noGrp="1"/>
          </p:cNvSpPr>
          <p:nvPr>
            <p:ph type="sldNum" idx="12"/>
          </p:nvPr>
        </p:nvSpPr>
        <p:spPr>
          <a:xfrm>
            <a:off x="8610600" y="6356352"/>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solidFill>
                  <a:srgbClr val="888888"/>
                </a:solidFill>
              </a:defRPr>
            </a:lvl1pPr>
            <a:lvl2pPr marL="0" lvl="1" indent="0" algn="r">
              <a:spcBef>
                <a:spcPts val="0"/>
              </a:spcBef>
              <a:buNone/>
              <a:defRPr>
                <a:solidFill>
                  <a:srgbClr val="888888"/>
                </a:solidFill>
              </a:defRPr>
            </a:lvl2pPr>
            <a:lvl3pPr marL="0" lvl="2" indent="0" algn="r">
              <a:spcBef>
                <a:spcPts val="0"/>
              </a:spcBef>
              <a:buNone/>
              <a:defRPr>
                <a:solidFill>
                  <a:srgbClr val="888888"/>
                </a:solidFill>
              </a:defRPr>
            </a:lvl3pPr>
            <a:lvl4pPr marL="0" lvl="3" indent="0" algn="r">
              <a:spcBef>
                <a:spcPts val="0"/>
              </a:spcBef>
              <a:buNone/>
              <a:defRPr>
                <a:solidFill>
                  <a:srgbClr val="888888"/>
                </a:solidFill>
              </a:defRPr>
            </a:lvl4pPr>
            <a:lvl5pPr marL="0" lvl="4" indent="0" algn="r">
              <a:spcBef>
                <a:spcPts val="0"/>
              </a:spcBef>
              <a:buNone/>
              <a:defRPr>
                <a:solidFill>
                  <a:srgbClr val="888888"/>
                </a:solidFill>
              </a:defRPr>
            </a:lvl5pPr>
            <a:lvl6pPr marL="0" lvl="5" indent="0" algn="r">
              <a:spcBef>
                <a:spcPts val="0"/>
              </a:spcBef>
              <a:buNone/>
              <a:defRPr>
                <a:solidFill>
                  <a:srgbClr val="888888"/>
                </a:solidFill>
              </a:defRPr>
            </a:lvl6pPr>
            <a:lvl7pPr marL="0" lvl="6" indent="0" algn="r">
              <a:spcBef>
                <a:spcPts val="0"/>
              </a:spcBef>
              <a:buNone/>
              <a:defRPr>
                <a:solidFill>
                  <a:srgbClr val="888888"/>
                </a:solidFill>
              </a:defRPr>
            </a:lvl7pPr>
            <a:lvl8pPr marL="0" lvl="7" indent="0" algn="r">
              <a:spcBef>
                <a:spcPts val="0"/>
              </a:spcBef>
              <a:buNone/>
              <a:defRPr>
                <a:solidFill>
                  <a:srgbClr val="888888"/>
                </a:solidFill>
              </a:defRPr>
            </a:lvl8pPr>
            <a:lvl9pPr marL="0" lvl="8" indent="0" algn="r">
              <a:spcBef>
                <a:spcPts val="0"/>
              </a:spcBef>
              <a:buNone/>
              <a:defRPr>
                <a:solidFill>
                  <a:srgbClr val="888888"/>
                </a:solidFill>
              </a:defRPr>
            </a:lvl9pPr>
          </a:lstStyle>
          <a:p>
            <a:pPr marL="0" lvl="0" indent="0" algn="r" rtl="0">
              <a:spcBef>
                <a:spcPts val="0"/>
              </a:spcBef>
              <a:spcAft>
                <a:spcPts val="0"/>
              </a:spcAft>
              <a:buNone/>
            </a:pPr>
            <a:fld id="{00000000-1234-1234-1234-123412341234}" type="slidenum">
              <a:rPr lang="it-IT"/>
              <a:t>‹N›</a:t>
            </a:fld>
            <a:endParaRPr/>
          </a:p>
        </p:txBody>
      </p:sp>
    </p:spTree>
    <p:extLst>
      <p:ext uri="{BB962C8B-B14F-4D97-AF65-F5344CB8AC3E}">
        <p14:creationId xmlns:p14="http://schemas.microsoft.com/office/powerpoint/2010/main" val="39795573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1_Titolo e testo verticale" type="vertTitleAndTx">
  <p:cSld name="1_Titolo e testo verticale">
    <p:spTree>
      <p:nvGrpSpPr>
        <p:cNvPr id="1" name="Shape 149"/>
        <p:cNvGrpSpPr/>
        <p:nvPr/>
      </p:nvGrpSpPr>
      <p:grpSpPr>
        <a:xfrm>
          <a:off x="0" y="0"/>
          <a:ext cx="0" cy="0"/>
          <a:chOff x="0" y="0"/>
          <a:chExt cx="0" cy="0"/>
        </a:xfrm>
      </p:grpSpPr>
      <p:sp>
        <p:nvSpPr>
          <p:cNvPr id="150" name="Google Shape;150;p24"/>
          <p:cNvSpPr txBox="1">
            <a:spLocks noGrp="1"/>
          </p:cNvSpPr>
          <p:nvPr>
            <p:ph type="title"/>
          </p:nvPr>
        </p:nvSpPr>
        <p:spPr>
          <a:xfrm rot="5400000">
            <a:off x="7133432" y="1956594"/>
            <a:ext cx="5811838" cy="2628900"/>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51" name="Google Shape;151;p24"/>
          <p:cNvSpPr txBox="1">
            <a:spLocks noGrp="1"/>
          </p:cNvSpPr>
          <p:nvPr>
            <p:ph type="body" idx="1"/>
          </p:nvPr>
        </p:nvSpPr>
        <p:spPr>
          <a:xfrm rot="5400000">
            <a:off x="1799432" y="-596106"/>
            <a:ext cx="5811838" cy="7734300"/>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750"/>
              </a:spcBef>
              <a:spcAft>
                <a:spcPts val="0"/>
              </a:spcAft>
              <a:buClr>
                <a:schemeClr val="dk1"/>
              </a:buClr>
              <a:buSzPts val="1800"/>
              <a:buChar char="•"/>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152" name="Google Shape;152;p24"/>
          <p:cNvSpPr txBox="1">
            <a:spLocks noGrp="1"/>
          </p:cNvSpPr>
          <p:nvPr>
            <p:ph type="dt" idx="10"/>
          </p:nvPr>
        </p:nvSpPr>
        <p:spPr>
          <a:xfrm>
            <a:off x="838200" y="6356352"/>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53" name="Google Shape;153;p24"/>
          <p:cNvSpPr txBox="1">
            <a:spLocks noGrp="1"/>
          </p:cNvSpPr>
          <p:nvPr>
            <p:ph type="ftr" idx="11"/>
          </p:nvPr>
        </p:nvSpPr>
        <p:spPr>
          <a:xfrm>
            <a:off x="4038600" y="6356352"/>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54" name="Google Shape;154;p24"/>
          <p:cNvSpPr txBox="1">
            <a:spLocks noGrp="1"/>
          </p:cNvSpPr>
          <p:nvPr>
            <p:ph type="sldNum" idx="12"/>
          </p:nvPr>
        </p:nvSpPr>
        <p:spPr>
          <a:xfrm>
            <a:off x="8610600" y="6356352"/>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solidFill>
                  <a:srgbClr val="888888"/>
                </a:solidFill>
              </a:defRPr>
            </a:lvl1pPr>
            <a:lvl2pPr marL="0" lvl="1" indent="0" algn="r">
              <a:spcBef>
                <a:spcPts val="0"/>
              </a:spcBef>
              <a:buNone/>
              <a:defRPr>
                <a:solidFill>
                  <a:srgbClr val="888888"/>
                </a:solidFill>
              </a:defRPr>
            </a:lvl2pPr>
            <a:lvl3pPr marL="0" lvl="2" indent="0" algn="r">
              <a:spcBef>
                <a:spcPts val="0"/>
              </a:spcBef>
              <a:buNone/>
              <a:defRPr>
                <a:solidFill>
                  <a:srgbClr val="888888"/>
                </a:solidFill>
              </a:defRPr>
            </a:lvl3pPr>
            <a:lvl4pPr marL="0" lvl="3" indent="0" algn="r">
              <a:spcBef>
                <a:spcPts val="0"/>
              </a:spcBef>
              <a:buNone/>
              <a:defRPr>
                <a:solidFill>
                  <a:srgbClr val="888888"/>
                </a:solidFill>
              </a:defRPr>
            </a:lvl4pPr>
            <a:lvl5pPr marL="0" lvl="4" indent="0" algn="r">
              <a:spcBef>
                <a:spcPts val="0"/>
              </a:spcBef>
              <a:buNone/>
              <a:defRPr>
                <a:solidFill>
                  <a:srgbClr val="888888"/>
                </a:solidFill>
              </a:defRPr>
            </a:lvl5pPr>
            <a:lvl6pPr marL="0" lvl="5" indent="0" algn="r">
              <a:spcBef>
                <a:spcPts val="0"/>
              </a:spcBef>
              <a:buNone/>
              <a:defRPr>
                <a:solidFill>
                  <a:srgbClr val="888888"/>
                </a:solidFill>
              </a:defRPr>
            </a:lvl6pPr>
            <a:lvl7pPr marL="0" lvl="6" indent="0" algn="r">
              <a:spcBef>
                <a:spcPts val="0"/>
              </a:spcBef>
              <a:buNone/>
              <a:defRPr>
                <a:solidFill>
                  <a:srgbClr val="888888"/>
                </a:solidFill>
              </a:defRPr>
            </a:lvl7pPr>
            <a:lvl8pPr marL="0" lvl="7" indent="0" algn="r">
              <a:spcBef>
                <a:spcPts val="0"/>
              </a:spcBef>
              <a:buNone/>
              <a:defRPr>
                <a:solidFill>
                  <a:srgbClr val="888888"/>
                </a:solidFill>
              </a:defRPr>
            </a:lvl8pPr>
            <a:lvl9pPr marL="0" lvl="8" indent="0" algn="r">
              <a:spcBef>
                <a:spcPts val="0"/>
              </a:spcBef>
              <a:buNone/>
              <a:defRPr>
                <a:solidFill>
                  <a:srgbClr val="888888"/>
                </a:solidFill>
              </a:defRPr>
            </a:lvl9pPr>
          </a:lstStyle>
          <a:p>
            <a:pPr marL="0" lvl="0" indent="0" algn="r" rtl="0">
              <a:spcBef>
                <a:spcPts val="0"/>
              </a:spcBef>
              <a:spcAft>
                <a:spcPts val="0"/>
              </a:spcAft>
              <a:buNone/>
            </a:pPr>
            <a:fld id="{00000000-1234-1234-1234-123412341234}" type="slidenum">
              <a:rPr lang="it-IT"/>
              <a:t>‹N›</a:t>
            </a:fld>
            <a:endParaRPr/>
          </a:p>
        </p:txBody>
      </p:sp>
    </p:spTree>
    <p:extLst>
      <p:ext uri="{BB962C8B-B14F-4D97-AF65-F5344CB8AC3E}">
        <p14:creationId xmlns:p14="http://schemas.microsoft.com/office/powerpoint/2010/main" val="7354088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a:t>
            </a:r>
          </a:p>
        </p:txBody>
      </p:sp>
      <p:sp>
        <p:nvSpPr>
          <p:cNvPr id="3" name="Sottotito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p:cNvSpPr>
            <a:spLocks noGrp="1"/>
          </p:cNvSpPr>
          <p:nvPr>
            <p:ph type="dt" sz="half" idx="10"/>
          </p:nvPr>
        </p:nvSpPr>
        <p:spPr/>
        <p:txBody>
          <a:bodyPr/>
          <a:lstStyle/>
          <a:p>
            <a:fld id="{64B65680-B0DE-4B75-8C26-807F20B4178E}" type="datetimeFigureOut">
              <a:rPr lang="it-IT" smtClean="0"/>
              <a:t>22/06/2023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18537CC9-3E66-4996-B801-83332FF24583}" type="slidenum">
              <a:rPr lang="it-IT" smtClean="0"/>
              <a:t>‹N›</a:t>
            </a:fld>
            <a:endParaRPr lang="it-IT"/>
          </a:p>
        </p:txBody>
      </p:sp>
    </p:spTree>
    <p:extLst>
      <p:ext uri="{BB962C8B-B14F-4D97-AF65-F5344CB8AC3E}">
        <p14:creationId xmlns:p14="http://schemas.microsoft.com/office/powerpoint/2010/main" val="9026511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6.xml"/><Relationship Id="rId3" Type="http://schemas.openxmlformats.org/officeDocument/2006/relationships/slideLayout" Target="../slideLayouts/slideLayout11.xml"/><Relationship Id="rId7" Type="http://schemas.openxmlformats.org/officeDocument/2006/relationships/slideLayout" Target="../slideLayouts/slideLayout15.xml"/><Relationship Id="rId12" Type="http://schemas.openxmlformats.org/officeDocument/2006/relationships/theme" Target="../theme/theme2.xml"/><Relationship Id="rId2" Type="http://schemas.openxmlformats.org/officeDocument/2006/relationships/slideLayout" Target="../slideLayouts/slideLayout10.xml"/><Relationship Id="rId1" Type="http://schemas.openxmlformats.org/officeDocument/2006/relationships/slideLayout" Target="../slideLayouts/slideLayout9.xml"/><Relationship Id="rId6" Type="http://schemas.openxmlformats.org/officeDocument/2006/relationships/slideLayout" Target="../slideLayouts/slideLayout14.xml"/><Relationship Id="rId11" Type="http://schemas.openxmlformats.org/officeDocument/2006/relationships/slideLayout" Target="../slideLayouts/slideLayout19.xml"/><Relationship Id="rId5" Type="http://schemas.openxmlformats.org/officeDocument/2006/relationships/slideLayout" Target="../slideLayouts/slideLayout13.xml"/><Relationship Id="rId10" Type="http://schemas.openxmlformats.org/officeDocument/2006/relationships/slideLayout" Target="../slideLayouts/slideLayout18.xml"/><Relationship Id="rId4" Type="http://schemas.openxmlformats.org/officeDocument/2006/relationships/slideLayout" Target="../slideLayouts/slideLayout12.xml"/><Relationship Id="rId9" Type="http://schemas.openxmlformats.org/officeDocument/2006/relationships/slideLayout" Target="../slideLayouts/slideLayout17.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7.xml"/><Relationship Id="rId3" Type="http://schemas.openxmlformats.org/officeDocument/2006/relationships/slideLayout" Target="../slideLayouts/slideLayout22.xml"/><Relationship Id="rId7" Type="http://schemas.openxmlformats.org/officeDocument/2006/relationships/slideLayout" Target="../slideLayouts/slideLayout26.xml"/><Relationship Id="rId12" Type="http://schemas.openxmlformats.org/officeDocument/2006/relationships/theme" Target="../theme/theme3.xml"/><Relationship Id="rId2" Type="http://schemas.openxmlformats.org/officeDocument/2006/relationships/slideLayout" Target="../slideLayouts/slideLayout21.xml"/><Relationship Id="rId1" Type="http://schemas.openxmlformats.org/officeDocument/2006/relationships/slideLayout" Target="../slideLayouts/slideLayout20.xml"/><Relationship Id="rId6" Type="http://schemas.openxmlformats.org/officeDocument/2006/relationships/slideLayout" Target="../slideLayouts/slideLayout25.xml"/><Relationship Id="rId11" Type="http://schemas.openxmlformats.org/officeDocument/2006/relationships/slideLayout" Target="../slideLayouts/slideLayout30.xml"/><Relationship Id="rId5" Type="http://schemas.openxmlformats.org/officeDocument/2006/relationships/slideLayout" Target="../slideLayouts/slideLayout24.xml"/><Relationship Id="rId10" Type="http://schemas.openxmlformats.org/officeDocument/2006/relationships/slideLayout" Target="../slideLayouts/slideLayout29.xml"/><Relationship Id="rId4" Type="http://schemas.openxmlformats.org/officeDocument/2006/relationships/slideLayout" Target="../slideLayouts/slideLayout23.xml"/><Relationship Id="rId9" Type="http://schemas.openxmlformats.org/officeDocument/2006/relationships/slideLayout" Target="../slideLayouts/slideLayout2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80"/>
        <p:cNvGrpSpPr/>
        <p:nvPr/>
      </p:nvGrpSpPr>
      <p:grpSpPr>
        <a:xfrm>
          <a:off x="0" y="0"/>
          <a:ext cx="0" cy="0"/>
          <a:chOff x="0" y="0"/>
          <a:chExt cx="0" cy="0"/>
        </a:xfrm>
      </p:grpSpPr>
      <p:sp>
        <p:nvSpPr>
          <p:cNvPr id="81" name="Google Shape;81;p13"/>
          <p:cNvSpPr txBox="1">
            <a:spLocks noGrp="1"/>
          </p:cNvSpPr>
          <p:nvPr>
            <p:ph type="title"/>
          </p:nvPr>
        </p:nvSpPr>
        <p:spPr>
          <a:xfrm>
            <a:off x="838200" y="365127"/>
            <a:ext cx="10515600" cy="1325563"/>
          </a:xfrm>
          <a:prstGeom prst="rect">
            <a:avLst/>
          </a:prstGeom>
          <a:noFill/>
          <a:ln>
            <a:noFill/>
          </a:ln>
        </p:spPr>
        <p:txBody>
          <a:bodyPr spcFirstLastPara="1" wrap="square" lIns="91425" tIns="45700" rIns="91425" bIns="45700" anchor="ctr" anchorCtr="0">
            <a:noAutofit/>
          </a:bodyPr>
          <a:lstStyle>
            <a:lvl1pPr marR="0" lvl="0" algn="l" rtl="0">
              <a:lnSpc>
                <a:spcPct val="90000"/>
              </a:lnSpc>
              <a:spcBef>
                <a:spcPts val="0"/>
              </a:spcBef>
              <a:spcAft>
                <a:spcPts val="0"/>
              </a:spcAft>
              <a:buClr>
                <a:schemeClr val="dk1"/>
              </a:buClr>
              <a:buSzPts val="3300"/>
              <a:buFont typeface="Calibri"/>
              <a:buNone/>
              <a:defRPr sz="33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82" name="Google Shape;82;p13"/>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Autofit/>
          </a:bodyPr>
          <a:lstStyle>
            <a:lvl1pPr marL="457200" marR="0" lvl="0" indent="-361950" algn="l" rtl="0">
              <a:lnSpc>
                <a:spcPct val="90000"/>
              </a:lnSpc>
              <a:spcBef>
                <a:spcPts val="750"/>
              </a:spcBef>
              <a:spcAft>
                <a:spcPts val="0"/>
              </a:spcAft>
              <a:buClr>
                <a:schemeClr val="dk1"/>
              </a:buClr>
              <a:buSzPts val="2100"/>
              <a:buFont typeface="Arial"/>
              <a:buChar char="•"/>
              <a:defRPr sz="2100" b="0" i="0" u="none" strike="noStrike" cap="none">
                <a:solidFill>
                  <a:schemeClr val="dk1"/>
                </a:solidFill>
                <a:latin typeface="Calibri"/>
                <a:ea typeface="Calibri"/>
                <a:cs typeface="Calibri"/>
                <a:sym typeface="Calibri"/>
              </a:defRPr>
            </a:lvl1pPr>
            <a:lvl2pPr marL="914400" marR="0" lvl="1" indent="-342900" algn="l" rtl="0">
              <a:lnSpc>
                <a:spcPct val="90000"/>
              </a:lnSpc>
              <a:spcBef>
                <a:spcPts val="375"/>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2pPr>
            <a:lvl3pPr marL="1371600" marR="0" lvl="2" indent="-323850" algn="l" rtl="0">
              <a:lnSpc>
                <a:spcPct val="90000"/>
              </a:lnSpc>
              <a:spcBef>
                <a:spcPts val="375"/>
              </a:spcBef>
              <a:spcAft>
                <a:spcPts val="0"/>
              </a:spcAft>
              <a:buClr>
                <a:schemeClr val="dk1"/>
              </a:buClr>
              <a:buSzPts val="1500"/>
              <a:buFont typeface="Arial"/>
              <a:buChar char="•"/>
              <a:defRPr sz="1500" b="0" i="0" u="none" strike="noStrike" cap="none">
                <a:solidFill>
                  <a:schemeClr val="dk1"/>
                </a:solidFill>
                <a:latin typeface="Calibri"/>
                <a:ea typeface="Calibri"/>
                <a:cs typeface="Calibri"/>
                <a:sym typeface="Calibri"/>
              </a:defRPr>
            </a:lvl3pPr>
            <a:lvl4pPr marL="1828800" marR="0" lvl="3"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4pPr>
            <a:lvl5pPr marL="2286000" marR="0" lvl="4"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5pPr>
            <a:lvl6pPr marL="2743200" marR="0" lvl="5"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6pPr>
            <a:lvl7pPr marL="3200400" marR="0" lvl="6"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7pPr>
            <a:lvl8pPr marL="3657600" marR="0" lvl="7"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8pPr>
            <a:lvl9pPr marL="4114800" marR="0" lvl="8"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9pPr>
          </a:lstStyle>
          <a:p>
            <a:endParaRPr/>
          </a:p>
        </p:txBody>
      </p:sp>
      <p:sp>
        <p:nvSpPr>
          <p:cNvPr id="83" name="Google Shape;83;p13"/>
          <p:cNvSpPr txBox="1">
            <a:spLocks noGrp="1"/>
          </p:cNvSpPr>
          <p:nvPr>
            <p:ph type="dt" idx="10"/>
          </p:nvPr>
        </p:nvSpPr>
        <p:spPr>
          <a:xfrm>
            <a:off x="838200" y="6356352"/>
            <a:ext cx="27432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900">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4" name="Google Shape;84;p13"/>
          <p:cNvSpPr txBox="1">
            <a:spLocks noGrp="1"/>
          </p:cNvSpPr>
          <p:nvPr>
            <p:ph type="ftr" idx="11"/>
          </p:nvPr>
        </p:nvSpPr>
        <p:spPr>
          <a:xfrm>
            <a:off x="4038600" y="6356352"/>
            <a:ext cx="41148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900">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5" name="Google Shape;85;p13"/>
          <p:cNvSpPr txBox="1">
            <a:spLocks noGrp="1"/>
          </p:cNvSpPr>
          <p:nvPr>
            <p:ph type="sldNum" idx="12"/>
          </p:nvPr>
        </p:nvSpPr>
        <p:spPr>
          <a:xfrm>
            <a:off x="8610600" y="6356352"/>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900">
                <a:solidFill>
                  <a:srgbClr val="888888"/>
                </a:solidFill>
                <a:latin typeface="Calibri"/>
                <a:ea typeface="Calibri"/>
                <a:cs typeface="Calibri"/>
                <a:sym typeface="Calibri"/>
              </a:defRPr>
            </a:lvl1pPr>
            <a:lvl2pPr marL="0" marR="0" lvl="1" indent="0" algn="r" rtl="0">
              <a:spcBef>
                <a:spcPts val="0"/>
              </a:spcBef>
              <a:buNone/>
              <a:defRPr sz="900">
                <a:solidFill>
                  <a:srgbClr val="888888"/>
                </a:solidFill>
                <a:latin typeface="Calibri"/>
                <a:ea typeface="Calibri"/>
                <a:cs typeface="Calibri"/>
                <a:sym typeface="Calibri"/>
              </a:defRPr>
            </a:lvl2pPr>
            <a:lvl3pPr marL="0" marR="0" lvl="2" indent="0" algn="r" rtl="0">
              <a:spcBef>
                <a:spcPts val="0"/>
              </a:spcBef>
              <a:buNone/>
              <a:defRPr sz="900">
                <a:solidFill>
                  <a:srgbClr val="888888"/>
                </a:solidFill>
                <a:latin typeface="Calibri"/>
                <a:ea typeface="Calibri"/>
                <a:cs typeface="Calibri"/>
                <a:sym typeface="Calibri"/>
              </a:defRPr>
            </a:lvl3pPr>
            <a:lvl4pPr marL="0" marR="0" lvl="3" indent="0" algn="r" rtl="0">
              <a:spcBef>
                <a:spcPts val="0"/>
              </a:spcBef>
              <a:buNone/>
              <a:defRPr sz="900">
                <a:solidFill>
                  <a:srgbClr val="888888"/>
                </a:solidFill>
                <a:latin typeface="Calibri"/>
                <a:ea typeface="Calibri"/>
                <a:cs typeface="Calibri"/>
                <a:sym typeface="Calibri"/>
              </a:defRPr>
            </a:lvl4pPr>
            <a:lvl5pPr marL="0" marR="0" lvl="4" indent="0" algn="r" rtl="0">
              <a:spcBef>
                <a:spcPts val="0"/>
              </a:spcBef>
              <a:buNone/>
              <a:defRPr sz="900">
                <a:solidFill>
                  <a:srgbClr val="888888"/>
                </a:solidFill>
                <a:latin typeface="Calibri"/>
                <a:ea typeface="Calibri"/>
                <a:cs typeface="Calibri"/>
                <a:sym typeface="Calibri"/>
              </a:defRPr>
            </a:lvl5pPr>
            <a:lvl6pPr marL="0" marR="0" lvl="5" indent="0" algn="r" rtl="0">
              <a:spcBef>
                <a:spcPts val="0"/>
              </a:spcBef>
              <a:buNone/>
              <a:defRPr sz="900">
                <a:solidFill>
                  <a:srgbClr val="888888"/>
                </a:solidFill>
                <a:latin typeface="Calibri"/>
                <a:ea typeface="Calibri"/>
                <a:cs typeface="Calibri"/>
                <a:sym typeface="Calibri"/>
              </a:defRPr>
            </a:lvl6pPr>
            <a:lvl7pPr marL="0" marR="0" lvl="6" indent="0" algn="r" rtl="0">
              <a:spcBef>
                <a:spcPts val="0"/>
              </a:spcBef>
              <a:buNone/>
              <a:defRPr sz="900">
                <a:solidFill>
                  <a:srgbClr val="888888"/>
                </a:solidFill>
                <a:latin typeface="Calibri"/>
                <a:ea typeface="Calibri"/>
                <a:cs typeface="Calibri"/>
                <a:sym typeface="Calibri"/>
              </a:defRPr>
            </a:lvl7pPr>
            <a:lvl8pPr marL="0" marR="0" lvl="7" indent="0" algn="r" rtl="0">
              <a:spcBef>
                <a:spcPts val="0"/>
              </a:spcBef>
              <a:buNone/>
              <a:defRPr sz="900">
                <a:solidFill>
                  <a:srgbClr val="888888"/>
                </a:solidFill>
                <a:latin typeface="Calibri"/>
                <a:ea typeface="Calibri"/>
                <a:cs typeface="Calibri"/>
                <a:sym typeface="Calibri"/>
              </a:defRPr>
            </a:lvl8pPr>
            <a:lvl9pPr marL="0" marR="0" lvl="8" indent="0" algn="r" rtl="0">
              <a:spcBef>
                <a:spcPts val="0"/>
              </a:spcBef>
              <a:buNone/>
              <a:defRPr sz="900">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it-IT"/>
              <a:t>‹N›</a:t>
            </a:fld>
            <a:endParaRPr/>
          </a:p>
        </p:txBody>
      </p:sp>
    </p:spTree>
    <p:extLst>
      <p:ext uri="{BB962C8B-B14F-4D97-AF65-F5344CB8AC3E}">
        <p14:creationId xmlns:p14="http://schemas.microsoft.com/office/powerpoint/2010/main" val="678237319"/>
      </p:ext>
    </p:extLst>
  </p:cSld>
  <p:clrMap bg1="lt1" tx1="dk1" bg2="dk2" tx2="lt2" accent1="accent1" accent2="accent2" accent3="accent3" accent4="accent4" accent5="accent5" accent6="accent6" hlink="hlink" folHlink="folHlink"/>
  <p:sldLayoutIdLst>
    <p:sldLayoutId id="2147483661" r:id="rId1"/>
    <p:sldLayoutId id="2147483663" r:id="rId2"/>
    <p:sldLayoutId id="2147483664" r:id="rId3"/>
    <p:sldLayoutId id="2147483665" r:id="rId4"/>
    <p:sldLayoutId id="2147483666" r:id="rId5"/>
    <p:sldLayoutId id="2147483667" r:id="rId6"/>
    <p:sldLayoutId id="2147483670" r:id="rId7"/>
    <p:sldLayoutId id="2147483671" r:id="rId8"/>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a:t>
            </a:r>
          </a:p>
        </p:txBody>
      </p:sp>
      <p:sp>
        <p:nvSpPr>
          <p:cNvPr id="3" name="Segnaposto tes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4B65680-B0DE-4B75-8C26-807F20B4178E}" type="datetimeFigureOut">
              <a:rPr lang="it-IT" smtClean="0"/>
              <a:t>22/06/2023</a:t>
            </a:fld>
            <a:endParaRPr lang="it-IT"/>
          </a:p>
        </p:txBody>
      </p:sp>
      <p:sp>
        <p:nvSpPr>
          <p:cNvPr id="5" name="Segnaposto piè di pa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537CC9-3E66-4996-B801-83332FF24583}" type="slidenum">
              <a:rPr lang="it-IT" smtClean="0"/>
              <a:t>‹N›</a:t>
            </a:fld>
            <a:endParaRPr lang="it-IT"/>
          </a:p>
        </p:txBody>
      </p:sp>
    </p:spTree>
    <p:extLst>
      <p:ext uri="{BB962C8B-B14F-4D97-AF65-F5344CB8AC3E}">
        <p14:creationId xmlns:p14="http://schemas.microsoft.com/office/powerpoint/2010/main" val="414138689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a:extLst>
              <a:ext uri="{FF2B5EF4-FFF2-40B4-BE49-F238E27FC236}">
                <a16:creationId xmlns:a16="http://schemas.microsoft.com/office/drawing/2014/main" id="{E52B12E4-EC2D-FB10-85CF-8B66BEDEDD6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ABDF750D-BA1D-B3BA-61EF-59C2907EC2E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C7CE08C5-4F01-AA37-05EA-1133C0BDEC1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704A0A2-A738-431A-A8F8-0B9991299F24}" type="datetimeFigureOut">
              <a:rPr lang="it-IT" smtClean="0"/>
              <a:t>22/06/2023</a:t>
            </a:fld>
            <a:endParaRPr lang="it-IT"/>
          </a:p>
        </p:txBody>
      </p:sp>
      <p:sp>
        <p:nvSpPr>
          <p:cNvPr id="5" name="Segnaposto piè di pagina 4">
            <a:extLst>
              <a:ext uri="{FF2B5EF4-FFF2-40B4-BE49-F238E27FC236}">
                <a16:creationId xmlns:a16="http://schemas.microsoft.com/office/drawing/2014/main" id="{96D53EAF-F6DD-AD05-CE62-438F7C0C189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a:extLst>
              <a:ext uri="{FF2B5EF4-FFF2-40B4-BE49-F238E27FC236}">
                <a16:creationId xmlns:a16="http://schemas.microsoft.com/office/drawing/2014/main" id="{AB30DED6-5C3A-BBA7-8AB3-E99AD4A2B2E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2E55DEA-3DAF-4636-871F-EA5BB2235516}" type="slidenum">
              <a:rPr lang="it-IT" smtClean="0"/>
              <a:t>‹N›</a:t>
            </a:fld>
            <a:endParaRPr lang="it-IT"/>
          </a:p>
        </p:txBody>
      </p:sp>
    </p:spTree>
    <p:extLst>
      <p:ext uri="{BB962C8B-B14F-4D97-AF65-F5344CB8AC3E}">
        <p14:creationId xmlns:p14="http://schemas.microsoft.com/office/powerpoint/2010/main" val="2521078281"/>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3.xml"/><Relationship Id="rId1" Type="http://schemas.openxmlformats.org/officeDocument/2006/relationships/slideLayout" Target="../slideLayouts/slideLayout2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15.xml"/></Relationships>
</file>

<file path=ppt/slides/_rels/slide8.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F5A5072-7B47-4D32-B52A-4EBBF590B8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9715DAF0-AE1B-46C9-8A6B-DB2AA05AB9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2" y="-22693"/>
            <a:ext cx="12191999" cy="4374129"/>
          </a:xfrm>
          <a:prstGeom prst="rect">
            <a:avLst/>
          </a:prstGeom>
          <a:gradFill>
            <a:gsLst>
              <a:gs pos="0">
                <a:schemeClr val="accent1">
                  <a:lumMod val="75000"/>
                </a:schemeClr>
              </a:gs>
              <a:gs pos="100000">
                <a:srgbClr val="000000"/>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6016219D-510E-4184-9090-6D5578A87B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3908719" y="-3931841"/>
            <a:ext cx="4374557" cy="12192000"/>
          </a:xfrm>
          <a:prstGeom prst="rect">
            <a:avLst/>
          </a:prstGeom>
          <a:gradFill>
            <a:gsLst>
              <a:gs pos="40000">
                <a:schemeClr val="accent1">
                  <a:alpha val="0"/>
                </a:schemeClr>
              </a:gs>
              <a:gs pos="100000">
                <a:schemeClr val="accent1">
                  <a:lumMod val="75000"/>
                  <a:alpha val="52000"/>
                </a:schemeClr>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Rectangle 13">
            <a:extLst>
              <a:ext uri="{FF2B5EF4-FFF2-40B4-BE49-F238E27FC236}">
                <a16:creationId xmlns:a16="http://schemas.microsoft.com/office/drawing/2014/main" id="{AFF4A713-7B75-4B21-90D7-5AB19547C7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4136696" y="-3703868"/>
            <a:ext cx="4374128" cy="11736479"/>
          </a:xfrm>
          <a:prstGeom prst="rect">
            <a:avLst/>
          </a:prstGeom>
          <a:gradFill>
            <a:gsLst>
              <a:gs pos="17000">
                <a:schemeClr val="accent1">
                  <a:alpha val="0"/>
                </a:schemeClr>
              </a:gs>
              <a:gs pos="100000">
                <a:srgbClr val="000000">
                  <a:alpha val="37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Rectangle 15">
            <a:extLst>
              <a:ext uri="{FF2B5EF4-FFF2-40B4-BE49-F238E27FC236}">
                <a16:creationId xmlns:a16="http://schemas.microsoft.com/office/drawing/2014/main" id="{DC631C0B-6DA6-4E57-8231-CE32B3434A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 y="-22690"/>
            <a:ext cx="8542485" cy="4374126"/>
          </a:xfrm>
          <a:prstGeom prst="rect">
            <a:avLst/>
          </a:prstGeom>
          <a:gradFill>
            <a:gsLst>
              <a:gs pos="0">
                <a:schemeClr val="accent1">
                  <a:lumMod val="50000"/>
                  <a:alpha val="0"/>
                </a:schemeClr>
              </a:gs>
              <a:gs pos="100000">
                <a:srgbClr val="000000">
                  <a:alpha val="25000"/>
                </a:srgb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8" name="Freeform: Shape 17">
            <a:extLst>
              <a:ext uri="{FF2B5EF4-FFF2-40B4-BE49-F238E27FC236}">
                <a16:creationId xmlns:a16="http://schemas.microsoft.com/office/drawing/2014/main" id="{C29501E6-A978-4A61-9689-9085AF97A5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2508972">
            <a:off x="5945431" y="-1032053"/>
            <a:ext cx="4990147" cy="4439131"/>
          </a:xfrm>
          <a:custGeom>
            <a:avLst/>
            <a:gdLst>
              <a:gd name="connsiteX0" fmla="*/ 4990147 w 4990147"/>
              <a:gd name="connsiteY0" fmla="*/ 2229378 h 4439131"/>
              <a:gd name="connsiteX1" fmla="*/ 917384 w 4990147"/>
              <a:gd name="connsiteY1" fmla="*/ 4439131 h 4439131"/>
              <a:gd name="connsiteX2" fmla="*/ 910814 w 4990147"/>
              <a:gd name="connsiteY2" fmla="*/ 4434219 h 4439131"/>
              <a:gd name="connsiteX3" fmla="*/ 0 w 4990147"/>
              <a:gd name="connsiteY3" fmla="*/ 2502877 h 4439131"/>
              <a:gd name="connsiteX4" fmla="*/ 2502877 w 4990147"/>
              <a:gd name="connsiteY4" fmla="*/ 0 h 4439131"/>
              <a:gd name="connsiteX5" fmla="*/ 4954904 w 4990147"/>
              <a:gd name="connsiteY5" fmla="*/ 1998460 h 44391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990147" h="4439131">
                <a:moveTo>
                  <a:pt x="4990147" y="2229378"/>
                </a:moveTo>
                <a:lnTo>
                  <a:pt x="917384" y="4439131"/>
                </a:lnTo>
                <a:lnTo>
                  <a:pt x="910814" y="4434219"/>
                </a:lnTo>
                <a:cubicBezTo>
                  <a:pt x="354557" y="3975154"/>
                  <a:pt x="0" y="3280421"/>
                  <a:pt x="0" y="2502877"/>
                </a:cubicBezTo>
                <a:cubicBezTo>
                  <a:pt x="0" y="1120576"/>
                  <a:pt x="1120576" y="0"/>
                  <a:pt x="2502877" y="0"/>
                </a:cubicBezTo>
                <a:cubicBezTo>
                  <a:pt x="3712390" y="0"/>
                  <a:pt x="4721520" y="857941"/>
                  <a:pt x="4954904" y="1998460"/>
                </a:cubicBezTo>
                <a:close/>
              </a:path>
            </a:pathLst>
          </a:custGeom>
          <a:gradFill>
            <a:gsLst>
              <a:gs pos="0">
                <a:schemeClr val="accent1">
                  <a:alpha val="22000"/>
                </a:schemeClr>
              </a:gs>
              <a:gs pos="87000">
                <a:schemeClr val="accent1">
                  <a:lumMod val="60000"/>
                  <a:lumOff val="40000"/>
                  <a:alpha val="2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olo 1">
            <a:extLst>
              <a:ext uri="{FF2B5EF4-FFF2-40B4-BE49-F238E27FC236}">
                <a16:creationId xmlns:a16="http://schemas.microsoft.com/office/drawing/2014/main" id="{2C52067A-C679-4571-A0FD-E7B49E31FBC9}"/>
              </a:ext>
            </a:extLst>
          </p:cNvPr>
          <p:cNvSpPr>
            <a:spLocks noGrp="1"/>
          </p:cNvSpPr>
          <p:nvPr>
            <p:ph type="title"/>
          </p:nvPr>
        </p:nvSpPr>
        <p:spPr>
          <a:xfrm>
            <a:off x="1314824" y="735106"/>
            <a:ext cx="10053763" cy="2928470"/>
          </a:xfrm>
        </p:spPr>
        <p:txBody>
          <a:bodyPr vert="horz" lIns="91440" tIns="45720" rIns="91440" bIns="45720" rtlCol="0" anchor="b">
            <a:normAutofit/>
          </a:bodyPr>
          <a:lstStyle/>
          <a:p>
            <a:r>
              <a:rPr lang="en-US" sz="4100" dirty="0">
                <a:solidFill>
                  <a:srgbClr val="FFFFFF"/>
                </a:solidFill>
              </a:rPr>
              <a:t>Transitions to Regenerative Economy</a:t>
            </a:r>
            <a:endParaRPr lang="en-US" sz="4100" kern="1200" dirty="0">
              <a:solidFill>
                <a:srgbClr val="FFFFFF"/>
              </a:solidFill>
              <a:latin typeface="+mj-lt"/>
              <a:ea typeface="+mj-ea"/>
              <a:cs typeface="+mj-cs"/>
            </a:endParaRPr>
          </a:p>
        </p:txBody>
      </p:sp>
      <p:sp>
        <p:nvSpPr>
          <p:cNvPr id="3" name="Segnaposto testo 2">
            <a:extLst>
              <a:ext uri="{FF2B5EF4-FFF2-40B4-BE49-F238E27FC236}">
                <a16:creationId xmlns:a16="http://schemas.microsoft.com/office/drawing/2014/main" id="{9E57EFEB-1A3E-4F07-B805-7599B9C4319E}"/>
              </a:ext>
            </a:extLst>
          </p:cNvPr>
          <p:cNvSpPr>
            <a:spLocks noGrp="1"/>
          </p:cNvSpPr>
          <p:nvPr>
            <p:ph type="body" idx="1"/>
          </p:nvPr>
        </p:nvSpPr>
        <p:spPr>
          <a:xfrm>
            <a:off x="1350682" y="4870824"/>
            <a:ext cx="10005951" cy="1458258"/>
          </a:xfrm>
        </p:spPr>
        <p:txBody>
          <a:bodyPr vert="horz" lIns="91440" tIns="45720" rIns="91440" bIns="45720" rtlCol="0" anchor="ctr">
            <a:normAutofit/>
          </a:bodyPr>
          <a:lstStyle/>
          <a:p>
            <a:r>
              <a:rPr lang="en-US" kern="1200" dirty="0">
                <a:solidFill>
                  <a:schemeClr val="tx1"/>
                </a:solidFill>
                <a:latin typeface="+mn-lt"/>
                <a:ea typeface="+mn-ea"/>
                <a:cs typeface="+mn-cs"/>
              </a:rPr>
              <a:t>Carlo Sessa – ISINNOVA – csessa@isinnova.org</a:t>
            </a:r>
          </a:p>
        </p:txBody>
      </p:sp>
    </p:spTree>
    <p:extLst>
      <p:ext uri="{BB962C8B-B14F-4D97-AF65-F5344CB8AC3E}">
        <p14:creationId xmlns:p14="http://schemas.microsoft.com/office/powerpoint/2010/main" val="20204736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 name="Rectangle 12">
            <a:extLst>
              <a:ext uri="{FF2B5EF4-FFF2-40B4-BE49-F238E27FC236}">
                <a16:creationId xmlns:a16="http://schemas.microsoft.com/office/drawing/2014/main" id="{DEE2AD96-B495-4E06-9291-B71706F728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5" name="Rectangle 14">
            <a:extLst>
              <a:ext uri="{FF2B5EF4-FFF2-40B4-BE49-F238E27FC236}">
                <a16:creationId xmlns:a16="http://schemas.microsoft.com/office/drawing/2014/main" id="{53CF6D67-C5A8-4ADD-9E8E-1E38CA1D31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638515" y="639280"/>
            <a:ext cx="6858000" cy="5579440"/>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7" name="Rectangle 16">
            <a:extLst>
              <a:ext uri="{FF2B5EF4-FFF2-40B4-BE49-F238E27FC236}">
                <a16:creationId xmlns:a16="http://schemas.microsoft.com/office/drawing/2014/main" id="{86909FA0-B515-4681-B7A8-FA281D133B9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393206" y="395206"/>
            <a:ext cx="6346209" cy="5576080"/>
          </a:xfrm>
          <a:prstGeom prst="rect">
            <a:avLst/>
          </a:prstGeom>
          <a:gradFill>
            <a:gsLst>
              <a:gs pos="0">
                <a:srgbClr val="000000">
                  <a:alpha val="0"/>
                </a:srgbClr>
              </a:gs>
              <a:gs pos="99000">
                <a:schemeClr val="accent1">
                  <a:alpha val="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9" name="Rectangle 18">
            <a:extLst>
              <a:ext uri="{FF2B5EF4-FFF2-40B4-BE49-F238E27FC236}">
                <a16:creationId xmlns:a16="http://schemas.microsoft.com/office/drawing/2014/main" id="{21C9FE86-FCC3-4A31-AA1C-C882262B7F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528907" y="2818967"/>
            <a:ext cx="2501979" cy="5576080"/>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1" name="Rectangle 20">
            <a:extLst>
              <a:ext uri="{FF2B5EF4-FFF2-40B4-BE49-F238E27FC236}">
                <a16:creationId xmlns:a16="http://schemas.microsoft.com/office/drawing/2014/main" id="{7D96243B-ECED-4B71-8E06-AE9A285EAD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425002" y="852793"/>
            <a:ext cx="6858001" cy="5152412"/>
          </a:xfrm>
          <a:prstGeom prst="rect">
            <a:avLst/>
          </a:prstGeom>
          <a:gradFill>
            <a:gsLst>
              <a:gs pos="0">
                <a:srgbClr val="000000">
                  <a:alpha val="0"/>
                </a:srgbClr>
              </a:gs>
              <a:gs pos="99000">
                <a:schemeClr val="accent1">
                  <a:alpha val="11000"/>
                </a:scheme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3" name="Oval 22">
            <a:extLst>
              <a:ext uri="{FF2B5EF4-FFF2-40B4-BE49-F238E27FC236}">
                <a16:creationId xmlns:a16="http://schemas.microsoft.com/office/drawing/2014/main" id="{A09989E4-EFDC-4A90-A633-E0525FB413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097846">
            <a:off x="818753" y="1128497"/>
            <a:ext cx="4318303" cy="4318303"/>
          </a:xfrm>
          <a:prstGeom prst="ellipse">
            <a:avLst/>
          </a:prstGeom>
          <a:gradFill>
            <a:gsLst>
              <a:gs pos="39000">
                <a:schemeClr val="accent1">
                  <a:alpha val="0"/>
                </a:schemeClr>
              </a:gs>
              <a:gs pos="100000">
                <a:schemeClr val="accent1">
                  <a:lumMod val="60000"/>
                  <a:lumOff val="40000"/>
                  <a:alpha val="15000"/>
                </a:schemeClr>
              </a:gs>
            </a:gsLst>
            <a:lin ang="17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olo 1">
            <a:extLst>
              <a:ext uri="{FF2B5EF4-FFF2-40B4-BE49-F238E27FC236}">
                <a16:creationId xmlns:a16="http://schemas.microsoft.com/office/drawing/2014/main" id="{6030ED0F-7205-4733-9E27-15E5124A6457}"/>
              </a:ext>
            </a:extLst>
          </p:cNvPr>
          <p:cNvSpPr>
            <a:spLocks noGrp="1"/>
          </p:cNvSpPr>
          <p:nvPr>
            <p:ph type="title"/>
          </p:nvPr>
        </p:nvSpPr>
        <p:spPr>
          <a:xfrm>
            <a:off x="296805" y="1275107"/>
            <a:ext cx="4966182" cy="3387497"/>
          </a:xfrm>
        </p:spPr>
        <p:txBody>
          <a:bodyPr vert="horz" lIns="91440" tIns="45720" rIns="91440" bIns="45720" rtlCol="0" anchor="b">
            <a:normAutofit/>
          </a:bodyPr>
          <a:lstStyle/>
          <a:p>
            <a:r>
              <a:rPr lang="en-US" sz="4800" dirty="0">
                <a:solidFill>
                  <a:srgbClr val="FFFFFF"/>
                </a:solidFill>
              </a:rPr>
              <a:t>Regenerative Economy</a:t>
            </a:r>
            <a:br>
              <a:rPr lang="en-US" sz="4800" dirty="0">
                <a:solidFill>
                  <a:srgbClr val="FFFFFF"/>
                </a:solidFill>
              </a:rPr>
            </a:br>
            <a:r>
              <a:rPr lang="en-US" sz="4800" dirty="0">
                <a:solidFill>
                  <a:srgbClr val="FFFFFF"/>
                </a:solidFill>
              </a:rPr>
              <a:t>Vision</a:t>
            </a:r>
            <a:endParaRPr lang="en-US" sz="4800" kern="1200" dirty="0">
              <a:solidFill>
                <a:srgbClr val="FFFFFF"/>
              </a:solidFill>
              <a:latin typeface="+mj-lt"/>
              <a:ea typeface="+mj-ea"/>
              <a:cs typeface="+mj-cs"/>
            </a:endParaRPr>
          </a:p>
        </p:txBody>
      </p:sp>
      <p:sp>
        <p:nvSpPr>
          <p:cNvPr id="4" name="CasellaDiTesto 3">
            <a:extLst>
              <a:ext uri="{FF2B5EF4-FFF2-40B4-BE49-F238E27FC236}">
                <a16:creationId xmlns:a16="http://schemas.microsoft.com/office/drawing/2014/main" id="{1228C0F4-00B1-480D-B929-389242615D16}"/>
              </a:ext>
            </a:extLst>
          </p:cNvPr>
          <p:cNvSpPr txBox="1"/>
          <p:nvPr/>
        </p:nvSpPr>
        <p:spPr>
          <a:xfrm>
            <a:off x="5528016" y="937323"/>
            <a:ext cx="6627275" cy="5100223"/>
          </a:xfrm>
          <a:prstGeom prst="rect">
            <a:avLst/>
          </a:prstGeom>
        </p:spPr>
        <p:txBody>
          <a:bodyPr vert="horz" lIns="91440" tIns="45720" rIns="91440" bIns="45720" rtlCol="0" anchor="ctr">
            <a:normAutofit/>
          </a:bodyPr>
          <a:lstStyle/>
          <a:p>
            <a:pPr marL="228600">
              <a:lnSpc>
                <a:spcPct val="90000"/>
              </a:lnSpc>
              <a:spcAft>
                <a:spcPts val="600"/>
              </a:spcAft>
              <a:defRPr/>
            </a:pPr>
            <a:r>
              <a:rPr lang="en-US" sz="3200" dirty="0">
                <a:solidFill>
                  <a:prstClr val="black"/>
                </a:solidFill>
                <a:latin typeface="Calibri" panose="020F0502020204030204"/>
              </a:rPr>
              <a:t>“Creative and sustainable pursuit of unlimited qualitative enrichment and wellness of the human beings, with limited means and in harmony with the evolution of nature’s living system”</a:t>
            </a:r>
            <a:endPar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9661534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B54DBED-9492-840B-D5A9-6300112EC85E}"/>
              </a:ext>
            </a:extLst>
          </p:cNvPr>
          <p:cNvSpPr>
            <a:spLocks noGrp="1"/>
          </p:cNvSpPr>
          <p:nvPr>
            <p:ph type="title"/>
          </p:nvPr>
        </p:nvSpPr>
        <p:spPr>
          <a:xfrm>
            <a:off x="337567" y="298106"/>
            <a:ext cx="11216186" cy="683581"/>
          </a:xfrm>
          <a:effectLst/>
        </p:spPr>
        <p:txBody>
          <a:bodyPr>
            <a:normAutofit fontScale="90000"/>
          </a:bodyPr>
          <a:lstStyle/>
          <a:p>
            <a:pPr algn="ctr">
              <a:lnSpc>
                <a:spcPct val="100000"/>
              </a:lnSpc>
            </a:pPr>
            <a:r>
              <a:rPr lang="it-IT" sz="2700" dirty="0" err="1"/>
              <a:t>Regenerative</a:t>
            </a:r>
            <a:r>
              <a:rPr lang="it-IT" sz="2700" dirty="0"/>
              <a:t> economy </a:t>
            </a:r>
            <a:r>
              <a:rPr lang="it-IT" sz="2700" dirty="0" err="1"/>
              <a:t>principle</a:t>
            </a:r>
            <a:r>
              <a:rPr lang="it-IT" sz="2700" dirty="0"/>
              <a:t> </a:t>
            </a:r>
            <a:br>
              <a:rPr lang="it-IT" sz="2400" dirty="0"/>
            </a:br>
            <a:r>
              <a:rPr lang="it-IT" sz="2200" i="1" dirty="0" err="1"/>
              <a:t>Sustainable</a:t>
            </a:r>
            <a:r>
              <a:rPr lang="it-IT" sz="2200" i="1" dirty="0"/>
              <a:t> </a:t>
            </a:r>
            <a:r>
              <a:rPr lang="it-IT" sz="2200" i="1" dirty="0" err="1"/>
              <a:t>development</a:t>
            </a:r>
            <a:r>
              <a:rPr lang="it-IT" sz="2200" i="1" dirty="0"/>
              <a:t> </a:t>
            </a:r>
            <a:r>
              <a:rPr lang="it-IT" sz="2200" i="1" dirty="0" err="1"/>
              <a:t>is</a:t>
            </a:r>
            <a:r>
              <a:rPr lang="it-IT" sz="2200" i="1" dirty="0"/>
              <a:t> no more </a:t>
            </a:r>
            <a:r>
              <a:rPr lang="it-IT" sz="2200" i="1" dirty="0" err="1"/>
              <a:t>enough</a:t>
            </a:r>
            <a:r>
              <a:rPr lang="it-IT" sz="2200" i="1" dirty="0"/>
              <a:t>. </a:t>
            </a:r>
            <a:r>
              <a:rPr lang="it-IT" sz="2200" i="1" dirty="0" err="1"/>
              <a:t>We</a:t>
            </a:r>
            <a:r>
              <a:rPr lang="it-IT" sz="2200" i="1" dirty="0"/>
              <a:t> no </a:t>
            </a:r>
            <a:r>
              <a:rPr lang="it-IT" sz="2200" i="1" dirty="0" err="1"/>
              <a:t>longer</a:t>
            </a:r>
            <a:r>
              <a:rPr lang="it-IT" sz="2200" i="1" dirty="0"/>
              <a:t> </a:t>
            </a:r>
            <a:r>
              <a:rPr lang="it-IT" sz="2200" i="1" dirty="0" err="1"/>
              <a:t>have</a:t>
            </a:r>
            <a:r>
              <a:rPr lang="it-IT" sz="2200" i="1" dirty="0"/>
              <a:t> the </a:t>
            </a:r>
            <a:r>
              <a:rPr lang="it-IT" sz="2200" i="1" dirty="0" err="1"/>
              <a:t>luxury</a:t>
            </a:r>
            <a:r>
              <a:rPr lang="it-IT" sz="2200" i="1" dirty="0"/>
              <a:t> of just </a:t>
            </a:r>
            <a:r>
              <a:rPr lang="it-IT" sz="2200" i="1" dirty="0" err="1"/>
              <a:t>being</a:t>
            </a:r>
            <a:r>
              <a:rPr lang="it-IT" sz="2200" i="1" dirty="0"/>
              <a:t> </a:t>
            </a:r>
            <a:r>
              <a:rPr lang="it-IT" sz="2200" i="1" dirty="0" err="1"/>
              <a:t>less</a:t>
            </a:r>
            <a:r>
              <a:rPr lang="it-IT" sz="2200" i="1" dirty="0"/>
              <a:t> </a:t>
            </a:r>
            <a:r>
              <a:rPr lang="it-IT" sz="2200" i="1" dirty="0" err="1"/>
              <a:t>bad</a:t>
            </a:r>
            <a:r>
              <a:rPr lang="it-IT" sz="2200" i="1" dirty="0"/>
              <a:t>!</a:t>
            </a:r>
          </a:p>
        </p:txBody>
      </p:sp>
      <p:sp>
        <p:nvSpPr>
          <p:cNvPr id="19" name="CasellaDiTesto 18">
            <a:extLst>
              <a:ext uri="{FF2B5EF4-FFF2-40B4-BE49-F238E27FC236}">
                <a16:creationId xmlns:a16="http://schemas.microsoft.com/office/drawing/2014/main" id="{77D7EC73-FBC3-2720-E54C-9EBF67FA7C0A}"/>
              </a:ext>
            </a:extLst>
          </p:cNvPr>
          <p:cNvSpPr txBox="1"/>
          <p:nvPr/>
        </p:nvSpPr>
        <p:spPr bwMode="auto">
          <a:xfrm>
            <a:off x="5315483" y="1349972"/>
            <a:ext cx="1433085" cy="7489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none" lIns="0" tIns="0" rIns="0" bIns="0" numCol="1" rtlCol="0" anchor="t" anchorCtr="0" compatLnSpc="1">
            <a:prstTxWarp prst="textNoShape">
              <a:avLst/>
            </a:prstTxWarp>
            <a:spAutoFit/>
          </a:bodyPr>
          <a:lstStyle/>
          <a:p>
            <a:pPr marL="0" marR="0" lvl="0" indent="0" algn="ctr" defTabSz="914400" rtl="0" eaLnBrk="1" fontAlgn="auto" latinLnBrk="0" hangingPunct="1">
              <a:lnSpc>
                <a:spcPct val="100000"/>
              </a:lnSpc>
              <a:spcBef>
                <a:spcPts val="400"/>
              </a:spcBef>
              <a:spcAft>
                <a:spcPts val="0"/>
              </a:spcAft>
              <a:buClrTx/>
              <a:buSzTx/>
              <a:buFont typeface="Arial" charset="0"/>
              <a:buNone/>
              <a:tabLst/>
              <a:defRPr/>
            </a:pPr>
            <a:r>
              <a:rPr kumimoji="0" lang="it-IT" sz="1400" b="1" i="0" u="none" strike="noStrike" kern="0" cap="none" spc="0" normalizeH="0" baseline="0" noProof="0" dirty="0">
                <a:ln>
                  <a:noFill/>
                </a:ln>
                <a:solidFill>
                  <a:srgbClr val="00B050"/>
                </a:solidFill>
                <a:effectLst/>
                <a:uLnTx/>
                <a:uFillTx/>
                <a:latin typeface="Arial" panose="020B0604020202020204"/>
                <a:ea typeface="+mn-ea"/>
                <a:cs typeface="+mn-cs"/>
              </a:rPr>
              <a:t>LESS</a:t>
            </a:r>
          </a:p>
          <a:p>
            <a:pPr marL="0" marR="0" lvl="0" indent="0" algn="ctr" defTabSz="914400" rtl="0" eaLnBrk="1" fontAlgn="auto" latinLnBrk="0" hangingPunct="1">
              <a:lnSpc>
                <a:spcPct val="100000"/>
              </a:lnSpc>
              <a:spcBef>
                <a:spcPts val="400"/>
              </a:spcBef>
              <a:spcAft>
                <a:spcPts val="0"/>
              </a:spcAft>
              <a:buClrTx/>
              <a:buSzTx/>
              <a:buFont typeface="Arial" charset="0"/>
              <a:buNone/>
              <a:tabLst/>
              <a:defRPr/>
            </a:pPr>
            <a:r>
              <a:rPr kumimoji="0" lang="it-IT" sz="1400" b="1" i="0" u="none" strike="noStrike" kern="0" cap="none" spc="0" normalizeH="0" baseline="0" noProof="0" dirty="0">
                <a:ln>
                  <a:noFill/>
                </a:ln>
                <a:solidFill>
                  <a:srgbClr val="00B050"/>
                </a:solidFill>
                <a:effectLst/>
                <a:uLnTx/>
                <a:uFillTx/>
                <a:latin typeface="Arial" panose="020B0604020202020204"/>
                <a:ea typeface="+mn-ea"/>
                <a:cs typeface="+mn-cs"/>
              </a:rPr>
              <a:t>Energy/</a:t>
            </a:r>
            <a:r>
              <a:rPr kumimoji="0" lang="it-IT" sz="1400" b="1" i="0" u="none" strike="noStrike" kern="0" cap="none" spc="0" normalizeH="0" baseline="0" noProof="0" dirty="0" err="1">
                <a:ln>
                  <a:noFill/>
                </a:ln>
                <a:solidFill>
                  <a:srgbClr val="00B050"/>
                </a:solidFill>
                <a:effectLst/>
                <a:uLnTx/>
                <a:uFillTx/>
                <a:latin typeface="Arial" panose="020B0604020202020204"/>
                <a:ea typeface="+mn-ea"/>
                <a:cs typeface="+mn-cs"/>
              </a:rPr>
              <a:t>Materials</a:t>
            </a:r>
            <a:endParaRPr kumimoji="0" lang="it-IT" sz="1400" b="1" i="0" u="none" strike="noStrike" kern="0" cap="none" spc="0" normalizeH="0" baseline="0" noProof="0" dirty="0">
              <a:ln>
                <a:noFill/>
              </a:ln>
              <a:solidFill>
                <a:srgbClr val="00B050"/>
              </a:solidFill>
              <a:effectLst/>
              <a:uLnTx/>
              <a:uFillTx/>
              <a:latin typeface="Arial" panose="020B0604020202020204"/>
              <a:ea typeface="+mn-ea"/>
              <a:cs typeface="+mn-cs"/>
            </a:endParaRPr>
          </a:p>
          <a:p>
            <a:pPr marL="0" marR="0" lvl="0" indent="0" algn="ctr" defTabSz="914400" rtl="0" eaLnBrk="1" fontAlgn="auto" latinLnBrk="0" hangingPunct="1">
              <a:lnSpc>
                <a:spcPct val="100000"/>
              </a:lnSpc>
              <a:spcBef>
                <a:spcPts val="400"/>
              </a:spcBef>
              <a:spcAft>
                <a:spcPts val="0"/>
              </a:spcAft>
              <a:buClrTx/>
              <a:buSzTx/>
              <a:buFont typeface="Arial" charset="0"/>
              <a:buNone/>
              <a:tabLst/>
              <a:defRPr/>
            </a:pPr>
            <a:r>
              <a:rPr kumimoji="0" lang="it-IT" sz="1400" b="1" i="0" u="none" strike="noStrike" kern="0" cap="none" spc="0" normalizeH="0" baseline="0" noProof="0" dirty="0" err="1">
                <a:ln>
                  <a:noFill/>
                </a:ln>
                <a:solidFill>
                  <a:srgbClr val="00B050"/>
                </a:solidFill>
                <a:effectLst/>
                <a:uLnTx/>
                <a:uFillTx/>
                <a:latin typeface="Arial" panose="020B0604020202020204"/>
                <a:ea typeface="+mn-ea"/>
                <a:cs typeface="+mn-cs"/>
              </a:rPr>
              <a:t>Required</a:t>
            </a:r>
            <a:endParaRPr kumimoji="0" lang="it-IT" sz="1400" b="1" i="0" u="none" strike="noStrike" kern="0" cap="none" spc="0" normalizeH="0" baseline="0" noProof="0" dirty="0">
              <a:ln>
                <a:noFill/>
              </a:ln>
              <a:solidFill>
                <a:srgbClr val="00B050"/>
              </a:solidFill>
              <a:effectLst/>
              <a:uLnTx/>
              <a:uFillTx/>
              <a:latin typeface="Arial" panose="020B0604020202020204"/>
              <a:ea typeface="+mn-ea"/>
              <a:cs typeface="+mn-cs"/>
            </a:endParaRPr>
          </a:p>
        </p:txBody>
      </p:sp>
      <p:sp>
        <p:nvSpPr>
          <p:cNvPr id="20" name="CasellaDiTesto 19">
            <a:extLst>
              <a:ext uri="{FF2B5EF4-FFF2-40B4-BE49-F238E27FC236}">
                <a16:creationId xmlns:a16="http://schemas.microsoft.com/office/drawing/2014/main" id="{74D3DF30-365C-A4D5-F203-9B1E9C79F8C2}"/>
              </a:ext>
            </a:extLst>
          </p:cNvPr>
          <p:cNvSpPr txBox="1"/>
          <p:nvPr/>
        </p:nvSpPr>
        <p:spPr bwMode="auto">
          <a:xfrm>
            <a:off x="5315483" y="5890726"/>
            <a:ext cx="1433085" cy="7489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none" lIns="0" tIns="0" rIns="0" bIns="0" numCol="1" rtlCol="0" anchor="t" anchorCtr="0" compatLnSpc="1">
            <a:prstTxWarp prst="textNoShape">
              <a:avLst/>
            </a:prstTxWarp>
            <a:spAutoFit/>
          </a:bodyPr>
          <a:lstStyle/>
          <a:p>
            <a:pPr marL="0" marR="0" lvl="0" indent="0" algn="ctr" defTabSz="914400" rtl="0" eaLnBrk="1" fontAlgn="auto" latinLnBrk="0" hangingPunct="1">
              <a:lnSpc>
                <a:spcPct val="100000"/>
              </a:lnSpc>
              <a:spcBef>
                <a:spcPts val="400"/>
              </a:spcBef>
              <a:spcAft>
                <a:spcPts val="0"/>
              </a:spcAft>
              <a:buClrTx/>
              <a:buSzTx/>
              <a:buFont typeface="Arial" charset="0"/>
              <a:buNone/>
              <a:tabLst/>
              <a:defRPr/>
            </a:pPr>
            <a:r>
              <a:rPr kumimoji="0" lang="it-IT" sz="1400" b="1" i="0" u="none" strike="noStrike" kern="0" cap="none" spc="0" normalizeH="0" baseline="0" noProof="0" dirty="0">
                <a:ln>
                  <a:noFill/>
                </a:ln>
                <a:solidFill>
                  <a:srgbClr val="FF0000"/>
                </a:solidFill>
                <a:effectLst/>
                <a:uLnTx/>
                <a:uFillTx/>
                <a:latin typeface="Arial" panose="020B0604020202020204"/>
                <a:ea typeface="+mn-ea"/>
                <a:cs typeface="+mn-cs"/>
              </a:rPr>
              <a:t>MORE</a:t>
            </a:r>
          </a:p>
          <a:p>
            <a:pPr marL="0" marR="0" lvl="0" indent="0" algn="ctr" defTabSz="914400" rtl="0" eaLnBrk="1" fontAlgn="auto" latinLnBrk="0" hangingPunct="1">
              <a:lnSpc>
                <a:spcPct val="100000"/>
              </a:lnSpc>
              <a:spcBef>
                <a:spcPts val="400"/>
              </a:spcBef>
              <a:spcAft>
                <a:spcPts val="0"/>
              </a:spcAft>
              <a:buClrTx/>
              <a:buSzTx/>
              <a:buFont typeface="Arial" charset="0"/>
              <a:buNone/>
              <a:tabLst/>
              <a:defRPr/>
            </a:pPr>
            <a:r>
              <a:rPr kumimoji="0" lang="it-IT" sz="1400" b="1" i="0" u="none" strike="noStrike" kern="0" cap="none" spc="0" normalizeH="0" baseline="0" noProof="0" dirty="0">
                <a:ln>
                  <a:noFill/>
                </a:ln>
                <a:solidFill>
                  <a:srgbClr val="FF0000"/>
                </a:solidFill>
                <a:effectLst/>
                <a:uLnTx/>
                <a:uFillTx/>
                <a:latin typeface="Arial" panose="020B0604020202020204"/>
                <a:ea typeface="+mn-ea"/>
                <a:cs typeface="+mn-cs"/>
              </a:rPr>
              <a:t>Energy/</a:t>
            </a:r>
            <a:r>
              <a:rPr kumimoji="0" lang="it-IT" sz="1400" b="1" i="0" u="none" strike="noStrike" kern="0" cap="none" spc="0" normalizeH="0" baseline="0" noProof="0" dirty="0" err="1">
                <a:ln>
                  <a:noFill/>
                </a:ln>
                <a:solidFill>
                  <a:srgbClr val="FF0000"/>
                </a:solidFill>
                <a:effectLst/>
                <a:uLnTx/>
                <a:uFillTx/>
                <a:latin typeface="Arial" panose="020B0604020202020204"/>
                <a:ea typeface="+mn-ea"/>
                <a:cs typeface="+mn-cs"/>
              </a:rPr>
              <a:t>Materials</a:t>
            </a:r>
            <a:endParaRPr kumimoji="0" lang="it-IT" sz="1400" b="1" i="0" u="none" strike="noStrike" kern="0" cap="none" spc="0" normalizeH="0" baseline="0" noProof="0" dirty="0">
              <a:ln>
                <a:noFill/>
              </a:ln>
              <a:solidFill>
                <a:srgbClr val="FF0000"/>
              </a:solidFill>
              <a:effectLst/>
              <a:uLnTx/>
              <a:uFillTx/>
              <a:latin typeface="Arial" panose="020B0604020202020204"/>
              <a:ea typeface="+mn-ea"/>
              <a:cs typeface="+mn-cs"/>
            </a:endParaRPr>
          </a:p>
          <a:p>
            <a:pPr marL="0" marR="0" lvl="0" indent="0" algn="ctr" defTabSz="914400" rtl="0" eaLnBrk="1" fontAlgn="auto" latinLnBrk="0" hangingPunct="1">
              <a:lnSpc>
                <a:spcPct val="100000"/>
              </a:lnSpc>
              <a:spcBef>
                <a:spcPts val="400"/>
              </a:spcBef>
              <a:spcAft>
                <a:spcPts val="0"/>
              </a:spcAft>
              <a:buClrTx/>
              <a:buSzTx/>
              <a:buFont typeface="Arial" charset="0"/>
              <a:buNone/>
              <a:tabLst/>
              <a:defRPr/>
            </a:pPr>
            <a:r>
              <a:rPr kumimoji="0" lang="it-IT" sz="1400" b="1" i="0" u="none" strike="noStrike" kern="0" cap="none" spc="0" normalizeH="0" baseline="0" noProof="0" dirty="0" err="1">
                <a:ln>
                  <a:noFill/>
                </a:ln>
                <a:solidFill>
                  <a:srgbClr val="FF0000"/>
                </a:solidFill>
                <a:effectLst/>
                <a:uLnTx/>
                <a:uFillTx/>
                <a:latin typeface="Arial" panose="020B0604020202020204"/>
                <a:ea typeface="+mn-ea"/>
                <a:cs typeface="+mn-cs"/>
              </a:rPr>
              <a:t>Required</a:t>
            </a:r>
            <a:endParaRPr kumimoji="0" lang="it-IT" sz="1400" b="1" i="0" u="none" strike="noStrike" kern="0" cap="none" spc="0" normalizeH="0" baseline="0" noProof="0" dirty="0">
              <a:ln>
                <a:noFill/>
              </a:ln>
              <a:solidFill>
                <a:srgbClr val="FF0000"/>
              </a:solidFill>
              <a:effectLst/>
              <a:uLnTx/>
              <a:uFillTx/>
              <a:latin typeface="Arial" panose="020B0604020202020204"/>
              <a:ea typeface="+mn-ea"/>
              <a:cs typeface="+mn-cs"/>
            </a:endParaRPr>
          </a:p>
        </p:txBody>
      </p:sp>
      <p:pic>
        <p:nvPicPr>
          <p:cNvPr id="24" name="Immagine 23">
            <a:extLst>
              <a:ext uri="{FF2B5EF4-FFF2-40B4-BE49-F238E27FC236}">
                <a16:creationId xmlns:a16="http://schemas.microsoft.com/office/drawing/2014/main" id="{FD998DD1-FD02-866D-8F93-066C6F5D45C2}"/>
              </a:ext>
            </a:extLst>
          </p:cNvPr>
          <p:cNvPicPr>
            <a:picLocks noChangeAspect="1"/>
          </p:cNvPicPr>
          <p:nvPr/>
        </p:nvPicPr>
        <p:blipFill>
          <a:blip r:embed="rId3"/>
          <a:stretch>
            <a:fillRect/>
          </a:stretch>
        </p:blipFill>
        <p:spPr>
          <a:xfrm>
            <a:off x="1712715" y="2096632"/>
            <a:ext cx="8282866" cy="3397343"/>
          </a:xfrm>
          <a:prstGeom prst="rect">
            <a:avLst/>
          </a:prstGeom>
        </p:spPr>
      </p:pic>
      <p:sp>
        <p:nvSpPr>
          <p:cNvPr id="25" name="CasellaDiTesto 24">
            <a:extLst>
              <a:ext uri="{FF2B5EF4-FFF2-40B4-BE49-F238E27FC236}">
                <a16:creationId xmlns:a16="http://schemas.microsoft.com/office/drawing/2014/main" id="{4BED8FD0-4196-C939-141F-2B91011AA03B}"/>
              </a:ext>
            </a:extLst>
          </p:cNvPr>
          <p:cNvSpPr txBox="1"/>
          <p:nvPr/>
        </p:nvSpPr>
        <p:spPr bwMode="auto">
          <a:xfrm>
            <a:off x="9835193" y="1999778"/>
            <a:ext cx="1821012" cy="6052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none" lIns="0" tIns="0" rIns="0" bIns="0" numCol="1" rtlCol="0" anchor="t" anchorCtr="0" compatLnSpc="1">
            <a:prstTxWarp prst="textNoShape">
              <a:avLst/>
            </a:prstTxWarp>
            <a:spAutoFit/>
          </a:bodyPr>
          <a:lstStyle/>
          <a:p>
            <a:pPr marL="0" marR="0" lvl="0" indent="0" algn="ctr" defTabSz="914400" rtl="0" eaLnBrk="1" fontAlgn="auto" latinLnBrk="0" hangingPunct="1">
              <a:lnSpc>
                <a:spcPct val="100000"/>
              </a:lnSpc>
              <a:spcBef>
                <a:spcPts val="400"/>
              </a:spcBef>
              <a:spcAft>
                <a:spcPts val="0"/>
              </a:spcAft>
              <a:buClrTx/>
              <a:buSzTx/>
              <a:buFont typeface="Arial" charset="0"/>
              <a:buNone/>
              <a:tabLst/>
              <a:defRPr/>
            </a:pPr>
            <a:r>
              <a:rPr kumimoji="0" lang="it-IT" sz="1800" b="1" i="0" u="none" strike="noStrike" kern="0" cap="none" spc="0" normalizeH="0" baseline="0" noProof="0" dirty="0">
                <a:ln>
                  <a:noFill/>
                </a:ln>
                <a:solidFill>
                  <a:srgbClr val="00B050"/>
                </a:solidFill>
                <a:effectLst/>
                <a:uLnTx/>
                <a:uFillTx/>
                <a:latin typeface="Arial" panose="020B0604020202020204"/>
                <a:ea typeface="+mn-ea"/>
                <a:cs typeface="+mn-cs"/>
              </a:rPr>
              <a:t>REGENERATIVE</a:t>
            </a:r>
          </a:p>
          <a:p>
            <a:pPr marL="0" marR="0" lvl="0" indent="0" algn="ctr" defTabSz="914400" rtl="0" eaLnBrk="1" fontAlgn="auto" latinLnBrk="0" hangingPunct="1">
              <a:lnSpc>
                <a:spcPct val="100000"/>
              </a:lnSpc>
              <a:spcBef>
                <a:spcPts val="400"/>
              </a:spcBef>
              <a:spcAft>
                <a:spcPts val="0"/>
              </a:spcAft>
              <a:buClrTx/>
              <a:buSzTx/>
              <a:buFont typeface="Arial" charset="0"/>
              <a:buNone/>
              <a:tabLst/>
              <a:defRPr/>
            </a:pPr>
            <a:r>
              <a:rPr kumimoji="0" lang="it-IT" sz="1800" b="1" i="0" u="none" strike="noStrike" kern="0" cap="none" spc="0" normalizeH="0" baseline="0" noProof="0" dirty="0">
                <a:ln>
                  <a:noFill/>
                </a:ln>
                <a:solidFill>
                  <a:srgbClr val="00B050"/>
                </a:solidFill>
                <a:effectLst/>
                <a:uLnTx/>
                <a:uFillTx/>
                <a:latin typeface="Arial" panose="020B0604020202020204"/>
                <a:ea typeface="+mn-ea"/>
                <a:cs typeface="+mn-cs"/>
              </a:rPr>
              <a:t>SYSTEMS</a:t>
            </a:r>
          </a:p>
        </p:txBody>
      </p:sp>
      <p:sp>
        <p:nvSpPr>
          <p:cNvPr id="26" name="CasellaDiTesto 25">
            <a:extLst>
              <a:ext uri="{FF2B5EF4-FFF2-40B4-BE49-F238E27FC236}">
                <a16:creationId xmlns:a16="http://schemas.microsoft.com/office/drawing/2014/main" id="{03266CF1-C222-9DFC-0E25-CA6D2295067D}"/>
              </a:ext>
            </a:extLst>
          </p:cNvPr>
          <p:cNvSpPr txBox="1"/>
          <p:nvPr/>
        </p:nvSpPr>
        <p:spPr bwMode="auto">
          <a:xfrm>
            <a:off x="337567" y="5691219"/>
            <a:ext cx="1821012" cy="6052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none" lIns="0" tIns="0" rIns="0" bIns="0" numCol="1" rtlCol="0" anchor="t" anchorCtr="0" compatLnSpc="1">
            <a:prstTxWarp prst="textNoShape">
              <a:avLst/>
            </a:prstTxWarp>
            <a:spAutoFit/>
          </a:bodyPr>
          <a:lstStyle/>
          <a:p>
            <a:pPr marL="0" marR="0" lvl="0" indent="0" algn="ctr" defTabSz="914400" rtl="0" eaLnBrk="1" fontAlgn="auto" latinLnBrk="0" hangingPunct="1">
              <a:lnSpc>
                <a:spcPct val="100000"/>
              </a:lnSpc>
              <a:spcBef>
                <a:spcPts val="400"/>
              </a:spcBef>
              <a:spcAft>
                <a:spcPts val="0"/>
              </a:spcAft>
              <a:buClrTx/>
              <a:buSzTx/>
              <a:buFont typeface="Arial" charset="0"/>
              <a:buNone/>
              <a:tabLst/>
              <a:defRPr/>
            </a:pPr>
            <a:r>
              <a:rPr kumimoji="0" lang="it-IT" sz="1800" b="1" i="0" u="none" strike="noStrike" kern="0" cap="none" spc="0" normalizeH="0" baseline="0" noProof="0" dirty="0">
                <a:ln>
                  <a:noFill/>
                </a:ln>
                <a:solidFill>
                  <a:srgbClr val="FF0000"/>
                </a:solidFill>
                <a:effectLst/>
                <a:uLnTx/>
                <a:uFillTx/>
                <a:latin typeface="Arial" panose="020B0604020202020204"/>
                <a:ea typeface="+mn-ea"/>
                <a:cs typeface="+mn-cs"/>
              </a:rPr>
              <a:t>DEGENERATIVE</a:t>
            </a:r>
          </a:p>
          <a:p>
            <a:pPr marL="0" marR="0" lvl="0" indent="0" algn="ctr" defTabSz="914400" rtl="0" eaLnBrk="1" fontAlgn="auto" latinLnBrk="0" hangingPunct="1">
              <a:lnSpc>
                <a:spcPct val="100000"/>
              </a:lnSpc>
              <a:spcBef>
                <a:spcPts val="400"/>
              </a:spcBef>
              <a:spcAft>
                <a:spcPts val="0"/>
              </a:spcAft>
              <a:buClrTx/>
              <a:buSzTx/>
              <a:buFont typeface="Arial" charset="0"/>
              <a:buNone/>
              <a:tabLst/>
              <a:defRPr/>
            </a:pPr>
            <a:r>
              <a:rPr kumimoji="0" lang="it-IT" sz="1800" b="1" i="0" u="none" strike="noStrike" kern="0" cap="none" spc="0" normalizeH="0" baseline="0" noProof="0" dirty="0">
                <a:ln>
                  <a:noFill/>
                </a:ln>
                <a:solidFill>
                  <a:srgbClr val="FF0000"/>
                </a:solidFill>
                <a:effectLst/>
                <a:uLnTx/>
                <a:uFillTx/>
                <a:latin typeface="Arial" panose="020B0604020202020204"/>
                <a:ea typeface="+mn-ea"/>
                <a:cs typeface="+mn-cs"/>
              </a:rPr>
              <a:t>SYSTEMS</a:t>
            </a:r>
          </a:p>
        </p:txBody>
      </p:sp>
      <p:sp>
        <p:nvSpPr>
          <p:cNvPr id="3" name="CasellaDiTesto 2">
            <a:extLst>
              <a:ext uri="{FF2B5EF4-FFF2-40B4-BE49-F238E27FC236}">
                <a16:creationId xmlns:a16="http://schemas.microsoft.com/office/drawing/2014/main" id="{5E6D9861-AFC5-4994-C6C0-CA781718A5ED}"/>
              </a:ext>
            </a:extLst>
          </p:cNvPr>
          <p:cNvSpPr txBox="1"/>
          <p:nvPr/>
        </p:nvSpPr>
        <p:spPr bwMode="auto">
          <a:xfrm>
            <a:off x="8173124" y="3226042"/>
            <a:ext cx="1566134" cy="4206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none" lIns="0" tIns="0" rIns="0" bIns="0" numCol="1" rtlCol="0" anchor="t" anchorCtr="0" compatLnSpc="1">
            <a:prstTxWarp prst="textNoShape">
              <a:avLst/>
            </a:prstTxWarp>
            <a:spAutoFit/>
          </a:bodyPr>
          <a:lstStyle/>
          <a:p>
            <a:pPr algn="r">
              <a:spcBef>
                <a:spcPts val="400"/>
              </a:spcBef>
              <a:buFont typeface="Arial" charset="0"/>
              <a:buNone/>
            </a:pPr>
            <a:r>
              <a:rPr lang="it-IT" sz="1200" b="1" kern="0" dirty="0" err="1">
                <a:solidFill>
                  <a:srgbClr val="FFFFFF"/>
                </a:solidFill>
                <a:latin typeface="Arial" panose="020B0604020202020204"/>
              </a:rPr>
              <a:t>Holistic</a:t>
            </a:r>
            <a:r>
              <a:rPr lang="it-IT" sz="1200" b="1" kern="0" dirty="0">
                <a:solidFill>
                  <a:srgbClr val="FFFFFF"/>
                </a:solidFill>
                <a:latin typeface="Arial" panose="020B0604020202020204"/>
              </a:rPr>
              <a:t> thinking</a:t>
            </a:r>
          </a:p>
          <a:p>
            <a:pPr algn="r">
              <a:spcBef>
                <a:spcPts val="400"/>
              </a:spcBef>
            </a:pPr>
            <a:r>
              <a:rPr lang="it-IT" sz="1200" b="1" kern="0" dirty="0">
                <a:solidFill>
                  <a:srgbClr val="FFFFFF"/>
                </a:solidFill>
                <a:latin typeface="Arial" panose="020B0604020202020204"/>
              </a:rPr>
              <a:t>Living system design</a:t>
            </a:r>
          </a:p>
        </p:txBody>
      </p:sp>
      <p:sp>
        <p:nvSpPr>
          <p:cNvPr id="4" name="CasellaDiTesto 3">
            <a:extLst>
              <a:ext uri="{FF2B5EF4-FFF2-40B4-BE49-F238E27FC236}">
                <a16:creationId xmlns:a16="http://schemas.microsoft.com/office/drawing/2014/main" id="{29C2A7F7-AE0C-1885-72B6-10F9DD2073C1}"/>
              </a:ext>
            </a:extLst>
          </p:cNvPr>
          <p:cNvSpPr txBox="1"/>
          <p:nvPr/>
        </p:nvSpPr>
        <p:spPr bwMode="auto">
          <a:xfrm>
            <a:off x="1952102" y="3958402"/>
            <a:ext cx="1705595" cy="4206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none" lIns="0" tIns="0" rIns="0" bIns="0" numCol="1" rtlCol="0" anchor="t" anchorCtr="0" compatLnSpc="1">
            <a:prstTxWarp prst="textNoShape">
              <a:avLst/>
            </a:prstTxWarp>
            <a:spAutoFit/>
          </a:bodyPr>
          <a:lstStyle/>
          <a:p>
            <a:pPr>
              <a:spcBef>
                <a:spcPts val="400"/>
              </a:spcBef>
              <a:buFont typeface="Arial" charset="0"/>
              <a:buNone/>
            </a:pPr>
            <a:r>
              <a:rPr lang="it-IT" sz="1200" b="1" kern="0" dirty="0" err="1">
                <a:solidFill>
                  <a:srgbClr val="FFFFFF"/>
                </a:solidFill>
                <a:latin typeface="Arial" panose="020B0604020202020204"/>
              </a:rPr>
              <a:t>Reductionistic</a:t>
            </a:r>
            <a:r>
              <a:rPr lang="it-IT" sz="1200" b="1" kern="0" dirty="0">
                <a:solidFill>
                  <a:srgbClr val="FFFFFF"/>
                </a:solidFill>
                <a:latin typeface="Arial" panose="020B0604020202020204"/>
              </a:rPr>
              <a:t> thinking</a:t>
            </a:r>
          </a:p>
          <a:p>
            <a:pPr>
              <a:spcBef>
                <a:spcPts val="400"/>
              </a:spcBef>
            </a:pPr>
            <a:r>
              <a:rPr lang="it-IT" sz="1200" b="1" kern="0" dirty="0" err="1">
                <a:solidFill>
                  <a:srgbClr val="FFFFFF"/>
                </a:solidFill>
                <a:latin typeface="Arial" panose="020B0604020202020204"/>
              </a:rPr>
              <a:t>Mechanistic</a:t>
            </a:r>
            <a:r>
              <a:rPr lang="it-IT" sz="1200" b="1" kern="0" dirty="0">
                <a:solidFill>
                  <a:srgbClr val="FFFFFF"/>
                </a:solidFill>
                <a:latin typeface="Arial" panose="020B0604020202020204"/>
              </a:rPr>
              <a:t> design</a:t>
            </a:r>
          </a:p>
        </p:txBody>
      </p:sp>
    </p:spTree>
    <p:extLst>
      <p:ext uri="{BB962C8B-B14F-4D97-AF65-F5344CB8AC3E}">
        <p14:creationId xmlns:p14="http://schemas.microsoft.com/office/powerpoint/2010/main" val="5889663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 name="Rectangle 12">
            <a:extLst>
              <a:ext uri="{FF2B5EF4-FFF2-40B4-BE49-F238E27FC236}">
                <a16:creationId xmlns:a16="http://schemas.microsoft.com/office/drawing/2014/main" id="{DEE2AD96-B495-4E06-9291-B71706F728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5" name="Rectangle 14">
            <a:extLst>
              <a:ext uri="{FF2B5EF4-FFF2-40B4-BE49-F238E27FC236}">
                <a16:creationId xmlns:a16="http://schemas.microsoft.com/office/drawing/2014/main" id="{53CF6D67-C5A8-4ADD-9E8E-1E38CA1D31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638515" y="639280"/>
            <a:ext cx="6858000" cy="5579440"/>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7" name="Rectangle 16">
            <a:extLst>
              <a:ext uri="{FF2B5EF4-FFF2-40B4-BE49-F238E27FC236}">
                <a16:creationId xmlns:a16="http://schemas.microsoft.com/office/drawing/2014/main" id="{86909FA0-B515-4681-B7A8-FA281D133B9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393206" y="395206"/>
            <a:ext cx="6346209" cy="5576080"/>
          </a:xfrm>
          <a:prstGeom prst="rect">
            <a:avLst/>
          </a:prstGeom>
          <a:gradFill>
            <a:gsLst>
              <a:gs pos="0">
                <a:srgbClr val="000000">
                  <a:alpha val="0"/>
                </a:srgbClr>
              </a:gs>
              <a:gs pos="99000">
                <a:schemeClr val="accent1">
                  <a:alpha val="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9" name="Rectangle 18">
            <a:extLst>
              <a:ext uri="{FF2B5EF4-FFF2-40B4-BE49-F238E27FC236}">
                <a16:creationId xmlns:a16="http://schemas.microsoft.com/office/drawing/2014/main" id="{21C9FE86-FCC3-4A31-AA1C-C882262B7F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528907" y="2818967"/>
            <a:ext cx="2501979" cy="5576080"/>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1" name="Rectangle 20">
            <a:extLst>
              <a:ext uri="{FF2B5EF4-FFF2-40B4-BE49-F238E27FC236}">
                <a16:creationId xmlns:a16="http://schemas.microsoft.com/office/drawing/2014/main" id="{7D96243B-ECED-4B71-8E06-AE9A285EAD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425002" y="852793"/>
            <a:ext cx="6858001" cy="5152412"/>
          </a:xfrm>
          <a:prstGeom prst="rect">
            <a:avLst/>
          </a:prstGeom>
          <a:gradFill>
            <a:gsLst>
              <a:gs pos="0">
                <a:srgbClr val="000000">
                  <a:alpha val="0"/>
                </a:srgbClr>
              </a:gs>
              <a:gs pos="99000">
                <a:schemeClr val="accent1">
                  <a:alpha val="11000"/>
                </a:scheme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3" name="Oval 22">
            <a:extLst>
              <a:ext uri="{FF2B5EF4-FFF2-40B4-BE49-F238E27FC236}">
                <a16:creationId xmlns:a16="http://schemas.microsoft.com/office/drawing/2014/main" id="{A09989E4-EFDC-4A90-A633-E0525FB413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097846">
            <a:off x="818753" y="1128497"/>
            <a:ext cx="4318303" cy="4318303"/>
          </a:xfrm>
          <a:prstGeom prst="ellipse">
            <a:avLst/>
          </a:prstGeom>
          <a:gradFill>
            <a:gsLst>
              <a:gs pos="39000">
                <a:schemeClr val="accent1">
                  <a:alpha val="0"/>
                </a:schemeClr>
              </a:gs>
              <a:gs pos="100000">
                <a:schemeClr val="accent1">
                  <a:lumMod val="60000"/>
                  <a:lumOff val="40000"/>
                  <a:alpha val="15000"/>
                </a:schemeClr>
              </a:gs>
            </a:gsLst>
            <a:lin ang="17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olo 1">
            <a:extLst>
              <a:ext uri="{FF2B5EF4-FFF2-40B4-BE49-F238E27FC236}">
                <a16:creationId xmlns:a16="http://schemas.microsoft.com/office/drawing/2014/main" id="{6030ED0F-7205-4733-9E27-15E5124A6457}"/>
              </a:ext>
            </a:extLst>
          </p:cNvPr>
          <p:cNvSpPr>
            <a:spLocks noGrp="1"/>
          </p:cNvSpPr>
          <p:nvPr>
            <p:ph type="title"/>
          </p:nvPr>
        </p:nvSpPr>
        <p:spPr>
          <a:xfrm>
            <a:off x="296805" y="1275107"/>
            <a:ext cx="4966182" cy="3387497"/>
          </a:xfrm>
        </p:spPr>
        <p:txBody>
          <a:bodyPr vert="horz" lIns="91440" tIns="45720" rIns="91440" bIns="45720" rtlCol="0" anchor="b">
            <a:normAutofit/>
          </a:bodyPr>
          <a:lstStyle/>
          <a:p>
            <a:r>
              <a:rPr lang="en-US" sz="5400" dirty="0">
                <a:solidFill>
                  <a:srgbClr val="FFFFFF"/>
                </a:solidFill>
              </a:rPr>
              <a:t>Transitions to a Regenerative Economy</a:t>
            </a:r>
            <a:endParaRPr lang="en-US" sz="5400" kern="1200" dirty="0">
              <a:solidFill>
                <a:srgbClr val="FFFFFF"/>
              </a:solidFill>
              <a:latin typeface="+mj-lt"/>
              <a:ea typeface="+mj-ea"/>
              <a:cs typeface="+mj-cs"/>
            </a:endParaRPr>
          </a:p>
        </p:txBody>
      </p:sp>
      <p:sp>
        <p:nvSpPr>
          <p:cNvPr id="4" name="CasellaDiTesto 3">
            <a:extLst>
              <a:ext uri="{FF2B5EF4-FFF2-40B4-BE49-F238E27FC236}">
                <a16:creationId xmlns:a16="http://schemas.microsoft.com/office/drawing/2014/main" id="{1228C0F4-00B1-480D-B929-389242615D16}"/>
              </a:ext>
            </a:extLst>
          </p:cNvPr>
          <p:cNvSpPr txBox="1"/>
          <p:nvPr/>
        </p:nvSpPr>
        <p:spPr>
          <a:xfrm>
            <a:off x="5238788" y="528474"/>
            <a:ext cx="6933579" cy="4407320"/>
          </a:xfrm>
          <a:prstGeom prst="rect">
            <a:avLst/>
          </a:prstGeom>
        </p:spPr>
        <p:txBody>
          <a:bodyPr vert="horz" lIns="91440" tIns="45720" rIns="91440" bIns="45720" rtlCol="0" anchor="ctr">
            <a:normAutofit/>
          </a:bodyPr>
          <a:lstStyle/>
          <a:p>
            <a:pPr marL="685800" lvl="1">
              <a:lnSpc>
                <a:spcPct val="90000"/>
              </a:lnSpc>
              <a:spcAft>
                <a:spcPts val="600"/>
              </a:spcAft>
              <a:defRPr/>
            </a:pPr>
            <a:r>
              <a:rPr lang="en-US" sz="3400" dirty="0">
                <a:solidFill>
                  <a:prstClr val="black"/>
                </a:solidFill>
                <a:latin typeface="Calibri" panose="020F0502020204030204"/>
              </a:rPr>
              <a:t>“Develop synergic multi-disciplinary &amp; multi-stakeholders systems thinking and </a:t>
            </a:r>
            <a:r>
              <a:rPr lang="en-US" sz="3400">
                <a:solidFill>
                  <a:prstClr val="black"/>
                </a:solidFill>
                <a:latin typeface="Calibri" panose="020F0502020204030204"/>
              </a:rPr>
              <a:t>foresight exercises, </a:t>
            </a:r>
            <a:r>
              <a:rPr lang="en-US" sz="3400" dirty="0">
                <a:solidFill>
                  <a:prstClr val="black"/>
                </a:solidFill>
                <a:latin typeface="Calibri" panose="020F0502020204030204"/>
              </a:rPr>
              <a:t>devising transitions to a regenerative economy and way of life for a </a:t>
            </a:r>
            <a:r>
              <a:rPr lang="en-US" sz="3400">
                <a:solidFill>
                  <a:prstClr val="black"/>
                </a:solidFill>
                <a:latin typeface="Calibri" panose="020F0502020204030204"/>
              </a:rPr>
              <a:t>better tomorrow </a:t>
            </a:r>
            <a:r>
              <a:rPr lang="en-US" sz="3400" dirty="0">
                <a:solidFill>
                  <a:prstClr val="black"/>
                </a:solidFill>
                <a:latin typeface="Calibri" panose="020F0502020204030204"/>
              </a:rPr>
              <a:t>in a geographic area*” </a:t>
            </a:r>
            <a:endParaRPr kumimoji="0" lang="en-US" sz="3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3" name="CasellaDiTesto 2">
            <a:extLst>
              <a:ext uri="{FF2B5EF4-FFF2-40B4-BE49-F238E27FC236}">
                <a16:creationId xmlns:a16="http://schemas.microsoft.com/office/drawing/2014/main" id="{C6A1B2F8-92D2-92B0-F98E-8005B5EB9F89}"/>
              </a:ext>
            </a:extLst>
          </p:cNvPr>
          <p:cNvSpPr txBox="1"/>
          <p:nvPr/>
        </p:nvSpPr>
        <p:spPr>
          <a:xfrm>
            <a:off x="6096000" y="5191429"/>
            <a:ext cx="6045181" cy="646331"/>
          </a:xfrm>
          <a:prstGeom prst="rect">
            <a:avLst/>
          </a:prstGeom>
          <a:noFill/>
        </p:spPr>
        <p:txBody>
          <a:bodyPr wrap="none" rtlCol="0">
            <a:spAutoFit/>
          </a:bodyPr>
          <a:lstStyle/>
          <a:p>
            <a:pPr marL="285750" indent="-285750">
              <a:buFont typeface="Arial" panose="020B0604020202020204" pitchFamily="34" charset="0"/>
              <a:buChar char="•"/>
            </a:pPr>
            <a:r>
              <a:rPr lang="it-IT" dirty="0"/>
              <a:t>The </a:t>
            </a:r>
            <a:r>
              <a:rPr lang="it-IT" dirty="0" err="1"/>
              <a:t>geographic</a:t>
            </a:r>
            <a:r>
              <a:rPr lang="it-IT" dirty="0"/>
              <a:t> area can be </a:t>
            </a:r>
            <a:r>
              <a:rPr lang="it-IT" dirty="0" err="1"/>
              <a:t>anything</a:t>
            </a:r>
            <a:r>
              <a:rPr lang="it-IT" dirty="0"/>
              <a:t> from the </a:t>
            </a:r>
            <a:r>
              <a:rPr lang="it-IT" dirty="0" err="1"/>
              <a:t>entire</a:t>
            </a:r>
            <a:r>
              <a:rPr lang="it-IT" dirty="0"/>
              <a:t> world </a:t>
            </a:r>
          </a:p>
          <a:p>
            <a:r>
              <a:rPr lang="it-IT" dirty="0"/>
              <a:t>      to a </a:t>
            </a:r>
            <a:r>
              <a:rPr lang="it-IT" dirty="0" err="1"/>
              <a:t>nation</a:t>
            </a:r>
            <a:r>
              <a:rPr lang="it-IT" dirty="0"/>
              <a:t>, </a:t>
            </a:r>
            <a:r>
              <a:rPr lang="it-IT" dirty="0" err="1"/>
              <a:t>region</a:t>
            </a:r>
            <a:r>
              <a:rPr lang="it-IT" dirty="0"/>
              <a:t>, </a:t>
            </a:r>
            <a:r>
              <a:rPr lang="it-IT" dirty="0" err="1"/>
              <a:t>county</a:t>
            </a:r>
            <a:r>
              <a:rPr lang="it-IT" dirty="0"/>
              <a:t>, city or </a:t>
            </a:r>
            <a:r>
              <a:rPr lang="it-IT" dirty="0" err="1"/>
              <a:t>neighborhood</a:t>
            </a:r>
            <a:r>
              <a:rPr lang="it-IT" dirty="0"/>
              <a:t>.</a:t>
            </a:r>
          </a:p>
        </p:txBody>
      </p:sp>
    </p:spTree>
    <p:extLst>
      <p:ext uri="{BB962C8B-B14F-4D97-AF65-F5344CB8AC3E}">
        <p14:creationId xmlns:p14="http://schemas.microsoft.com/office/powerpoint/2010/main" val="715370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magine 2" descr="Immagine che contiene testo, cerchio, Carattere, schermata&#10;&#10;Descrizione generata automaticamente">
            <a:extLst>
              <a:ext uri="{FF2B5EF4-FFF2-40B4-BE49-F238E27FC236}">
                <a16:creationId xmlns:a16="http://schemas.microsoft.com/office/drawing/2014/main" id="{1A269B3F-AAF2-91D7-17EF-30E8FA2EC2D8}"/>
              </a:ext>
            </a:extLst>
          </p:cNvPr>
          <p:cNvPicPr>
            <a:picLocks noChangeAspect="1"/>
          </p:cNvPicPr>
          <p:nvPr/>
        </p:nvPicPr>
        <p:blipFill rotWithShape="1">
          <a:blip r:embed="rId3">
            <a:extLst>
              <a:ext uri="{28A0092B-C50C-407E-A947-70E740481C1C}">
                <a14:useLocalDpi xmlns:a14="http://schemas.microsoft.com/office/drawing/2010/main" val="0"/>
              </a:ext>
            </a:extLst>
          </a:blip>
          <a:srcRect t="302"/>
          <a:stretch/>
        </p:blipFill>
        <p:spPr>
          <a:xfrm>
            <a:off x="5801278" y="1334537"/>
            <a:ext cx="4346532" cy="3874814"/>
          </a:xfrm>
          <a:custGeom>
            <a:avLst/>
            <a:gdLst/>
            <a:ahLst/>
            <a:cxnLst/>
            <a:rect l="l" t="t" r="r" b="b"/>
            <a:pathLst>
              <a:path w="6878775" h="6858000">
                <a:moveTo>
                  <a:pt x="1102973" y="0"/>
                </a:moveTo>
                <a:lnTo>
                  <a:pt x="1160688" y="0"/>
                </a:lnTo>
                <a:lnTo>
                  <a:pt x="983189" y="331786"/>
                </a:lnTo>
                <a:cubicBezTo>
                  <a:pt x="914866" y="469145"/>
                  <a:pt x="850355" y="608712"/>
                  <a:pt x="789261" y="750263"/>
                </a:cubicBezTo>
                <a:cubicBezTo>
                  <a:pt x="774307" y="784928"/>
                  <a:pt x="759992" y="819849"/>
                  <a:pt x="745295" y="854514"/>
                </a:cubicBezTo>
                <a:cubicBezTo>
                  <a:pt x="756682" y="845393"/>
                  <a:pt x="765489" y="833492"/>
                  <a:pt x="770857" y="819975"/>
                </a:cubicBezTo>
                <a:cubicBezTo>
                  <a:pt x="879943" y="589569"/>
                  <a:pt x="999605" y="365513"/>
                  <a:pt x="1131329" y="148742"/>
                </a:cubicBezTo>
                <a:lnTo>
                  <a:pt x="1227589" y="0"/>
                </a:lnTo>
                <a:lnTo>
                  <a:pt x="6878775" y="0"/>
                </a:lnTo>
                <a:lnTo>
                  <a:pt x="6878775" y="6858000"/>
                </a:lnTo>
                <a:lnTo>
                  <a:pt x="713521" y="6858000"/>
                </a:lnTo>
                <a:lnTo>
                  <a:pt x="625642" y="6670527"/>
                </a:lnTo>
                <a:cubicBezTo>
                  <a:pt x="507232" y="6398531"/>
                  <a:pt x="403083" y="6118381"/>
                  <a:pt x="312785" y="5830359"/>
                </a:cubicBezTo>
                <a:cubicBezTo>
                  <a:pt x="278149" y="5719759"/>
                  <a:pt x="248879" y="5607635"/>
                  <a:pt x="212198" y="5480401"/>
                </a:cubicBezTo>
                <a:cubicBezTo>
                  <a:pt x="212208" y="5491601"/>
                  <a:pt x="212803" y="5502788"/>
                  <a:pt x="213988" y="5513923"/>
                </a:cubicBezTo>
                <a:cubicBezTo>
                  <a:pt x="264089" y="5723695"/>
                  <a:pt x="307290" y="5935370"/>
                  <a:pt x="365826" y="6142729"/>
                </a:cubicBezTo>
                <a:cubicBezTo>
                  <a:pt x="433152" y="6380817"/>
                  <a:pt x="510068" y="6614016"/>
                  <a:pt x="597975" y="6841549"/>
                </a:cubicBezTo>
                <a:lnTo>
                  <a:pt x="604824" y="6858000"/>
                </a:lnTo>
                <a:lnTo>
                  <a:pt x="552056" y="6858000"/>
                </a:lnTo>
                <a:lnTo>
                  <a:pt x="539576" y="6828295"/>
                </a:lnTo>
                <a:cubicBezTo>
                  <a:pt x="380597" y="6414594"/>
                  <a:pt x="260223" y="5988893"/>
                  <a:pt x="171555" y="5552906"/>
                </a:cubicBezTo>
                <a:cubicBezTo>
                  <a:pt x="91163" y="5157998"/>
                  <a:pt x="43746" y="4758899"/>
                  <a:pt x="12305" y="4357388"/>
                </a:cubicBezTo>
                <a:cubicBezTo>
                  <a:pt x="-14281" y="4013908"/>
                  <a:pt x="4507" y="3672965"/>
                  <a:pt x="46684" y="3331516"/>
                </a:cubicBezTo>
                <a:cubicBezTo>
                  <a:pt x="127203" y="2664286"/>
                  <a:pt x="277819" y="2007265"/>
                  <a:pt x="496065" y="1371196"/>
                </a:cubicBezTo>
                <a:cubicBezTo>
                  <a:pt x="636273" y="966066"/>
                  <a:pt x="800445" y="573253"/>
                  <a:pt x="995723" y="196614"/>
                </a:cubicBezTo>
                <a:close/>
              </a:path>
            </a:pathLst>
          </a:custGeom>
        </p:spPr>
      </p:pic>
      <p:sp>
        <p:nvSpPr>
          <p:cNvPr id="15" name="Connettore 14">
            <a:extLst>
              <a:ext uri="{FF2B5EF4-FFF2-40B4-BE49-F238E27FC236}">
                <a16:creationId xmlns:a16="http://schemas.microsoft.com/office/drawing/2014/main" id="{168AC844-3750-61FA-2A26-FB8BC62E653F}"/>
              </a:ext>
            </a:extLst>
          </p:cNvPr>
          <p:cNvSpPr/>
          <p:nvPr/>
        </p:nvSpPr>
        <p:spPr>
          <a:xfrm>
            <a:off x="5431092" y="833960"/>
            <a:ext cx="5086905" cy="4929325"/>
          </a:xfrm>
          <a:prstGeom prst="flowChartConnector">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9" name="Connettore 28">
            <a:extLst>
              <a:ext uri="{FF2B5EF4-FFF2-40B4-BE49-F238E27FC236}">
                <a16:creationId xmlns:a16="http://schemas.microsoft.com/office/drawing/2014/main" id="{D58D9BE2-6813-3667-ACC7-DABB52ABD7A9}"/>
              </a:ext>
            </a:extLst>
          </p:cNvPr>
          <p:cNvSpPr/>
          <p:nvPr/>
        </p:nvSpPr>
        <p:spPr>
          <a:xfrm>
            <a:off x="4898432" y="418929"/>
            <a:ext cx="6205491" cy="5823751"/>
          </a:xfrm>
          <a:prstGeom prst="flowChartConnector">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1" name="Connettore 40">
            <a:extLst>
              <a:ext uri="{FF2B5EF4-FFF2-40B4-BE49-F238E27FC236}">
                <a16:creationId xmlns:a16="http://schemas.microsoft.com/office/drawing/2014/main" id="{D08FA49F-17CF-D788-9B10-EB7D71CCBC58}"/>
              </a:ext>
            </a:extLst>
          </p:cNvPr>
          <p:cNvSpPr/>
          <p:nvPr/>
        </p:nvSpPr>
        <p:spPr>
          <a:xfrm>
            <a:off x="7739287" y="3002331"/>
            <a:ext cx="452761" cy="461639"/>
          </a:xfrm>
          <a:prstGeom prst="flowChartConnector">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Connettore 13">
            <a:extLst>
              <a:ext uri="{FF2B5EF4-FFF2-40B4-BE49-F238E27FC236}">
                <a16:creationId xmlns:a16="http://schemas.microsoft.com/office/drawing/2014/main" id="{DA1F0474-A4C7-DA26-7ABF-F1ADB0CE1C17}"/>
              </a:ext>
            </a:extLst>
          </p:cNvPr>
          <p:cNvSpPr/>
          <p:nvPr/>
        </p:nvSpPr>
        <p:spPr>
          <a:xfrm>
            <a:off x="7521627" y="2896164"/>
            <a:ext cx="932730" cy="769087"/>
          </a:xfrm>
          <a:prstGeom prst="flowChartConnector">
            <a:avLst/>
          </a:prstGeom>
          <a:solidFill>
            <a:schemeClr val="accent4"/>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800" b="1" i="0" u="none" strike="noStrike" kern="1200" cap="none" spc="0" normalizeH="0" baseline="0" noProof="0" dirty="0">
                <a:ln>
                  <a:noFill/>
                </a:ln>
                <a:solidFill>
                  <a:prstClr val="black"/>
                </a:solidFill>
                <a:effectLst/>
                <a:uLnTx/>
                <a:uFillTx/>
                <a:latin typeface="Calibri" panose="020F0502020204030204"/>
                <a:ea typeface="+mn-ea"/>
                <a:cs typeface="+mn-cs"/>
              </a:rPr>
              <a:t>Energy</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800" b="1" i="0" u="none" strike="noStrike" kern="1200" cap="none" spc="0" normalizeH="0" baseline="0" noProof="0" dirty="0" err="1">
                <a:ln>
                  <a:noFill/>
                </a:ln>
                <a:solidFill>
                  <a:prstClr val="black"/>
                </a:solidFill>
                <a:effectLst/>
                <a:uLnTx/>
                <a:uFillTx/>
                <a:latin typeface="Calibri" panose="020F0502020204030204"/>
                <a:ea typeface="+mn-ea"/>
                <a:cs typeface="+mn-cs"/>
              </a:rPr>
              <a:t>conversion</a:t>
            </a:r>
            <a:endParaRPr kumimoji="0" lang="it-IT" sz="800" b="1"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2" name="Freccia a destra 1">
            <a:extLst>
              <a:ext uri="{FF2B5EF4-FFF2-40B4-BE49-F238E27FC236}">
                <a16:creationId xmlns:a16="http://schemas.microsoft.com/office/drawing/2014/main" id="{703E08B8-3D69-4CF6-A69C-EDA61C21775E}"/>
              </a:ext>
            </a:extLst>
          </p:cNvPr>
          <p:cNvSpPr/>
          <p:nvPr/>
        </p:nvSpPr>
        <p:spPr>
          <a:xfrm>
            <a:off x="8440909" y="3116853"/>
            <a:ext cx="2096419" cy="369062"/>
          </a:xfrm>
          <a:prstGeom prst="rightArrow">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path path="circle">
              <a:fillToRect l="50000" t="50000" r="50000" b="50000"/>
            </a:path>
            <a:tileRect/>
          </a:gradFill>
        </p:spPr>
        <p:style>
          <a:lnRef idx="2">
            <a:schemeClr val="accent1">
              <a:shade val="50000"/>
            </a:schemeClr>
          </a:lnRef>
          <a:fillRef idx="1">
            <a:schemeClr val="accent1"/>
          </a:fillRef>
          <a:effectRef idx="0">
            <a:schemeClr val="accent1"/>
          </a:effectRef>
          <a:fontRef idx="minor">
            <a:schemeClr val="lt1"/>
          </a:fontRef>
        </p:style>
        <p:txBody>
          <a:bodyPr rtlCol="0" anchor="b"/>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900" b="0" i="0" u="none" strike="noStrike" kern="1200" cap="none" spc="0" normalizeH="0" baseline="0" noProof="0" dirty="0" err="1">
                <a:ln>
                  <a:noFill/>
                </a:ln>
                <a:solidFill>
                  <a:prstClr val="white"/>
                </a:solidFill>
                <a:effectLst/>
                <a:uLnTx/>
                <a:uFillTx/>
                <a:latin typeface="Calibri" panose="020F0502020204030204"/>
                <a:ea typeface="+mn-ea"/>
                <a:cs typeface="+mn-cs"/>
              </a:rPr>
              <a:t>Technological</a:t>
            </a:r>
            <a:r>
              <a:rPr kumimoji="0" lang="it-IT" sz="900" b="0" i="0" u="none" strike="noStrike" kern="1200" cap="none" spc="0" normalizeH="0" baseline="0" noProof="0" dirty="0">
                <a:ln>
                  <a:noFill/>
                </a:ln>
                <a:solidFill>
                  <a:prstClr val="white"/>
                </a:solidFill>
                <a:effectLst/>
                <a:uLnTx/>
                <a:uFillTx/>
                <a:latin typeface="Calibri" panose="020F0502020204030204"/>
                <a:ea typeface="+mn-ea"/>
                <a:cs typeface="+mn-cs"/>
              </a:rPr>
              <a:t> </a:t>
            </a:r>
            <a:r>
              <a:rPr kumimoji="0" lang="it-IT" sz="900" b="0" i="0" u="none" strike="noStrike" kern="1200" cap="none" spc="0" normalizeH="0" baseline="0" noProof="0" dirty="0" err="1">
                <a:ln>
                  <a:noFill/>
                </a:ln>
                <a:solidFill>
                  <a:prstClr val="white"/>
                </a:solidFill>
                <a:effectLst/>
                <a:uLnTx/>
                <a:uFillTx/>
                <a:latin typeface="Calibri" panose="020F0502020204030204"/>
                <a:ea typeface="+mn-ea"/>
                <a:cs typeface="+mn-cs"/>
              </a:rPr>
              <a:t>Change</a:t>
            </a:r>
            <a:endParaRPr kumimoji="0" lang="it-IT" sz="9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4" name="Freccia a destra 3">
            <a:extLst>
              <a:ext uri="{FF2B5EF4-FFF2-40B4-BE49-F238E27FC236}">
                <a16:creationId xmlns:a16="http://schemas.microsoft.com/office/drawing/2014/main" id="{014A92AF-2DE0-DED5-FA89-878AA97B32D8}"/>
              </a:ext>
            </a:extLst>
          </p:cNvPr>
          <p:cNvSpPr/>
          <p:nvPr/>
        </p:nvSpPr>
        <p:spPr>
          <a:xfrm rot="16200000">
            <a:off x="6933308" y="1646180"/>
            <a:ext cx="2096419" cy="369062"/>
          </a:xfrm>
          <a:prstGeom prst="rightArrow">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path path="circle">
              <a:fillToRect l="50000" t="50000" r="50000" b="50000"/>
            </a:path>
            <a:tileRect/>
          </a:gradFill>
        </p:spPr>
        <p:style>
          <a:lnRef idx="2">
            <a:schemeClr val="accent1">
              <a:shade val="50000"/>
            </a:schemeClr>
          </a:lnRef>
          <a:fillRef idx="1">
            <a:schemeClr val="accent1"/>
          </a:fillRef>
          <a:effectRef idx="0">
            <a:schemeClr val="accent1"/>
          </a:effectRef>
          <a:fontRef idx="minor">
            <a:schemeClr val="lt1"/>
          </a:fontRef>
        </p:style>
        <p:txBody>
          <a:bodyPr rtlCol="0" anchor="b"/>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900" b="0" i="0" u="none" strike="noStrike" kern="1200" cap="none" spc="0" normalizeH="0" baseline="0" noProof="0" dirty="0" err="1">
                <a:ln>
                  <a:noFill/>
                </a:ln>
                <a:solidFill>
                  <a:prstClr val="white"/>
                </a:solidFill>
                <a:effectLst/>
                <a:uLnTx/>
                <a:uFillTx/>
                <a:latin typeface="Calibri" panose="020F0502020204030204"/>
                <a:ea typeface="+mn-ea"/>
                <a:cs typeface="+mn-cs"/>
              </a:rPr>
              <a:t>Climate</a:t>
            </a:r>
            <a:r>
              <a:rPr kumimoji="0" lang="it-IT" sz="900" b="0" i="0" u="none" strike="noStrike" kern="1200" cap="none" spc="0" normalizeH="0" baseline="0" noProof="0" dirty="0">
                <a:ln>
                  <a:noFill/>
                </a:ln>
                <a:solidFill>
                  <a:prstClr val="white"/>
                </a:solidFill>
                <a:effectLst/>
                <a:uLnTx/>
                <a:uFillTx/>
                <a:latin typeface="Calibri" panose="020F0502020204030204"/>
                <a:ea typeface="+mn-ea"/>
                <a:cs typeface="+mn-cs"/>
              </a:rPr>
              <a:t> </a:t>
            </a:r>
            <a:r>
              <a:rPr kumimoji="0" lang="it-IT" sz="900" b="0" i="0" u="none" strike="noStrike" kern="1200" cap="none" spc="0" normalizeH="0" baseline="0" noProof="0" dirty="0" err="1">
                <a:ln>
                  <a:noFill/>
                </a:ln>
                <a:solidFill>
                  <a:prstClr val="white"/>
                </a:solidFill>
                <a:effectLst/>
                <a:uLnTx/>
                <a:uFillTx/>
                <a:latin typeface="Calibri" panose="020F0502020204030204"/>
                <a:ea typeface="+mn-ea"/>
                <a:cs typeface="+mn-cs"/>
              </a:rPr>
              <a:t>Change</a:t>
            </a:r>
            <a:endParaRPr kumimoji="0" lang="it-IT" sz="9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 name="Freccia a destra 4">
            <a:extLst>
              <a:ext uri="{FF2B5EF4-FFF2-40B4-BE49-F238E27FC236}">
                <a16:creationId xmlns:a16="http://schemas.microsoft.com/office/drawing/2014/main" id="{E4BA8C08-F7B6-9FFB-D1CF-7653CD1E5102}"/>
              </a:ext>
            </a:extLst>
          </p:cNvPr>
          <p:cNvSpPr/>
          <p:nvPr/>
        </p:nvSpPr>
        <p:spPr>
          <a:xfrm rot="5400000">
            <a:off x="6917457" y="4528930"/>
            <a:ext cx="2096419" cy="369062"/>
          </a:xfrm>
          <a:prstGeom prst="rightArrow">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path path="circle">
              <a:fillToRect l="50000" t="50000" r="50000" b="50000"/>
            </a:path>
            <a:tileRect/>
          </a:gradFill>
        </p:spPr>
        <p:style>
          <a:lnRef idx="2">
            <a:schemeClr val="accent1">
              <a:shade val="50000"/>
            </a:schemeClr>
          </a:lnRef>
          <a:fillRef idx="1">
            <a:schemeClr val="accent1"/>
          </a:fillRef>
          <a:effectRef idx="0">
            <a:schemeClr val="accent1"/>
          </a:effectRef>
          <a:fontRef idx="minor">
            <a:schemeClr val="lt1"/>
          </a:fontRef>
        </p:style>
        <p:txBody>
          <a:bodyPr rtlCol="0" anchor="b"/>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900" b="0" i="0" u="none" strike="noStrike" kern="1200" cap="none" spc="0" normalizeH="0" baseline="0" noProof="0" dirty="0" err="1">
                <a:ln>
                  <a:noFill/>
                </a:ln>
                <a:solidFill>
                  <a:prstClr val="white"/>
                </a:solidFill>
                <a:effectLst/>
                <a:uLnTx/>
                <a:uFillTx/>
                <a:latin typeface="Calibri" panose="020F0502020204030204"/>
                <a:ea typeface="+mn-ea"/>
                <a:cs typeface="+mn-cs"/>
              </a:rPr>
              <a:t>Population</a:t>
            </a:r>
            <a:r>
              <a:rPr kumimoji="0" lang="it-IT" sz="900" b="0" i="0" u="none" strike="noStrike" kern="1200" cap="none" spc="0" normalizeH="0" baseline="0" noProof="0" dirty="0">
                <a:ln>
                  <a:noFill/>
                </a:ln>
                <a:solidFill>
                  <a:prstClr val="white"/>
                </a:solidFill>
                <a:effectLst/>
                <a:uLnTx/>
                <a:uFillTx/>
                <a:latin typeface="Calibri" panose="020F0502020204030204"/>
                <a:ea typeface="+mn-ea"/>
                <a:cs typeface="+mn-cs"/>
              </a:rPr>
              <a:t> </a:t>
            </a:r>
            <a:r>
              <a:rPr kumimoji="0" lang="it-IT" sz="900" b="0" i="0" u="none" strike="noStrike" kern="1200" cap="none" spc="0" normalizeH="0" baseline="0" noProof="0" dirty="0" err="1">
                <a:ln>
                  <a:noFill/>
                </a:ln>
                <a:solidFill>
                  <a:prstClr val="white"/>
                </a:solidFill>
                <a:effectLst/>
                <a:uLnTx/>
                <a:uFillTx/>
                <a:latin typeface="Calibri" panose="020F0502020204030204"/>
                <a:ea typeface="+mn-ea"/>
                <a:cs typeface="+mn-cs"/>
              </a:rPr>
              <a:t>Change</a:t>
            </a:r>
            <a:endParaRPr kumimoji="0" lang="it-IT" sz="9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7" name="Freccia a destra 6">
            <a:extLst>
              <a:ext uri="{FF2B5EF4-FFF2-40B4-BE49-F238E27FC236}">
                <a16:creationId xmlns:a16="http://schemas.microsoft.com/office/drawing/2014/main" id="{E7365384-E7F0-04D9-715B-9095B3542976}"/>
              </a:ext>
            </a:extLst>
          </p:cNvPr>
          <p:cNvSpPr/>
          <p:nvPr/>
        </p:nvSpPr>
        <p:spPr>
          <a:xfrm flipH="1">
            <a:off x="5411761" y="3098198"/>
            <a:ext cx="2096418" cy="369062"/>
          </a:xfrm>
          <a:prstGeom prst="rightArrow">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path path="circle">
              <a:fillToRect l="50000" t="50000" r="50000" b="50000"/>
            </a:path>
            <a:tileRect/>
          </a:gradFill>
        </p:spPr>
        <p:style>
          <a:lnRef idx="2">
            <a:schemeClr val="accent1">
              <a:shade val="50000"/>
            </a:schemeClr>
          </a:lnRef>
          <a:fillRef idx="1">
            <a:schemeClr val="accent1"/>
          </a:fillRef>
          <a:effectRef idx="0">
            <a:schemeClr val="accent1"/>
          </a:effectRef>
          <a:fontRef idx="minor">
            <a:schemeClr val="lt1"/>
          </a:fontRef>
        </p:style>
        <p:txBody>
          <a:bodyPr rtlCol="0" anchor="b"/>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900" b="0" i="0" u="none" strike="noStrike" kern="1200" cap="none" spc="0" normalizeH="0" baseline="0" noProof="0" dirty="0">
                <a:ln>
                  <a:noFill/>
                </a:ln>
                <a:solidFill>
                  <a:prstClr val="white"/>
                </a:solidFill>
                <a:effectLst/>
                <a:uLnTx/>
                <a:uFillTx/>
                <a:latin typeface="Calibri" panose="020F0502020204030204"/>
                <a:ea typeface="+mn-ea"/>
                <a:cs typeface="+mn-cs"/>
              </a:rPr>
              <a:t>Governance </a:t>
            </a:r>
            <a:r>
              <a:rPr kumimoji="0" lang="it-IT" sz="900" b="0" i="0" u="none" strike="noStrike" kern="1200" cap="none" spc="0" normalizeH="0" baseline="0" noProof="0" dirty="0" err="1">
                <a:ln>
                  <a:noFill/>
                </a:ln>
                <a:solidFill>
                  <a:prstClr val="white"/>
                </a:solidFill>
                <a:effectLst/>
                <a:uLnTx/>
                <a:uFillTx/>
                <a:latin typeface="Calibri" panose="020F0502020204030204"/>
                <a:ea typeface="+mn-ea"/>
                <a:cs typeface="+mn-cs"/>
              </a:rPr>
              <a:t>Change</a:t>
            </a:r>
            <a:endParaRPr kumimoji="0" lang="it-IT" sz="9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8" name="CasellaDiTesto 7">
            <a:extLst>
              <a:ext uri="{FF2B5EF4-FFF2-40B4-BE49-F238E27FC236}">
                <a16:creationId xmlns:a16="http://schemas.microsoft.com/office/drawing/2014/main" id="{28269107-ED5D-44A3-A45A-2CD168461E2F}"/>
              </a:ext>
            </a:extLst>
          </p:cNvPr>
          <p:cNvSpPr txBox="1"/>
          <p:nvPr/>
        </p:nvSpPr>
        <p:spPr>
          <a:xfrm rot="19794774">
            <a:off x="5916184" y="810242"/>
            <a:ext cx="1231427" cy="430887"/>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1100" b="0" i="0" u="none" strike="noStrike" kern="1200" cap="none" spc="0" normalizeH="0" baseline="0" noProof="0" dirty="0">
                <a:ln>
                  <a:noFill/>
                </a:ln>
                <a:solidFill>
                  <a:prstClr val="black"/>
                </a:solidFill>
                <a:effectLst/>
                <a:uLnTx/>
                <a:uFillTx/>
                <a:latin typeface="Calibri" panose="020F0502020204030204"/>
                <a:ea typeface="+mn-ea"/>
                <a:cs typeface="+mn-cs"/>
              </a:rPr>
              <a:t>H1 Smart &amp; Green</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1100" b="0" i="0" u="none" strike="noStrike" kern="1200" cap="none" spc="0" normalizeH="0" baseline="0" noProof="0" dirty="0">
                <a:ln>
                  <a:noFill/>
                </a:ln>
                <a:solidFill>
                  <a:prstClr val="black"/>
                </a:solidFill>
                <a:effectLst/>
                <a:uLnTx/>
                <a:uFillTx/>
                <a:latin typeface="Calibri" panose="020F0502020204030204"/>
                <a:ea typeface="+mn-ea"/>
                <a:cs typeface="+mn-cs"/>
              </a:rPr>
              <a:t>decoupling</a:t>
            </a:r>
          </a:p>
        </p:txBody>
      </p:sp>
      <p:cxnSp>
        <p:nvCxnSpPr>
          <p:cNvPr id="10" name="Connettore diritto 9">
            <a:extLst>
              <a:ext uri="{FF2B5EF4-FFF2-40B4-BE49-F238E27FC236}">
                <a16:creationId xmlns:a16="http://schemas.microsoft.com/office/drawing/2014/main" id="{8D211C85-7CD8-DEDF-BC1D-738E541D18CA}"/>
              </a:ext>
            </a:extLst>
          </p:cNvPr>
          <p:cNvCxnSpPr>
            <a:cxnSpLocks/>
          </p:cNvCxnSpPr>
          <p:nvPr/>
        </p:nvCxnSpPr>
        <p:spPr>
          <a:xfrm flipH="1">
            <a:off x="9326942" y="749407"/>
            <a:ext cx="1538477" cy="1367132"/>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20" name="Connettore diritto 19">
            <a:extLst>
              <a:ext uri="{FF2B5EF4-FFF2-40B4-BE49-F238E27FC236}">
                <a16:creationId xmlns:a16="http://schemas.microsoft.com/office/drawing/2014/main" id="{FEDFD563-47A0-1992-C7CB-7AAF91DE339B}"/>
              </a:ext>
            </a:extLst>
          </p:cNvPr>
          <p:cNvCxnSpPr>
            <a:cxnSpLocks/>
          </p:cNvCxnSpPr>
          <p:nvPr/>
        </p:nvCxnSpPr>
        <p:spPr>
          <a:xfrm flipH="1" flipV="1">
            <a:off x="5191158" y="704668"/>
            <a:ext cx="1472332" cy="1358912"/>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22" name="Connettore diritto 21">
            <a:extLst>
              <a:ext uri="{FF2B5EF4-FFF2-40B4-BE49-F238E27FC236}">
                <a16:creationId xmlns:a16="http://schemas.microsoft.com/office/drawing/2014/main" id="{3F284F2C-4244-FEE5-E649-DA79F06E600D}"/>
              </a:ext>
            </a:extLst>
          </p:cNvPr>
          <p:cNvCxnSpPr>
            <a:cxnSpLocks/>
          </p:cNvCxnSpPr>
          <p:nvPr/>
        </p:nvCxnSpPr>
        <p:spPr>
          <a:xfrm flipH="1" flipV="1">
            <a:off x="9251439" y="4402759"/>
            <a:ext cx="1650731" cy="1499651"/>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25" name="Connettore diritto 24">
            <a:extLst>
              <a:ext uri="{FF2B5EF4-FFF2-40B4-BE49-F238E27FC236}">
                <a16:creationId xmlns:a16="http://schemas.microsoft.com/office/drawing/2014/main" id="{736840CC-776E-7F60-FAFE-C03CCC866B36}"/>
              </a:ext>
            </a:extLst>
          </p:cNvPr>
          <p:cNvCxnSpPr>
            <a:cxnSpLocks/>
          </p:cNvCxnSpPr>
          <p:nvPr/>
        </p:nvCxnSpPr>
        <p:spPr>
          <a:xfrm flipH="1">
            <a:off x="5046919" y="4397314"/>
            <a:ext cx="1616571" cy="141743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
        <p:nvSpPr>
          <p:cNvPr id="30" name="CasellaDiTesto 29">
            <a:extLst>
              <a:ext uri="{FF2B5EF4-FFF2-40B4-BE49-F238E27FC236}">
                <a16:creationId xmlns:a16="http://schemas.microsoft.com/office/drawing/2014/main" id="{9642D2DF-1E71-DB27-0C77-0A9A786EEE68}"/>
              </a:ext>
            </a:extLst>
          </p:cNvPr>
          <p:cNvSpPr txBox="1"/>
          <p:nvPr/>
        </p:nvSpPr>
        <p:spPr>
          <a:xfrm rot="1811141">
            <a:off x="8895765" y="901235"/>
            <a:ext cx="1148071" cy="261610"/>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1100" b="0" i="0" u="none" strike="noStrike" kern="1200" cap="none" spc="0" normalizeH="0" baseline="0" noProof="0" dirty="0">
                <a:ln>
                  <a:noFill/>
                </a:ln>
                <a:solidFill>
                  <a:prstClr val="black"/>
                </a:solidFill>
                <a:effectLst/>
                <a:uLnTx/>
                <a:uFillTx/>
                <a:latin typeface="Calibri" panose="020F0502020204030204"/>
                <a:ea typeface="+mn-ea"/>
                <a:cs typeface="+mn-cs"/>
              </a:rPr>
              <a:t>H3 </a:t>
            </a:r>
            <a:r>
              <a:rPr kumimoji="0" lang="it-IT" sz="1100" b="0" i="0" u="none" strike="noStrike" kern="1200" cap="none" spc="0" normalizeH="0" baseline="0" noProof="0" dirty="0" err="1">
                <a:ln>
                  <a:noFill/>
                </a:ln>
                <a:solidFill>
                  <a:prstClr val="black"/>
                </a:solidFill>
                <a:effectLst/>
                <a:uLnTx/>
                <a:uFillTx/>
                <a:latin typeface="Calibri" panose="020F0502020204030204"/>
                <a:ea typeface="+mn-ea"/>
                <a:cs typeface="+mn-cs"/>
              </a:rPr>
              <a:t>Regeneration</a:t>
            </a:r>
            <a:endParaRPr kumimoji="0" lang="it-IT" sz="11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31" name="CasellaDiTesto 30">
            <a:extLst>
              <a:ext uri="{FF2B5EF4-FFF2-40B4-BE49-F238E27FC236}">
                <a16:creationId xmlns:a16="http://schemas.microsoft.com/office/drawing/2014/main" id="{0BBE152D-04D2-6222-613E-738FB774ABDB}"/>
              </a:ext>
            </a:extLst>
          </p:cNvPr>
          <p:cNvSpPr txBox="1"/>
          <p:nvPr/>
        </p:nvSpPr>
        <p:spPr>
          <a:xfrm rot="3900313">
            <a:off x="9821601" y="1900698"/>
            <a:ext cx="1324402" cy="261610"/>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1100" b="0" i="0" u="none" strike="noStrike" kern="1200" cap="none" spc="0" normalizeH="0" baseline="0" noProof="0" dirty="0">
                <a:ln>
                  <a:noFill/>
                </a:ln>
                <a:solidFill>
                  <a:prstClr val="black"/>
                </a:solidFill>
                <a:effectLst/>
                <a:uLnTx/>
                <a:uFillTx/>
                <a:latin typeface="Calibri" panose="020F0502020204030204"/>
                <a:ea typeface="+mn-ea"/>
                <a:cs typeface="+mn-cs"/>
              </a:rPr>
              <a:t>H1 Digital </a:t>
            </a:r>
            <a:r>
              <a:rPr kumimoji="0" lang="it-IT" sz="1100" b="0" i="0" u="none" strike="noStrike" kern="1200" cap="none" spc="0" normalizeH="0" baseline="0" noProof="0" dirty="0" err="1">
                <a:ln>
                  <a:noFill/>
                </a:ln>
                <a:solidFill>
                  <a:prstClr val="black"/>
                </a:solidFill>
                <a:effectLst/>
                <a:uLnTx/>
                <a:uFillTx/>
                <a:latin typeface="Calibri" panose="020F0502020204030204"/>
                <a:ea typeface="+mn-ea"/>
                <a:cs typeface="+mn-cs"/>
              </a:rPr>
              <a:t>platforms</a:t>
            </a:r>
            <a:endParaRPr kumimoji="0" lang="it-IT" sz="11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33" name="CasellaDiTesto 32">
            <a:extLst>
              <a:ext uri="{FF2B5EF4-FFF2-40B4-BE49-F238E27FC236}">
                <a16:creationId xmlns:a16="http://schemas.microsoft.com/office/drawing/2014/main" id="{08EFB422-F5FF-E00C-49CC-53FDAD73A215}"/>
              </a:ext>
            </a:extLst>
          </p:cNvPr>
          <p:cNvSpPr txBox="1"/>
          <p:nvPr/>
        </p:nvSpPr>
        <p:spPr>
          <a:xfrm rot="18204159">
            <a:off x="9818843" y="4369271"/>
            <a:ext cx="1261884" cy="430887"/>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1100" b="0" i="0" u="none" strike="noStrike" kern="1200" cap="none" spc="0" normalizeH="0" baseline="0" noProof="0" dirty="0">
                <a:ln>
                  <a:noFill/>
                </a:ln>
                <a:solidFill>
                  <a:prstClr val="black"/>
                </a:solidFill>
                <a:effectLst/>
                <a:uLnTx/>
                <a:uFillTx/>
                <a:latin typeface="Calibri" panose="020F0502020204030204"/>
                <a:ea typeface="+mn-ea"/>
                <a:cs typeface="+mn-cs"/>
              </a:rPr>
              <a:t>H3 Digital Business</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1100" b="0" i="0" u="none" strike="noStrike" kern="1200" cap="none" spc="0" normalizeH="0" baseline="0" noProof="0" dirty="0" err="1">
                <a:ln>
                  <a:noFill/>
                </a:ln>
                <a:solidFill>
                  <a:prstClr val="black"/>
                </a:solidFill>
                <a:effectLst/>
                <a:uLnTx/>
                <a:uFillTx/>
                <a:latin typeface="Calibri" panose="020F0502020204030204"/>
                <a:ea typeface="+mn-ea"/>
                <a:cs typeface="+mn-cs"/>
              </a:rPr>
              <a:t>Ecosystems</a:t>
            </a:r>
            <a:endParaRPr kumimoji="0" lang="it-IT" sz="11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37" name="CasellaDiTesto 36">
            <a:extLst>
              <a:ext uri="{FF2B5EF4-FFF2-40B4-BE49-F238E27FC236}">
                <a16:creationId xmlns:a16="http://schemas.microsoft.com/office/drawing/2014/main" id="{7F93C5F7-0F38-500A-2D79-D01F0714E752}"/>
              </a:ext>
            </a:extLst>
          </p:cNvPr>
          <p:cNvSpPr txBox="1"/>
          <p:nvPr/>
        </p:nvSpPr>
        <p:spPr>
          <a:xfrm rot="19829076">
            <a:off x="8718706" y="5497302"/>
            <a:ext cx="1303562" cy="261610"/>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1100" b="0" i="0" u="none" strike="noStrike" kern="1200" cap="none" spc="0" normalizeH="0" baseline="0" noProof="0" dirty="0">
                <a:ln>
                  <a:noFill/>
                </a:ln>
                <a:solidFill>
                  <a:prstClr val="black"/>
                </a:solidFill>
                <a:effectLst/>
                <a:uLnTx/>
                <a:uFillTx/>
                <a:latin typeface="Calibri" panose="020F0502020204030204"/>
                <a:ea typeface="+mn-ea"/>
                <a:cs typeface="+mn-cs"/>
              </a:rPr>
              <a:t>H1 </a:t>
            </a:r>
            <a:r>
              <a:rPr kumimoji="0" lang="it-IT" sz="1100" b="0" i="0" u="none" strike="noStrike" kern="1200" cap="none" spc="0" normalizeH="0" baseline="0" noProof="0" dirty="0" err="1">
                <a:ln>
                  <a:noFill/>
                </a:ln>
                <a:solidFill>
                  <a:prstClr val="black"/>
                </a:solidFill>
                <a:effectLst/>
                <a:uLnTx/>
                <a:uFillTx/>
                <a:latin typeface="Calibri" panose="020F0502020204030204"/>
                <a:ea typeface="+mn-ea"/>
                <a:cs typeface="+mn-cs"/>
              </a:rPr>
              <a:t>Maximize</a:t>
            </a:r>
            <a:r>
              <a:rPr kumimoji="0" lang="it-IT" sz="1100" b="0" i="0" u="none" strike="noStrike" kern="1200" cap="none" spc="0" normalizeH="0" baseline="0" noProof="0" dirty="0">
                <a:ln>
                  <a:noFill/>
                </a:ln>
                <a:solidFill>
                  <a:prstClr val="black"/>
                </a:solidFill>
                <a:effectLst/>
                <a:uLnTx/>
                <a:uFillTx/>
                <a:latin typeface="Calibri" panose="020F0502020204030204"/>
                <a:ea typeface="+mn-ea"/>
                <a:cs typeface="+mn-cs"/>
              </a:rPr>
              <a:t> </a:t>
            </a:r>
            <a:r>
              <a:rPr kumimoji="0" lang="it-IT" sz="1100" b="0" i="0" u="none" strike="noStrike" kern="1200" cap="none" spc="0" normalizeH="0" baseline="0" noProof="0" dirty="0" err="1">
                <a:ln>
                  <a:noFill/>
                </a:ln>
                <a:solidFill>
                  <a:prstClr val="black"/>
                </a:solidFill>
                <a:effectLst/>
                <a:uLnTx/>
                <a:uFillTx/>
                <a:latin typeface="Calibri" panose="020F0502020204030204"/>
                <a:ea typeface="+mn-ea"/>
                <a:cs typeface="+mn-cs"/>
              </a:rPr>
              <a:t>wants</a:t>
            </a:r>
            <a:endParaRPr kumimoji="0" lang="it-IT" sz="11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38" name="CasellaDiTesto 37">
            <a:extLst>
              <a:ext uri="{FF2B5EF4-FFF2-40B4-BE49-F238E27FC236}">
                <a16:creationId xmlns:a16="http://schemas.microsoft.com/office/drawing/2014/main" id="{B7BE8FC4-951F-8135-FB69-B27D5EF2071F}"/>
              </a:ext>
            </a:extLst>
          </p:cNvPr>
          <p:cNvSpPr txBox="1"/>
          <p:nvPr/>
        </p:nvSpPr>
        <p:spPr>
          <a:xfrm rot="1678483">
            <a:off x="6013499" y="5466559"/>
            <a:ext cx="1124027" cy="261610"/>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1100" b="0" i="0" u="none" strike="noStrike" kern="1200" cap="none" spc="0" normalizeH="0" baseline="0" noProof="0" dirty="0">
                <a:ln>
                  <a:noFill/>
                </a:ln>
                <a:solidFill>
                  <a:prstClr val="black"/>
                </a:solidFill>
                <a:effectLst/>
                <a:uLnTx/>
                <a:uFillTx/>
                <a:latin typeface="Calibri" panose="020F0502020204030204"/>
                <a:ea typeface="+mn-ea"/>
                <a:cs typeface="+mn-cs"/>
              </a:rPr>
              <a:t>H3 </a:t>
            </a:r>
            <a:r>
              <a:rPr kumimoji="0" lang="it-IT" sz="1100" b="0" i="0" u="none" strike="noStrike" kern="1200" cap="none" spc="0" normalizeH="0" baseline="0" noProof="0" dirty="0" err="1">
                <a:ln>
                  <a:noFill/>
                </a:ln>
                <a:solidFill>
                  <a:prstClr val="black"/>
                </a:solidFill>
                <a:effectLst/>
                <a:uLnTx/>
                <a:uFillTx/>
                <a:latin typeface="Calibri" panose="020F0502020204030204"/>
                <a:ea typeface="+mn-ea"/>
                <a:cs typeface="+mn-cs"/>
              </a:rPr>
              <a:t>Satisfy</a:t>
            </a:r>
            <a:r>
              <a:rPr kumimoji="0" lang="it-IT" sz="1100" b="0" i="0" u="none" strike="noStrike" kern="1200" cap="none" spc="0" normalizeH="0" baseline="0" noProof="0" dirty="0">
                <a:ln>
                  <a:noFill/>
                </a:ln>
                <a:solidFill>
                  <a:prstClr val="black"/>
                </a:solidFill>
                <a:effectLst/>
                <a:uLnTx/>
                <a:uFillTx/>
                <a:latin typeface="Calibri" panose="020F0502020204030204"/>
                <a:ea typeface="+mn-ea"/>
                <a:cs typeface="+mn-cs"/>
              </a:rPr>
              <a:t> </a:t>
            </a:r>
            <a:r>
              <a:rPr kumimoji="0" lang="it-IT" sz="1100" b="0" i="0" u="none" strike="noStrike" kern="1200" cap="none" spc="0" normalizeH="0" baseline="0" noProof="0" dirty="0" err="1">
                <a:ln>
                  <a:noFill/>
                </a:ln>
                <a:solidFill>
                  <a:prstClr val="black"/>
                </a:solidFill>
                <a:effectLst/>
                <a:uLnTx/>
                <a:uFillTx/>
                <a:latin typeface="Calibri" panose="020F0502020204030204"/>
                <a:ea typeface="+mn-ea"/>
                <a:cs typeface="+mn-cs"/>
              </a:rPr>
              <a:t>needs</a:t>
            </a:r>
            <a:endParaRPr kumimoji="0" lang="it-IT" sz="11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39" name="CasellaDiTesto 38">
            <a:extLst>
              <a:ext uri="{FF2B5EF4-FFF2-40B4-BE49-F238E27FC236}">
                <a16:creationId xmlns:a16="http://schemas.microsoft.com/office/drawing/2014/main" id="{C7402AD7-FA45-5C6B-47C5-29C8EBFE83CA}"/>
              </a:ext>
            </a:extLst>
          </p:cNvPr>
          <p:cNvSpPr txBox="1"/>
          <p:nvPr/>
        </p:nvSpPr>
        <p:spPr>
          <a:xfrm rot="18055434">
            <a:off x="4763956" y="1798245"/>
            <a:ext cx="1531189" cy="430887"/>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1100" b="0" i="0" u="none" strike="noStrike" kern="1200" cap="none" spc="0" normalizeH="0" baseline="0" noProof="0" dirty="0">
                <a:ln>
                  <a:noFill/>
                </a:ln>
                <a:solidFill>
                  <a:prstClr val="black"/>
                </a:solidFill>
                <a:effectLst/>
                <a:uLnTx/>
                <a:uFillTx/>
                <a:latin typeface="Calibri" panose="020F0502020204030204"/>
                <a:ea typeface="+mn-ea"/>
                <a:cs typeface="+mn-cs"/>
              </a:rPr>
              <a:t>H3 </a:t>
            </a:r>
            <a:r>
              <a:rPr kumimoji="0" lang="it-IT" sz="1100" b="0" i="0" u="none" strike="noStrike" kern="1200" cap="none" spc="0" normalizeH="0" baseline="0" noProof="0" dirty="0" err="1">
                <a:ln>
                  <a:noFill/>
                </a:ln>
                <a:solidFill>
                  <a:prstClr val="black"/>
                </a:solidFill>
                <a:effectLst/>
                <a:uLnTx/>
                <a:uFillTx/>
                <a:latin typeface="Calibri" panose="020F0502020204030204"/>
                <a:ea typeface="+mn-ea"/>
                <a:cs typeface="+mn-cs"/>
              </a:rPr>
              <a:t>Subsidiary</a:t>
            </a:r>
            <a:r>
              <a:rPr kumimoji="0" lang="it-IT" sz="1100" b="0" i="0" u="none" strike="noStrike" kern="1200" cap="none" spc="0" normalizeH="0" baseline="0" noProof="0" dirty="0">
                <a:ln>
                  <a:noFill/>
                </a:ln>
                <a:solidFill>
                  <a:prstClr val="black"/>
                </a:solidFill>
                <a:effectLst/>
                <a:uLnTx/>
                <a:uFillTx/>
                <a:latin typeface="Calibri" panose="020F0502020204030204"/>
                <a:ea typeface="+mn-ea"/>
                <a:cs typeface="+mn-cs"/>
              </a:rPr>
              <a:t> (</a:t>
            </a:r>
            <a:r>
              <a:rPr lang="it-IT" sz="1100" dirty="0">
                <a:solidFill>
                  <a:prstClr val="black"/>
                </a:solidFill>
                <a:latin typeface="Calibri" panose="020F0502020204030204"/>
              </a:rPr>
              <a:t>h</a:t>
            </a:r>
            <a:r>
              <a:rPr kumimoji="0" lang="it-IT" sz="1100" b="0" i="0" u="none" strike="noStrike" kern="1200" cap="none" spc="0" normalizeH="0" baseline="0" noProof="0" dirty="0" err="1">
                <a:ln>
                  <a:noFill/>
                </a:ln>
                <a:solidFill>
                  <a:prstClr val="black"/>
                </a:solidFill>
                <a:effectLst/>
                <a:uLnTx/>
                <a:uFillTx/>
                <a:latin typeface="Calibri" panose="020F0502020204030204"/>
                <a:ea typeface="+mn-ea"/>
                <a:cs typeface="+mn-cs"/>
              </a:rPr>
              <a:t>olonic</a:t>
            </a:r>
            <a:r>
              <a:rPr kumimoji="0" lang="it-IT" sz="1100" b="0" i="0" u="none" strike="noStrike" kern="1200" cap="none" spc="0" normalizeH="0" baseline="0" noProof="0" dirty="0">
                <a:ln>
                  <a:noFill/>
                </a:ln>
                <a:solidFill>
                  <a:prstClr val="black"/>
                </a:solidFill>
                <a:effectLst/>
                <a:uLnTx/>
                <a:uFillTx/>
                <a:latin typeface="Calibri" panose="020F0502020204030204"/>
                <a:ea typeface="+mn-ea"/>
                <a:cs typeface="+mn-cs"/>
              </a:rPr>
              <a:t>)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1100" b="0" i="0" u="none" strike="noStrike" kern="1200" cap="none" spc="0" normalizeH="0" baseline="0" noProof="0" dirty="0">
                <a:ln>
                  <a:noFill/>
                </a:ln>
                <a:solidFill>
                  <a:prstClr val="black"/>
                </a:solidFill>
                <a:effectLst/>
                <a:uLnTx/>
                <a:uFillTx/>
                <a:latin typeface="Calibri" panose="020F0502020204030204"/>
                <a:ea typeface="+mn-ea"/>
                <a:cs typeface="+mn-cs"/>
              </a:rPr>
              <a:t>Freedom</a:t>
            </a:r>
          </a:p>
        </p:txBody>
      </p:sp>
      <p:sp>
        <p:nvSpPr>
          <p:cNvPr id="40" name="CasellaDiTesto 39">
            <a:extLst>
              <a:ext uri="{FF2B5EF4-FFF2-40B4-BE49-F238E27FC236}">
                <a16:creationId xmlns:a16="http://schemas.microsoft.com/office/drawing/2014/main" id="{0CF846F0-7230-9313-CB90-9DFAF71BDBFE}"/>
              </a:ext>
            </a:extLst>
          </p:cNvPr>
          <p:cNvSpPr txBox="1"/>
          <p:nvPr/>
        </p:nvSpPr>
        <p:spPr>
          <a:xfrm rot="3600334">
            <a:off x="4984396" y="4423171"/>
            <a:ext cx="1143263" cy="430887"/>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1100" b="0" i="0" u="none" strike="noStrike" kern="1200" cap="none" spc="0" normalizeH="0" baseline="0" noProof="0" dirty="0">
                <a:ln>
                  <a:noFill/>
                </a:ln>
                <a:solidFill>
                  <a:prstClr val="black"/>
                </a:solidFill>
                <a:effectLst/>
                <a:uLnTx/>
                <a:uFillTx/>
                <a:latin typeface="Calibri" panose="020F0502020204030204"/>
                <a:ea typeface="+mn-ea"/>
                <a:cs typeface="+mn-cs"/>
              </a:rPr>
              <a:t>H1 </a:t>
            </a:r>
            <a:r>
              <a:rPr lang="it-IT" sz="1100" dirty="0" err="1">
                <a:solidFill>
                  <a:prstClr val="black"/>
                </a:solidFill>
                <a:latin typeface="Calibri" panose="020F0502020204030204"/>
              </a:rPr>
              <a:t>Technocratic</a:t>
            </a:r>
            <a:r>
              <a:rPr kumimoji="0" lang="it-IT" sz="1100" b="0" i="0" u="none" strike="noStrike" kern="1200" cap="none" spc="0" normalizeH="0" baseline="0" noProof="0" dirty="0">
                <a:ln>
                  <a:noFill/>
                </a:ln>
                <a:solidFill>
                  <a:prstClr val="black"/>
                </a:solidFill>
                <a:effectLst/>
                <a:uLnTx/>
                <a:uFillTx/>
                <a:latin typeface="Calibri" panose="020F0502020204030204"/>
                <a:ea typeface="+mn-ea"/>
                <a:cs typeface="+mn-cs"/>
              </a:rPr>
              <a:t>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1100" b="0" i="0" u="none" strike="noStrike" kern="1200" cap="none" spc="0" normalizeH="0" baseline="0" noProof="0" dirty="0" err="1">
                <a:ln>
                  <a:noFill/>
                </a:ln>
                <a:solidFill>
                  <a:prstClr val="black"/>
                </a:solidFill>
                <a:effectLst/>
                <a:uLnTx/>
                <a:uFillTx/>
                <a:latin typeface="Calibri" panose="020F0502020204030204"/>
                <a:ea typeface="+mn-ea"/>
                <a:cs typeface="+mn-cs"/>
              </a:rPr>
              <a:t>Surveillance</a:t>
            </a:r>
            <a:endParaRPr kumimoji="0" lang="it-IT" sz="11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8" name="CasellaDiTesto 17">
            <a:extLst>
              <a:ext uri="{FF2B5EF4-FFF2-40B4-BE49-F238E27FC236}">
                <a16:creationId xmlns:a16="http://schemas.microsoft.com/office/drawing/2014/main" id="{0F10D7A4-D51D-7114-7BCE-8D077778FFFE}"/>
              </a:ext>
            </a:extLst>
          </p:cNvPr>
          <p:cNvSpPr txBox="1"/>
          <p:nvPr/>
        </p:nvSpPr>
        <p:spPr>
          <a:xfrm rot="16200000">
            <a:off x="4407216" y="3254644"/>
            <a:ext cx="1580882" cy="261610"/>
          </a:xfrm>
          <a:prstGeom prst="rect">
            <a:avLst/>
          </a:prstGeom>
          <a:solidFill>
            <a:schemeClr val="bg2"/>
          </a:solid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100" b="1" i="0" u="none" strike="noStrike" kern="1200" cap="none" spc="0" normalizeH="0" baseline="0" noProof="0" dirty="0">
                <a:ln>
                  <a:noFill/>
                </a:ln>
                <a:solidFill>
                  <a:prstClr val="black"/>
                </a:solidFill>
                <a:effectLst/>
                <a:uLnTx/>
                <a:uFillTx/>
                <a:latin typeface="Calibri" panose="020F0502020204030204"/>
                <a:ea typeface="+mn-ea"/>
                <a:cs typeface="+mn-cs"/>
              </a:rPr>
              <a:t>Self-</a:t>
            </a:r>
            <a:r>
              <a:rPr kumimoji="0" lang="it-IT" sz="1100" b="1" i="0" u="none" strike="noStrike" kern="1200" cap="none" spc="0" normalizeH="0" baseline="0" noProof="0" dirty="0" err="1">
                <a:ln>
                  <a:noFill/>
                </a:ln>
                <a:solidFill>
                  <a:prstClr val="black"/>
                </a:solidFill>
                <a:effectLst/>
                <a:uLnTx/>
                <a:uFillTx/>
                <a:latin typeface="Calibri" panose="020F0502020204030204"/>
                <a:ea typeface="+mn-ea"/>
                <a:cs typeface="+mn-cs"/>
              </a:rPr>
              <a:t>regulation</a:t>
            </a:r>
            <a:r>
              <a:rPr kumimoji="0" lang="it-IT" sz="1100" b="1" i="0" u="none" strike="noStrike" kern="1200" cap="none" spc="0" normalizeH="0" baseline="0" noProof="0" dirty="0">
                <a:ln>
                  <a:noFill/>
                </a:ln>
                <a:solidFill>
                  <a:prstClr val="black"/>
                </a:solidFill>
                <a:effectLst/>
                <a:uLnTx/>
                <a:uFillTx/>
                <a:latin typeface="Calibri" panose="020F0502020204030204"/>
                <a:ea typeface="+mn-ea"/>
                <a:cs typeface="+mn-cs"/>
              </a:rPr>
              <a:t> </a:t>
            </a:r>
            <a:r>
              <a:rPr kumimoji="0" lang="it-IT" sz="1100" b="1" i="0" u="none" strike="noStrike" kern="1200" cap="none" spc="0" normalizeH="0" baseline="0" noProof="0" dirty="0" err="1">
                <a:ln>
                  <a:noFill/>
                </a:ln>
                <a:solidFill>
                  <a:prstClr val="black"/>
                </a:solidFill>
                <a:effectLst/>
                <a:uLnTx/>
                <a:uFillTx/>
                <a:latin typeface="Calibri" panose="020F0502020204030204"/>
                <a:ea typeface="+mn-ea"/>
                <a:cs typeface="+mn-cs"/>
              </a:rPr>
              <a:t>Capacity</a:t>
            </a:r>
            <a:endParaRPr kumimoji="0" lang="it-IT" sz="1100" b="1"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6" name="CasellaDiTesto 15">
            <a:extLst>
              <a:ext uri="{FF2B5EF4-FFF2-40B4-BE49-F238E27FC236}">
                <a16:creationId xmlns:a16="http://schemas.microsoft.com/office/drawing/2014/main" id="{8E066C63-3423-4444-B238-E7E0D79829BC}"/>
              </a:ext>
            </a:extLst>
          </p:cNvPr>
          <p:cNvSpPr txBox="1"/>
          <p:nvPr/>
        </p:nvSpPr>
        <p:spPr>
          <a:xfrm rot="5400000">
            <a:off x="10201636" y="3196216"/>
            <a:ext cx="1234633" cy="261610"/>
          </a:xfrm>
          <a:prstGeom prst="rect">
            <a:avLst/>
          </a:prstGeom>
          <a:solidFill>
            <a:schemeClr val="bg2"/>
          </a:solid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100" b="1" i="0" u="none" strike="noStrike" kern="1200" cap="none" spc="0" normalizeH="0" baseline="0" noProof="0" dirty="0">
                <a:ln>
                  <a:noFill/>
                </a:ln>
                <a:solidFill>
                  <a:prstClr val="black"/>
                </a:solidFill>
                <a:effectLst/>
                <a:uLnTx/>
                <a:uFillTx/>
                <a:latin typeface="Calibri" panose="020F0502020204030204"/>
                <a:ea typeface="+mn-ea"/>
                <a:cs typeface="+mn-cs"/>
              </a:rPr>
              <a:t>Productivity gains</a:t>
            </a:r>
          </a:p>
        </p:txBody>
      </p:sp>
      <p:cxnSp>
        <p:nvCxnSpPr>
          <p:cNvPr id="49" name="Connettore diritto 48">
            <a:extLst>
              <a:ext uri="{FF2B5EF4-FFF2-40B4-BE49-F238E27FC236}">
                <a16:creationId xmlns:a16="http://schemas.microsoft.com/office/drawing/2014/main" id="{BE028812-EDE1-98EE-3725-85AA2226CF57}"/>
              </a:ext>
            </a:extLst>
          </p:cNvPr>
          <p:cNvCxnSpPr>
            <a:cxnSpLocks/>
          </p:cNvCxnSpPr>
          <p:nvPr/>
        </p:nvCxnSpPr>
        <p:spPr>
          <a:xfrm>
            <a:off x="7974544" y="40070"/>
            <a:ext cx="6128" cy="690972"/>
          </a:xfrm>
          <a:prstGeom prst="line">
            <a:avLst/>
          </a:prstGeom>
          <a:ln w="28575">
            <a:prstDash val="dash"/>
          </a:ln>
        </p:spPr>
        <p:style>
          <a:lnRef idx="1">
            <a:schemeClr val="accent1"/>
          </a:lnRef>
          <a:fillRef idx="0">
            <a:schemeClr val="accent1"/>
          </a:fillRef>
          <a:effectRef idx="0">
            <a:schemeClr val="accent1"/>
          </a:effectRef>
          <a:fontRef idx="minor">
            <a:schemeClr val="tx1"/>
          </a:fontRef>
        </p:style>
      </p:cxnSp>
      <p:sp>
        <p:nvSpPr>
          <p:cNvPr id="44" name="CasellaDiTesto 43">
            <a:extLst>
              <a:ext uri="{FF2B5EF4-FFF2-40B4-BE49-F238E27FC236}">
                <a16:creationId xmlns:a16="http://schemas.microsoft.com/office/drawing/2014/main" id="{B176AA43-3234-8C77-72B3-C456E2738305}"/>
              </a:ext>
            </a:extLst>
          </p:cNvPr>
          <p:cNvSpPr txBox="1"/>
          <p:nvPr/>
        </p:nvSpPr>
        <p:spPr>
          <a:xfrm>
            <a:off x="7311542" y="514759"/>
            <a:ext cx="1326004" cy="246221"/>
          </a:xfrm>
          <a:prstGeom prst="rect">
            <a:avLst/>
          </a:prstGeom>
          <a:solidFill>
            <a:schemeClr val="accent3">
              <a:lumMod val="20000"/>
              <a:lumOff val="80000"/>
            </a:schemeClr>
          </a:solidFill>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1000" b="1" i="0" u="none" strike="noStrike" kern="1200" cap="none" spc="0" normalizeH="0" baseline="0" noProof="0" dirty="0" err="1">
                <a:ln>
                  <a:noFill/>
                </a:ln>
                <a:solidFill>
                  <a:prstClr val="black"/>
                </a:solidFill>
                <a:effectLst/>
                <a:uLnTx/>
                <a:uFillTx/>
                <a:latin typeface="Calibri" panose="020F0502020204030204"/>
                <a:ea typeface="+mn-ea"/>
                <a:cs typeface="+mn-cs"/>
              </a:rPr>
              <a:t>Planetary</a:t>
            </a:r>
            <a:r>
              <a:rPr kumimoji="0" lang="it-IT" sz="1000" b="1" i="0" u="none" strike="noStrike" kern="1200" cap="none" spc="0" normalizeH="0" baseline="0" noProof="0" dirty="0">
                <a:ln>
                  <a:noFill/>
                </a:ln>
                <a:solidFill>
                  <a:prstClr val="black"/>
                </a:solidFill>
                <a:effectLst/>
                <a:uLnTx/>
                <a:uFillTx/>
                <a:latin typeface="Calibri" panose="020F0502020204030204"/>
                <a:ea typeface="+mn-ea"/>
                <a:cs typeface="+mn-cs"/>
              </a:rPr>
              <a:t> </a:t>
            </a:r>
            <a:r>
              <a:rPr kumimoji="0" lang="it-IT" sz="1000" b="1" i="0" u="none" strike="noStrike" kern="1200" cap="none" spc="0" normalizeH="0" baseline="0" noProof="0" dirty="0" err="1">
                <a:ln>
                  <a:noFill/>
                </a:ln>
                <a:solidFill>
                  <a:prstClr val="black"/>
                </a:solidFill>
                <a:effectLst/>
                <a:uLnTx/>
                <a:uFillTx/>
                <a:latin typeface="Calibri" panose="020F0502020204030204"/>
                <a:ea typeface="+mn-ea"/>
                <a:cs typeface="+mn-cs"/>
              </a:rPr>
              <a:t>Boundaries</a:t>
            </a:r>
            <a:endParaRPr kumimoji="0" lang="it-IT" sz="1000" b="1"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cxnSp>
        <p:nvCxnSpPr>
          <p:cNvPr id="54" name="Connettore diritto 53">
            <a:extLst>
              <a:ext uri="{FF2B5EF4-FFF2-40B4-BE49-F238E27FC236}">
                <a16:creationId xmlns:a16="http://schemas.microsoft.com/office/drawing/2014/main" id="{9C013FF7-C985-AB83-C269-34FD3E34201E}"/>
              </a:ext>
            </a:extLst>
          </p:cNvPr>
          <p:cNvCxnSpPr>
            <a:cxnSpLocks/>
          </p:cNvCxnSpPr>
          <p:nvPr/>
        </p:nvCxnSpPr>
        <p:spPr>
          <a:xfrm flipH="1">
            <a:off x="7953974" y="5768348"/>
            <a:ext cx="12833" cy="912966"/>
          </a:xfrm>
          <a:prstGeom prst="line">
            <a:avLst/>
          </a:prstGeom>
          <a:ln w="28575">
            <a:prstDash val="dash"/>
          </a:ln>
        </p:spPr>
        <p:style>
          <a:lnRef idx="1">
            <a:schemeClr val="accent1"/>
          </a:lnRef>
          <a:fillRef idx="0">
            <a:schemeClr val="accent1"/>
          </a:fillRef>
          <a:effectRef idx="0">
            <a:schemeClr val="accent1"/>
          </a:effectRef>
          <a:fontRef idx="minor">
            <a:schemeClr val="tx1"/>
          </a:fontRef>
        </p:style>
      </p:cxnSp>
      <p:sp>
        <p:nvSpPr>
          <p:cNvPr id="13" name="CasellaDiTesto 12">
            <a:extLst>
              <a:ext uri="{FF2B5EF4-FFF2-40B4-BE49-F238E27FC236}">
                <a16:creationId xmlns:a16="http://schemas.microsoft.com/office/drawing/2014/main" id="{0D7EFC2B-D15F-69F2-C9CD-CB6F6F4FC561}"/>
              </a:ext>
            </a:extLst>
          </p:cNvPr>
          <p:cNvSpPr txBox="1"/>
          <p:nvPr/>
        </p:nvSpPr>
        <p:spPr>
          <a:xfrm>
            <a:off x="7187559" y="5847838"/>
            <a:ext cx="1494320" cy="261610"/>
          </a:xfrm>
          <a:prstGeom prst="rect">
            <a:avLst/>
          </a:prstGeom>
          <a:solidFill>
            <a:schemeClr val="bg2"/>
          </a:solid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100" b="1" i="0" u="none" strike="noStrike" kern="1200" cap="none" spc="0" normalizeH="0" baseline="0" noProof="0" dirty="0" err="1">
                <a:ln>
                  <a:noFill/>
                </a:ln>
                <a:solidFill>
                  <a:prstClr val="black"/>
                </a:solidFill>
                <a:effectLst/>
                <a:uLnTx/>
                <a:uFillTx/>
                <a:latin typeface="Calibri" panose="020F0502020204030204"/>
                <a:ea typeface="+mn-ea"/>
                <a:cs typeface="+mn-cs"/>
              </a:rPr>
              <a:t>Population</a:t>
            </a:r>
            <a:r>
              <a:rPr kumimoji="0" lang="it-IT" sz="1100" b="1" i="0" u="none" strike="noStrike" kern="1200" cap="none" spc="0" normalizeH="0" baseline="0" noProof="0" dirty="0">
                <a:ln>
                  <a:noFill/>
                </a:ln>
                <a:solidFill>
                  <a:prstClr val="black"/>
                </a:solidFill>
                <a:effectLst/>
                <a:uLnTx/>
                <a:uFillTx/>
                <a:latin typeface="Calibri" panose="020F0502020204030204"/>
                <a:ea typeface="+mn-ea"/>
                <a:cs typeface="+mn-cs"/>
              </a:rPr>
              <a:t> </a:t>
            </a:r>
            <a:r>
              <a:rPr kumimoji="0" lang="it-IT" sz="1100" b="1" i="0" u="none" strike="noStrike" kern="1200" cap="none" spc="0" normalizeH="0" baseline="0" noProof="0" dirty="0" err="1">
                <a:ln>
                  <a:noFill/>
                </a:ln>
                <a:solidFill>
                  <a:prstClr val="black"/>
                </a:solidFill>
                <a:effectLst/>
                <a:uLnTx/>
                <a:uFillTx/>
                <a:latin typeface="Calibri" panose="020F0502020204030204"/>
                <a:ea typeface="+mn-ea"/>
                <a:cs typeface="+mn-cs"/>
              </a:rPr>
              <a:t>Well-being</a:t>
            </a:r>
            <a:endParaRPr kumimoji="0" lang="it-IT" sz="1100" b="1"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45" name="CasellaDiTesto 44">
            <a:extLst>
              <a:ext uri="{FF2B5EF4-FFF2-40B4-BE49-F238E27FC236}">
                <a16:creationId xmlns:a16="http://schemas.microsoft.com/office/drawing/2014/main" id="{0312981B-53A5-12B5-2668-86F7085C3D1A}"/>
              </a:ext>
            </a:extLst>
          </p:cNvPr>
          <p:cNvSpPr txBox="1"/>
          <p:nvPr/>
        </p:nvSpPr>
        <p:spPr>
          <a:xfrm>
            <a:off x="4474792" y="2595008"/>
            <a:ext cx="530915" cy="246221"/>
          </a:xfrm>
          <a:prstGeom prst="rect">
            <a:avLst/>
          </a:prstGeom>
          <a:solidFill>
            <a:schemeClr val="bg2"/>
          </a:solid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000" b="0" i="0" u="none" strike="noStrike" kern="1200" cap="none" spc="0" normalizeH="0" baseline="0" noProof="0" dirty="0" err="1">
                <a:ln>
                  <a:noFill/>
                </a:ln>
                <a:solidFill>
                  <a:prstClr val="black"/>
                </a:solidFill>
                <a:effectLst/>
                <a:uLnTx/>
                <a:uFillTx/>
                <a:latin typeface="Calibri" panose="020F0502020204030204"/>
                <a:ea typeface="+mn-ea"/>
                <a:cs typeface="+mn-cs"/>
              </a:rPr>
              <a:t>Higher</a:t>
            </a:r>
            <a:endParaRPr kumimoji="0" lang="it-IT" sz="10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47" name="CasellaDiTesto 46">
            <a:extLst>
              <a:ext uri="{FF2B5EF4-FFF2-40B4-BE49-F238E27FC236}">
                <a16:creationId xmlns:a16="http://schemas.microsoft.com/office/drawing/2014/main" id="{BBA6CD26-01D3-EE38-7866-E68DEE248B39}"/>
              </a:ext>
            </a:extLst>
          </p:cNvPr>
          <p:cNvSpPr txBox="1"/>
          <p:nvPr/>
        </p:nvSpPr>
        <p:spPr>
          <a:xfrm>
            <a:off x="4465927" y="3932335"/>
            <a:ext cx="506870" cy="246221"/>
          </a:xfrm>
          <a:prstGeom prst="rect">
            <a:avLst/>
          </a:prstGeom>
          <a:solidFill>
            <a:schemeClr val="bg2"/>
          </a:solid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000" b="0" i="0" u="none" strike="noStrike" kern="1200" cap="none" spc="0" normalizeH="0" baseline="0" noProof="0" dirty="0">
                <a:ln>
                  <a:noFill/>
                </a:ln>
                <a:solidFill>
                  <a:prstClr val="black"/>
                </a:solidFill>
                <a:effectLst/>
                <a:uLnTx/>
                <a:uFillTx/>
                <a:latin typeface="Calibri" panose="020F0502020204030204"/>
                <a:ea typeface="+mn-ea"/>
                <a:cs typeface="+mn-cs"/>
              </a:rPr>
              <a:t>Lower</a:t>
            </a:r>
          </a:p>
        </p:txBody>
      </p:sp>
      <p:sp>
        <p:nvSpPr>
          <p:cNvPr id="50" name="CasellaDiTesto 49">
            <a:extLst>
              <a:ext uri="{FF2B5EF4-FFF2-40B4-BE49-F238E27FC236}">
                <a16:creationId xmlns:a16="http://schemas.microsoft.com/office/drawing/2014/main" id="{7834E0D9-21F7-1579-7D3A-A7F12CBDD436}"/>
              </a:ext>
            </a:extLst>
          </p:cNvPr>
          <p:cNvSpPr txBox="1"/>
          <p:nvPr/>
        </p:nvSpPr>
        <p:spPr>
          <a:xfrm>
            <a:off x="11176237" y="2746529"/>
            <a:ext cx="898003" cy="246221"/>
          </a:xfrm>
          <a:prstGeom prst="rect">
            <a:avLst/>
          </a:prstGeom>
          <a:solidFill>
            <a:schemeClr val="bg2"/>
          </a:solid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000" b="0" i="0" u="none" strike="noStrike" kern="1200" cap="none" spc="0" normalizeH="0" baseline="0" noProof="0" dirty="0" err="1">
                <a:ln>
                  <a:noFill/>
                </a:ln>
                <a:solidFill>
                  <a:prstClr val="black"/>
                </a:solidFill>
                <a:effectLst/>
                <a:uLnTx/>
                <a:uFillTx/>
                <a:latin typeface="Calibri" panose="020F0502020204030204"/>
                <a:ea typeface="+mn-ea"/>
                <a:cs typeface="+mn-cs"/>
              </a:rPr>
              <a:t>Concentrated</a:t>
            </a:r>
            <a:endParaRPr kumimoji="0" lang="it-IT" sz="10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52" name="CasellaDiTesto 51">
            <a:extLst>
              <a:ext uri="{FF2B5EF4-FFF2-40B4-BE49-F238E27FC236}">
                <a16:creationId xmlns:a16="http://schemas.microsoft.com/office/drawing/2014/main" id="{D330873B-DD60-4EAF-8280-188712AFBAA3}"/>
              </a:ext>
            </a:extLst>
          </p:cNvPr>
          <p:cNvSpPr txBox="1"/>
          <p:nvPr/>
        </p:nvSpPr>
        <p:spPr>
          <a:xfrm>
            <a:off x="11203203" y="3671835"/>
            <a:ext cx="768159" cy="246221"/>
          </a:xfrm>
          <a:prstGeom prst="rect">
            <a:avLst/>
          </a:prstGeom>
          <a:solidFill>
            <a:schemeClr val="bg2"/>
          </a:solid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000" b="0" i="0" u="none" strike="noStrike" kern="1200" cap="none" spc="0" normalizeH="0" baseline="0" noProof="0" dirty="0">
                <a:ln>
                  <a:noFill/>
                </a:ln>
                <a:solidFill>
                  <a:prstClr val="black"/>
                </a:solidFill>
                <a:effectLst/>
                <a:uLnTx/>
                <a:uFillTx/>
                <a:latin typeface="Calibri" panose="020F0502020204030204"/>
                <a:ea typeface="+mn-ea"/>
                <a:cs typeface="+mn-cs"/>
              </a:rPr>
              <a:t>Distributed</a:t>
            </a:r>
          </a:p>
        </p:txBody>
      </p:sp>
      <p:sp>
        <p:nvSpPr>
          <p:cNvPr id="53" name="CasellaDiTesto 52">
            <a:extLst>
              <a:ext uri="{FF2B5EF4-FFF2-40B4-BE49-F238E27FC236}">
                <a16:creationId xmlns:a16="http://schemas.microsoft.com/office/drawing/2014/main" id="{2E5DCE64-A2FF-3739-E327-11CD9AEDCA05}"/>
              </a:ext>
            </a:extLst>
          </p:cNvPr>
          <p:cNvSpPr txBox="1"/>
          <p:nvPr/>
        </p:nvSpPr>
        <p:spPr>
          <a:xfrm>
            <a:off x="7172658" y="6272617"/>
            <a:ext cx="479618" cy="246221"/>
          </a:xfrm>
          <a:prstGeom prst="rect">
            <a:avLst/>
          </a:prstGeom>
          <a:solidFill>
            <a:schemeClr val="bg2"/>
          </a:solid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000" b="0" i="0" u="none" strike="noStrike" kern="1200" cap="none" spc="0" normalizeH="0" baseline="0" noProof="0" dirty="0" err="1">
                <a:ln>
                  <a:noFill/>
                </a:ln>
                <a:solidFill>
                  <a:prstClr val="black"/>
                </a:solidFill>
                <a:effectLst/>
                <a:uLnTx/>
                <a:uFillTx/>
                <a:latin typeface="Calibri" panose="020F0502020204030204"/>
                <a:ea typeface="+mn-ea"/>
                <a:cs typeface="+mn-cs"/>
              </a:rPr>
              <a:t>Many</a:t>
            </a:r>
            <a:endParaRPr kumimoji="0" lang="it-IT" sz="10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55" name="CasellaDiTesto 54">
            <a:extLst>
              <a:ext uri="{FF2B5EF4-FFF2-40B4-BE49-F238E27FC236}">
                <a16:creationId xmlns:a16="http://schemas.microsoft.com/office/drawing/2014/main" id="{2B74973D-E825-CCC9-8503-EE22397D798C}"/>
              </a:ext>
            </a:extLst>
          </p:cNvPr>
          <p:cNvSpPr txBox="1"/>
          <p:nvPr/>
        </p:nvSpPr>
        <p:spPr>
          <a:xfrm>
            <a:off x="8254623" y="6272617"/>
            <a:ext cx="399468" cy="246221"/>
          </a:xfrm>
          <a:prstGeom prst="rect">
            <a:avLst/>
          </a:prstGeom>
          <a:solidFill>
            <a:schemeClr val="bg2"/>
          </a:solid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000" b="0" i="0" u="none" strike="noStrike" kern="1200" cap="none" spc="0" normalizeH="0" baseline="0" noProof="0" dirty="0" err="1">
                <a:ln>
                  <a:noFill/>
                </a:ln>
                <a:solidFill>
                  <a:prstClr val="black"/>
                </a:solidFill>
                <a:effectLst/>
                <a:uLnTx/>
                <a:uFillTx/>
                <a:latin typeface="Calibri" panose="020F0502020204030204"/>
                <a:ea typeface="+mn-ea"/>
                <a:cs typeface="+mn-cs"/>
              </a:rPr>
              <a:t>Few</a:t>
            </a:r>
            <a:endParaRPr kumimoji="0" lang="it-IT" sz="10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56" name="CasellaDiTesto 55">
            <a:extLst>
              <a:ext uri="{FF2B5EF4-FFF2-40B4-BE49-F238E27FC236}">
                <a16:creationId xmlns:a16="http://schemas.microsoft.com/office/drawing/2014/main" id="{CADB2E19-4555-CEF1-9659-4D0DDDC67D8F}"/>
              </a:ext>
            </a:extLst>
          </p:cNvPr>
          <p:cNvSpPr txBox="1"/>
          <p:nvPr/>
        </p:nvSpPr>
        <p:spPr>
          <a:xfrm>
            <a:off x="8128729" y="61290"/>
            <a:ext cx="534121" cy="246221"/>
          </a:xfrm>
          <a:prstGeom prst="rect">
            <a:avLst/>
          </a:prstGeom>
          <a:solidFill>
            <a:schemeClr val="bg2"/>
          </a:solid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000" b="0" i="0" u="none" strike="noStrike" kern="1200" cap="none" spc="0" normalizeH="0" baseline="0" noProof="0" dirty="0" err="1">
                <a:ln>
                  <a:noFill/>
                </a:ln>
                <a:solidFill>
                  <a:prstClr val="black"/>
                </a:solidFill>
                <a:effectLst/>
                <a:uLnTx/>
                <a:uFillTx/>
                <a:latin typeface="Calibri" panose="020F0502020204030204"/>
                <a:ea typeface="+mn-ea"/>
                <a:cs typeface="+mn-cs"/>
              </a:rPr>
              <a:t>Within</a:t>
            </a:r>
            <a:endParaRPr kumimoji="0" lang="it-IT" sz="10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57" name="CasellaDiTesto 56">
            <a:extLst>
              <a:ext uri="{FF2B5EF4-FFF2-40B4-BE49-F238E27FC236}">
                <a16:creationId xmlns:a16="http://schemas.microsoft.com/office/drawing/2014/main" id="{AD6696F3-7168-C75E-CB8D-BD5A101550E6}"/>
              </a:ext>
            </a:extLst>
          </p:cNvPr>
          <p:cNvSpPr txBox="1"/>
          <p:nvPr/>
        </p:nvSpPr>
        <p:spPr>
          <a:xfrm>
            <a:off x="7277077" y="63033"/>
            <a:ext cx="579005" cy="246221"/>
          </a:xfrm>
          <a:prstGeom prst="rect">
            <a:avLst/>
          </a:prstGeom>
          <a:solidFill>
            <a:schemeClr val="bg2"/>
          </a:solid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000" b="0" i="0" u="none" strike="noStrike" kern="1200" cap="none" spc="0" normalizeH="0" baseline="0" noProof="0" dirty="0">
                <a:ln>
                  <a:noFill/>
                </a:ln>
                <a:solidFill>
                  <a:prstClr val="black"/>
                </a:solidFill>
                <a:effectLst/>
                <a:uLnTx/>
                <a:uFillTx/>
                <a:latin typeface="Calibri" panose="020F0502020204030204"/>
                <a:ea typeface="+mn-ea"/>
                <a:cs typeface="+mn-cs"/>
              </a:rPr>
              <a:t>Beyond</a:t>
            </a:r>
          </a:p>
        </p:txBody>
      </p:sp>
      <p:sp>
        <p:nvSpPr>
          <p:cNvPr id="6" name="CasellaDiTesto 5">
            <a:extLst>
              <a:ext uri="{FF2B5EF4-FFF2-40B4-BE49-F238E27FC236}">
                <a16:creationId xmlns:a16="http://schemas.microsoft.com/office/drawing/2014/main" id="{39C955A4-35C3-5967-B59C-12BA8BE79158}"/>
              </a:ext>
            </a:extLst>
          </p:cNvPr>
          <p:cNvSpPr txBox="1"/>
          <p:nvPr/>
        </p:nvSpPr>
        <p:spPr>
          <a:xfrm>
            <a:off x="86672" y="1088453"/>
            <a:ext cx="3481274" cy="1631216"/>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sz="2000" b="1" dirty="0">
                <a:solidFill>
                  <a:prstClr val="black"/>
                </a:solidFill>
                <a:latin typeface="Calibri" panose="020F0502020204030204"/>
              </a:rPr>
              <a:t>CHALLENGES</a:t>
            </a:r>
            <a:r>
              <a:rPr kumimoji="0" lang="it-IT" sz="2000" b="1" i="0" u="none" strike="noStrike" kern="1200" cap="none" spc="0" normalizeH="0" baseline="0" noProof="0" dirty="0">
                <a:ln>
                  <a:noFill/>
                </a:ln>
                <a:solidFill>
                  <a:prstClr val="black"/>
                </a:solidFill>
                <a:effectLst/>
                <a:uLnTx/>
                <a:uFillTx/>
                <a:latin typeface="Calibri" panose="020F0502020204030204"/>
                <a:ea typeface="+mn-ea"/>
                <a:cs typeface="+mn-cs"/>
              </a:rPr>
              <a:t>:</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it-IT" sz="1600" b="0" i="1" u="none" strike="noStrike" kern="1200" cap="none" spc="0" normalizeH="0" baseline="0" noProof="0" dirty="0">
                <a:ln>
                  <a:noFill/>
                </a:ln>
                <a:solidFill>
                  <a:prstClr val="black"/>
                </a:solidFill>
                <a:effectLst/>
                <a:uLnTx/>
                <a:uFillTx/>
                <a:latin typeface="Calibri" panose="020F0502020204030204"/>
                <a:ea typeface="+mn-ea"/>
                <a:cs typeface="+mn-cs"/>
              </a:rPr>
              <a:t>Energy </a:t>
            </a:r>
            <a:r>
              <a:rPr kumimoji="0" lang="it-IT" sz="1600" b="0" i="1" u="none" strike="noStrike" kern="1200" cap="none" spc="0" normalizeH="0" baseline="0" noProof="0" dirty="0" err="1">
                <a:ln>
                  <a:noFill/>
                </a:ln>
                <a:solidFill>
                  <a:prstClr val="black"/>
                </a:solidFill>
                <a:effectLst/>
                <a:uLnTx/>
                <a:uFillTx/>
                <a:latin typeface="Calibri" panose="020F0502020204030204"/>
                <a:ea typeface="+mn-ea"/>
                <a:cs typeface="+mn-cs"/>
              </a:rPr>
              <a:t>conversion</a:t>
            </a:r>
            <a:r>
              <a:rPr kumimoji="0" lang="it-IT" sz="1600" b="0" i="1" u="none" strike="noStrike" kern="1200" cap="none" spc="0" normalizeH="0" baseline="0" noProof="0" dirty="0">
                <a:ln>
                  <a:noFill/>
                </a:ln>
                <a:solidFill>
                  <a:prstClr val="black"/>
                </a:solidFill>
                <a:effectLst/>
                <a:uLnTx/>
                <a:uFillTx/>
                <a:latin typeface="Calibri" panose="020F0502020204030204"/>
                <a:ea typeface="+mn-ea"/>
                <a:cs typeface="+mn-cs"/>
              </a:rPr>
              <a:t> (core life </a:t>
            </a:r>
            <a:r>
              <a:rPr kumimoji="0" lang="it-IT" sz="1600" b="0" i="1" u="none" strike="noStrike" kern="1200" cap="none" spc="0" normalizeH="0" baseline="0" noProof="0" dirty="0" err="1">
                <a:ln>
                  <a:noFill/>
                </a:ln>
                <a:solidFill>
                  <a:prstClr val="black"/>
                </a:solidFill>
                <a:effectLst/>
                <a:uLnTx/>
                <a:uFillTx/>
                <a:latin typeface="Calibri" panose="020F0502020204030204"/>
                <a:ea typeface="+mn-ea"/>
                <a:cs typeface="+mn-cs"/>
              </a:rPr>
              <a:t>enabler</a:t>
            </a:r>
            <a:r>
              <a:rPr kumimoji="0" lang="it-IT" sz="1600" b="0" i="1" u="none" strike="noStrike" kern="1200" cap="none" spc="0" normalizeH="0" baseline="0" noProof="0" dirty="0">
                <a:ln>
                  <a:noFill/>
                </a:ln>
                <a:solidFill>
                  <a:prstClr val="black"/>
                </a:solidFill>
                <a:effectLst/>
                <a:uLnTx/>
                <a:uFillTx/>
                <a:latin typeface="Calibri" panose="020F0502020204030204"/>
                <a:ea typeface="+mn-ea"/>
                <a:cs typeface="+mn-cs"/>
              </a:rPr>
              <a:t>)</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it-IT" sz="1600" b="0" i="1" u="none" strike="noStrike" kern="1200" cap="none" spc="0" normalizeH="0" baseline="0" noProof="0" dirty="0" err="1">
                <a:ln>
                  <a:noFill/>
                </a:ln>
                <a:solidFill>
                  <a:prstClr val="black"/>
                </a:solidFill>
                <a:effectLst/>
                <a:uLnTx/>
                <a:uFillTx/>
                <a:latin typeface="Calibri" panose="020F0502020204030204"/>
                <a:ea typeface="+mn-ea"/>
                <a:cs typeface="+mn-cs"/>
              </a:rPr>
              <a:t>Climate</a:t>
            </a:r>
            <a:r>
              <a:rPr kumimoji="0" lang="it-IT" sz="1600" b="0" i="1" u="none" strike="noStrike" kern="1200" cap="none" spc="0" normalizeH="0" baseline="0" noProof="0" dirty="0">
                <a:ln>
                  <a:noFill/>
                </a:ln>
                <a:solidFill>
                  <a:prstClr val="black"/>
                </a:solidFill>
                <a:effectLst/>
                <a:uLnTx/>
                <a:uFillTx/>
                <a:latin typeface="Calibri" panose="020F0502020204030204"/>
                <a:ea typeface="+mn-ea"/>
                <a:cs typeface="+mn-cs"/>
              </a:rPr>
              <a:t> </a:t>
            </a:r>
            <a:r>
              <a:rPr kumimoji="0" lang="it-IT" sz="1600" b="0" i="1" u="none" strike="noStrike" kern="1200" cap="none" spc="0" normalizeH="0" baseline="0" noProof="0" dirty="0" err="1">
                <a:ln>
                  <a:noFill/>
                </a:ln>
                <a:solidFill>
                  <a:prstClr val="black"/>
                </a:solidFill>
                <a:effectLst/>
                <a:uLnTx/>
                <a:uFillTx/>
                <a:latin typeface="Calibri" panose="020F0502020204030204"/>
                <a:ea typeface="+mn-ea"/>
                <a:cs typeface="+mn-cs"/>
              </a:rPr>
              <a:t>change</a:t>
            </a:r>
            <a:endParaRPr kumimoji="0" lang="it-IT" sz="1600" b="0" i="1" u="none" strike="noStrike" kern="1200" cap="none" spc="0" normalizeH="0" baseline="0" noProof="0" dirty="0">
              <a:ln>
                <a:noFill/>
              </a:ln>
              <a:solidFill>
                <a:prstClr val="black"/>
              </a:solidFill>
              <a:effectLst/>
              <a:uLnTx/>
              <a:uFillTx/>
              <a:latin typeface="Calibri" panose="020F0502020204030204"/>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it-IT" sz="1600" b="0" i="1" u="none" strike="noStrike" kern="1200" cap="none" spc="0" normalizeH="0" baseline="0" noProof="0" dirty="0" err="1">
                <a:ln>
                  <a:noFill/>
                </a:ln>
                <a:solidFill>
                  <a:prstClr val="black"/>
                </a:solidFill>
                <a:effectLst/>
                <a:uLnTx/>
                <a:uFillTx/>
                <a:latin typeface="Calibri" panose="020F0502020204030204"/>
                <a:ea typeface="+mn-ea"/>
                <a:cs typeface="+mn-cs"/>
              </a:rPr>
              <a:t>Technological</a:t>
            </a:r>
            <a:r>
              <a:rPr kumimoji="0" lang="it-IT" sz="1600" b="0" i="1" u="none" strike="noStrike" kern="1200" cap="none" spc="0" normalizeH="0" baseline="0" noProof="0" dirty="0">
                <a:ln>
                  <a:noFill/>
                </a:ln>
                <a:solidFill>
                  <a:prstClr val="black"/>
                </a:solidFill>
                <a:effectLst/>
                <a:uLnTx/>
                <a:uFillTx/>
                <a:latin typeface="Calibri" panose="020F0502020204030204"/>
                <a:ea typeface="+mn-ea"/>
                <a:cs typeface="+mn-cs"/>
              </a:rPr>
              <a:t> </a:t>
            </a:r>
            <a:r>
              <a:rPr kumimoji="0" lang="it-IT" sz="1600" b="0" i="1" u="none" strike="noStrike" kern="1200" cap="none" spc="0" normalizeH="0" baseline="0" noProof="0" dirty="0" err="1">
                <a:ln>
                  <a:noFill/>
                </a:ln>
                <a:solidFill>
                  <a:prstClr val="black"/>
                </a:solidFill>
                <a:effectLst/>
                <a:uLnTx/>
                <a:uFillTx/>
                <a:latin typeface="Calibri" panose="020F0502020204030204"/>
                <a:ea typeface="+mn-ea"/>
                <a:cs typeface="+mn-cs"/>
              </a:rPr>
              <a:t>change</a:t>
            </a:r>
            <a:endParaRPr kumimoji="0" lang="it-IT" sz="1600" b="0" i="1" u="none" strike="noStrike" kern="1200" cap="none" spc="0" normalizeH="0" baseline="0" noProof="0" dirty="0">
              <a:ln>
                <a:noFill/>
              </a:ln>
              <a:solidFill>
                <a:prstClr val="black"/>
              </a:solidFill>
              <a:effectLst/>
              <a:uLnTx/>
              <a:uFillTx/>
              <a:latin typeface="Calibri" panose="020F0502020204030204"/>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it-IT" sz="1600" b="0" i="1" u="none" strike="noStrike" kern="1200" cap="none" spc="0" normalizeH="0" baseline="0" noProof="0" dirty="0" err="1">
                <a:ln>
                  <a:noFill/>
                </a:ln>
                <a:solidFill>
                  <a:prstClr val="black"/>
                </a:solidFill>
                <a:effectLst/>
                <a:uLnTx/>
                <a:uFillTx/>
                <a:latin typeface="Calibri" panose="020F0502020204030204"/>
                <a:ea typeface="+mn-ea"/>
                <a:cs typeface="+mn-cs"/>
              </a:rPr>
              <a:t>Population</a:t>
            </a:r>
            <a:r>
              <a:rPr kumimoji="0" lang="it-IT" sz="1600" b="0" i="1" u="none" strike="noStrike" kern="1200" cap="none" spc="0" normalizeH="0" baseline="0" noProof="0" dirty="0">
                <a:ln>
                  <a:noFill/>
                </a:ln>
                <a:solidFill>
                  <a:prstClr val="black"/>
                </a:solidFill>
                <a:effectLst/>
                <a:uLnTx/>
                <a:uFillTx/>
                <a:latin typeface="Calibri" panose="020F0502020204030204"/>
                <a:ea typeface="+mn-ea"/>
                <a:cs typeface="+mn-cs"/>
              </a:rPr>
              <a:t> </a:t>
            </a:r>
            <a:r>
              <a:rPr kumimoji="0" lang="it-IT" sz="1600" b="0" i="1" u="none" strike="noStrike" kern="1200" cap="none" spc="0" normalizeH="0" baseline="0" noProof="0" dirty="0" err="1">
                <a:ln>
                  <a:noFill/>
                </a:ln>
                <a:solidFill>
                  <a:prstClr val="black"/>
                </a:solidFill>
                <a:effectLst/>
                <a:uLnTx/>
                <a:uFillTx/>
                <a:latin typeface="Calibri" panose="020F0502020204030204"/>
                <a:ea typeface="+mn-ea"/>
                <a:cs typeface="+mn-cs"/>
              </a:rPr>
              <a:t>change</a:t>
            </a:r>
            <a:endParaRPr kumimoji="0" lang="it-IT" sz="1600" b="0" i="1" u="none" strike="noStrike" kern="1200" cap="none" spc="0" normalizeH="0" baseline="0" noProof="0" dirty="0">
              <a:ln>
                <a:noFill/>
              </a:ln>
              <a:solidFill>
                <a:prstClr val="black"/>
              </a:solidFill>
              <a:effectLst/>
              <a:uLnTx/>
              <a:uFillTx/>
              <a:latin typeface="Calibri" panose="020F0502020204030204"/>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it-IT" sz="1600" b="0" i="1" u="none" strike="noStrike" kern="1200" cap="none" spc="0" normalizeH="0" baseline="0" noProof="0" dirty="0">
                <a:ln>
                  <a:noFill/>
                </a:ln>
                <a:solidFill>
                  <a:prstClr val="black"/>
                </a:solidFill>
                <a:effectLst/>
                <a:uLnTx/>
                <a:uFillTx/>
                <a:latin typeface="Calibri" panose="020F0502020204030204"/>
                <a:ea typeface="+mn-ea"/>
                <a:cs typeface="+mn-cs"/>
              </a:rPr>
              <a:t>Governance </a:t>
            </a:r>
            <a:r>
              <a:rPr kumimoji="0" lang="it-IT" sz="1600" b="0" i="1" u="none" strike="noStrike" kern="1200" cap="none" spc="0" normalizeH="0" baseline="0" noProof="0" dirty="0" err="1">
                <a:ln>
                  <a:noFill/>
                </a:ln>
                <a:solidFill>
                  <a:prstClr val="black"/>
                </a:solidFill>
                <a:effectLst/>
                <a:uLnTx/>
                <a:uFillTx/>
                <a:latin typeface="Calibri" panose="020F0502020204030204"/>
                <a:ea typeface="+mn-ea"/>
                <a:cs typeface="+mn-cs"/>
              </a:rPr>
              <a:t>change</a:t>
            </a:r>
            <a:endParaRPr kumimoji="0" lang="it-IT" sz="1600" b="0" i="1"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9" name="CasellaDiTesto 8">
            <a:extLst>
              <a:ext uri="{FF2B5EF4-FFF2-40B4-BE49-F238E27FC236}">
                <a16:creationId xmlns:a16="http://schemas.microsoft.com/office/drawing/2014/main" id="{49F5277D-C245-DA5E-3C35-2E612EB91AAE}"/>
              </a:ext>
            </a:extLst>
          </p:cNvPr>
          <p:cNvSpPr txBox="1"/>
          <p:nvPr/>
        </p:nvSpPr>
        <p:spPr>
          <a:xfrm>
            <a:off x="81671" y="2967527"/>
            <a:ext cx="4634154" cy="2000548"/>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sz="2000" b="1" dirty="0">
                <a:solidFill>
                  <a:prstClr val="black"/>
                </a:solidFill>
                <a:latin typeface="Calibri" panose="020F0502020204030204"/>
              </a:rPr>
              <a:t>LONG-TERM 2050/2100 </a:t>
            </a:r>
          </a:p>
          <a:p>
            <a:pPr marL="0" marR="0" lvl="0" indent="0" algn="l" defTabSz="914400" rtl="0" eaLnBrk="1" fontAlgn="auto" latinLnBrk="0" hangingPunct="1">
              <a:lnSpc>
                <a:spcPct val="100000"/>
              </a:lnSpc>
              <a:spcBef>
                <a:spcPts val="0"/>
              </a:spcBef>
              <a:spcAft>
                <a:spcPts val="0"/>
              </a:spcAft>
              <a:buClrTx/>
              <a:buSzTx/>
              <a:buFontTx/>
              <a:buNone/>
              <a:tabLst/>
              <a:defRPr/>
            </a:pPr>
            <a:r>
              <a:rPr lang="it-IT" sz="2000" b="1" dirty="0">
                <a:solidFill>
                  <a:prstClr val="black"/>
                </a:solidFill>
                <a:latin typeface="Calibri" panose="020F0502020204030204"/>
              </a:rPr>
              <a:t>ADAPTIVE (H1)/TRANSFORMATIVE (H3)</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2000" b="1" i="0" u="none" strike="noStrike" kern="1200" cap="none" spc="0" normalizeH="0" baseline="0" noProof="0" dirty="0">
                <a:ln>
                  <a:noFill/>
                </a:ln>
                <a:solidFill>
                  <a:prstClr val="black"/>
                </a:solidFill>
                <a:effectLst/>
                <a:uLnTx/>
                <a:uFillTx/>
                <a:latin typeface="Calibri" panose="020F0502020204030204"/>
                <a:ea typeface="+mn-ea"/>
                <a:cs typeface="+mn-cs"/>
              </a:rPr>
              <a:t>RESPONSE SCENARIOS</a:t>
            </a:r>
            <a:r>
              <a:rPr kumimoji="0" lang="it-IT" sz="2000" b="0" i="0" u="none" strike="noStrike" kern="1200" cap="none" spc="0" normalizeH="0" baseline="0" noProof="0" dirty="0">
                <a:ln>
                  <a:noFill/>
                </a:ln>
                <a:solidFill>
                  <a:prstClr val="black"/>
                </a:solidFill>
                <a:effectLst/>
                <a:uLnTx/>
                <a:uFillTx/>
                <a:latin typeface="Calibri" panose="020F0502020204030204"/>
                <a:ea typeface="+mn-ea"/>
                <a:cs typeface="+mn-cs"/>
              </a:rPr>
              <a:t>:</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it-IT" sz="1600" i="1" dirty="0">
                <a:solidFill>
                  <a:prstClr val="black"/>
                </a:solidFill>
                <a:latin typeface="Calibri" panose="020F0502020204030204"/>
              </a:rPr>
              <a:t>H1 </a:t>
            </a:r>
            <a:r>
              <a:rPr lang="it-IT" sz="1600" i="1" dirty="0" err="1">
                <a:solidFill>
                  <a:prstClr val="black"/>
                </a:solidFill>
                <a:latin typeface="Calibri" panose="020F0502020204030204"/>
              </a:rPr>
              <a:t>beyond</a:t>
            </a:r>
            <a:r>
              <a:rPr lang="it-IT" sz="1600" i="1" dirty="0">
                <a:solidFill>
                  <a:prstClr val="black"/>
                </a:solidFill>
                <a:latin typeface="Calibri" panose="020F0502020204030204"/>
              </a:rPr>
              <a:t>/H3 </a:t>
            </a:r>
            <a:r>
              <a:rPr lang="it-IT" sz="1600" i="1" dirty="0" err="1">
                <a:solidFill>
                  <a:prstClr val="black"/>
                </a:solidFill>
                <a:latin typeface="Calibri" panose="020F0502020204030204"/>
              </a:rPr>
              <a:t>within</a:t>
            </a:r>
            <a:r>
              <a:rPr lang="it-IT" sz="1600" i="1" dirty="0">
                <a:solidFill>
                  <a:prstClr val="black"/>
                </a:solidFill>
                <a:latin typeface="Calibri" panose="020F0502020204030204"/>
              </a:rPr>
              <a:t> p</a:t>
            </a:r>
            <a:r>
              <a:rPr kumimoji="0" lang="it-IT" sz="1600" b="0" i="1" u="none" strike="noStrike" kern="1200" cap="none" spc="0" normalizeH="0" baseline="0" noProof="0" dirty="0" err="1">
                <a:ln>
                  <a:noFill/>
                </a:ln>
                <a:solidFill>
                  <a:prstClr val="black"/>
                </a:solidFill>
                <a:effectLst/>
                <a:uLnTx/>
                <a:uFillTx/>
                <a:latin typeface="Calibri" panose="020F0502020204030204"/>
                <a:ea typeface="+mn-ea"/>
                <a:cs typeface="+mn-cs"/>
              </a:rPr>
              <a:t>lanetary</a:t>
            </a:r>
            <a:r>
              <a:rPr kumimoji="0" lang="it-IT" sz="1600" b="0" i="1" u="none" strike="noStrike" kern="1200" cap="none" spc="0" normalizeH="0" baseline="0" noProof="0" dirty="0">
                <a:ln>
                  <a:noFill/>
                </a:ln>
                <a:solidFill>
                  <a:prstClr val="black"/>
                </a:solidFill>
                <a:effectLst/>
                <a:uLnTx/>
                <a:uFillTx/>
                <a:latin typeface="Calibri" panose="020F0502020204030204"/>
                <a:ea typeface="+mn-ea"/>
                <a:cs typeface="+mn-cs"/>
              </a:rPr>
              <a:t> </a:t>
            </a:r>
            <a:r>
              <a:rPr kumimoji="0" lang="it-IT" sz="1600" b="0" i="1" u="none" strike="noStrike" kern="1200" cap="none" spc="0" normalizeH="0" baseline="0" noProof="0" dirty="0" err="1">
                <a:ln>
                  <a:noFill/>
                </a:ln>
                <a:solidFill>
                  <a:prstClr val="black"/>
                </a:solidFill>
                <a:effectLst/>
                <a:uLnTx/>
                <a:uFillTx/>
                <a:latin typeface="Calibri" panose="020F0502020204030204"/>
                <a:ea typeface="+mn-ea"/>
                <a:cs typeface="+mn-cs"/>
              </a:rPr>
              <a:t>boundaries</a:t>
            </a:r>
            <a:endParaRPr kumimoji="0" lang="it-IT" sz="1600" b="0" i="1" u="none" strike="noStrike" kern="1200" cap="none" spc="0" normalizeH="0" baseline="0" noProof="0" dirty="0">
              <a:ln>
                <a:noFill/>
              </a:ln>
              <a:solidFill>
                <a:prstClr val="black"/>
              </a:solidFill>
              <a:effectLst/>
              <a:uLnTx/>
              <a:uFillTx/>
              <a:latin typeface="Calibri" panose="020F0502020204030204"/>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it-IT" sz="1600" b="0" i="1" u="none" strike="noStrike" kern="1200" cap="none" spc="0" normalizeH="0" baseline="0" noProof="0" dirty="0">
                <a:ln>
                  <a:noFill/>
                </a:ln>
                <a:solidFill>
                  <a:prstClr val="black"/>
                </a:solidFill>
                <a:effectLst/>
                <a:uLnTx/>
                <a:uFillTx/>
                <a:latin typeface="Calibri" panose="020F0502020204030204"/>
                <a:ea typeface="+mn-ea"/>
                <a:cs typeface="+mn-cs"/>
              </a:rPr>
              <a:t>H1 </a:t>
            </a:r>
            <a:r>
              <a:rPr kumimoji="0" lang="it-IT" sz="1600" b="0" i="1" u="none" strike="noStrike" kern="1200" cap="none" spc="0" normalizeH="0" baseline="0" noProof="0" dirty="0" err="1">
                <a:ln>
                  <a:noFill/>
                </a:ln>
                <a:solidFill>
                  <a:prstClr val="black"/>
                </a:solidFill>
                <a:effectLst/>
                <a:uLnTx/>
                <a:uFillTx/>
                <a:latin typeface="Calibri" panose="020F0502020204030204"/>
                <a:ea typeface="+mn-ea"/>
                <a:cs typeface="+mn-cs"/>
              </a:rPr>
              <a:t>concentrated</a:t>
            </a:r>
            <a:r>
              <a:rPr kumimoji="0" lang="it-IT" sz="1600" b="0" i="1" u="none" strike="noStrike" kern="1200" cap="none" spc="0" normalizeH="0" baseline="0" noProof="0" dirty="0">
                <a:ln>
                  <a:noFill/>
                </a:ln>
                <a:solidFill>
                  <a:prstClr val="black"/>
                </a:solidFill>
                <a:effectLst/>
                <a:uLnTx/>
                <a:uFillTx/>
                <a:latin typeface="Calibri" panose="020F0502020204030204"/>
                <a:ea typeface="+mn-ea"/>
                <a:cs typeface="+mn-cs"/>
              </a:rPr>
              <a:t>/H3 </a:t>
            </a:r>
            <a:r>
              <a:rPr kumimoji="0" lang="it-IT" sz="1600" b="0" i="1" u="none" strike="noStrike" kern="1200" cap="none" spc="0" normalizeH="0" baseline="0" noProof="0" dirty="0" err="1">
                <a:ln>
                  <a:noFill/>
                </a:ln>
                <a:solidFill>
                  <a:prstClr val="black"/>
                </a:solidFill>
                <a:effectLst/>
                <a:uLnTx/>
                <a:uFillTx/>
                <a:latin typeface="Calibri" panose="020F0502020204030204"/>
                <a:ea typeface="+mn-ea"/>
                <a:cs typeface="+mn-cs"/>
              </a:rPr>
              <a:t>distributed</a:t>
            </a:r>
            <a:r>
              <a:rPr kumimoji="0" lang="it-IT" sz="1600" b="0" i="1" u="none" strike="noStrike" kern="1200" cap="none" spc="0" normalizeH="0" baseline="0" noProof="0" dirty="0">
                <a:ln>
                  <a:noFill/>
                </a:ln>
                <a:solidFill>
                  <a:prstClr val="black"/>
                </a:solidFill>
                <a:effectLst/>
                <a:uLnTx/>
                <a:uFillTx/>
                <a:latin typeface="Calibri" panose="020F0502020204030204"/>
                <a:ea typeface="+mn-ea"/>
                <a:cs typeface="+mn-cs"/>
              </a:rPr>
              <a:t> </a:t>
            </a:r>
            <a:r>
              <a:rPr kumimoji="0" lang="it-IT" sz="1600" b="0" i="1" u="none" strike="noStrike" kern="1200" cap="none" spc="0" normalizeH="0" baseline="0" noProof="0" dirty="0" err="1">
                <a:ln>
                  <a:noFill/>
                </a:ln>
                <a:solidFill>
                  <a:prstClr val="black"/>
                </a:solidFill>
                <a:effectLst/>
                <a:uLnTx/>
                <a:uFillTx/>
                <a:latin typeface="Calibri" panose="020F0502020204030204"/>
                <a:ea typeface="+mn-ea"/>
                <a:cs typeface="+mn-cs"/>
              </a:rPr>
              <a:t>productivity</a:t>
            </a:r>
            <a:r>
              <a:rPr kumimoji="0" lang="it-IT" sz="1600" b="0" i="1" u="none" strike="noStrike" kern="1200" cap="none" spc="0" normalizeH="0" baseline="0" noProof="0" dirty="0">
                <a:ln>
                  <a:noFill/>
                </a:ln>
                <a:solidFill>
                  <a:prstClr val="black"/>
                </a:solidFill>
                <a:effectLst/>
                <a:uLnTx/>
                <a:uFillTx/>
                <a:latin typeface="Calibri" panose="020F0502020204030204"/>
                <a:ea typeface="+mn-ea"/>
                <a:cs typeface="+mn-cs"/>
              </a:rPr>
              <a:t> gains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it-IT" sz="1600" b="0" i="1" u="none" strike="noStrike" kern="1200" cap="none" spc="0" normalizeH="0" baseline="0" noProof="0" dirty="0">
                <a:ln>
                  <a:noFill/>
                </a:ln>
                <a:solidFill>
                  <a:prstClr val="black"/>
                </a:solidFill>
                <a:effectLst/>
                <a:uLnTx/>
                <a:uFillTx/>
                <a:latin typeface="Calibri" panose="020F0502020204030204"/>
                <a:ea typeface="+mn-ea"/>
                <a:cs typeface="+mn-cs"/>
              </a:rPr>
              <a:t>H1 </a:t>
            </a:r>
            <a:r>
              <a:rPr kumimoji="0" lang="it-IT" sz="1600" b="0" i="1" u="none" strike="noStrike" kern="1200" cap="none" spc="0" normalizeH="0" baseline="0" noProof="0" dirty="0" err="1">
                <a:ln>
                  <a:noFill/>
                </a:ln>
                <a:solidFill>
                  <a:prstClr val="black"/>
                </a:solidFill>
                <a:effectLst/>
                <a:uLnTx/>
                <a:uFillTx/>
                <a:latin typeface="Calibri" panose="020F0502020204030204"/>
                <a:ea typeface="+mn-ea"/>
                <a:cs typeface="+mn-cs"/>
              </a:rPr>
              <a:t>few</a:t>
            </a:r>
            <a:r>
              <a:rPr kumimoji="0" lang="it-IT" sz="1600" b="0" i="1" u="none" strike="noStrike" kern="1200" cap="none" spc="0" normalizeH="0" baseline="0" noProof="0" dirty="0">
                <a:ln>
                  <a:noFill/>
                </a:ln>
                <a:solidFill>
                  <a:prstClr val="black"/>
                </a:solidFill>
                <a:effectLst/>
                <a:uLnTx/>
                <a:uFillTx/>
                <a:latin typeface="Calibri" panose="020F0502020204030204"/>
                <a:ea typeface="+mn-ea"/>
                <a:cs typeface="+mn-cs"/>
              </a:rPr>
              <a:t>/H3 </a:t>
            </a:r>
            <a:r>
              <a:rPr kumimoji="0" lang="it-IT" sz="1600" b="0" i="1" u="none" strike="noStrike" kern="1200" cap="none" spc="0" normalizeH="0" baseline="0" noProof="0" dirty="0" err="1">
                <a:ln>
                  <a:noFill/>
                </a:ln>
                <a:solidFill>
                  <a:prstClr val="black"/>
                </a:solidFill>
                <a:effectLst/>
                <a:uLnTx/>
                <a:uFillTx/>
                <a:latin typeface="Calibri" panose="020F0502020204030204"/>
                <a:ea typeface="+mn-ea"/>
                <a:cs typeface="+mn-cs"/>
              </a:rPr>
              <a:t>many</a:t>
            </a:r>
            <a:r>
              <a:rPr kumimoji="0" lang="it-IT" sz="1600" b="0" i="1" u="none" strike="noStrike" kern="1200" cap="none" spc="0" normalizeH="0" baseline="0" noProof="0" dirty="0">
                <a:ln>
                  <a:noFill/>
                </a:ln>
                <a:solidFill>
                  <a:prstClr val="black"/>
                </a:solidFill>
                <a:effectLst/>
                <a:uLnTx/>
                <a:uFillTx/>
                <a:latin typeface="Calibri" panose="020F0502020204030204"/>
                <a:ea typeface="+mn-ea"/>
                <a:cs typeface="+mn-cs"/>
              </a:rPr>
              <a:t> people </a:t>
            </a:r>
            <a:r>
              <a:rPr kumimoji="0" lang="it-IT" sz="1600" b="0" i="1" u="none" strike="noStrike" kern="1200" cap="none" spc="0" normalizeH="0" baseline="0" noProof="0" dirty="0" err="1">
                <a:ln>
                  <a:noFill/>
                </a:ln>
                <a:solidFill>
                  <a:prstClr val="black"/>
                </a:solidFill>
                <a:effectLst/>
                <a:uLnTx/>
                <a:uFillTx/>
                <a:latin typeface="Calibri" panose="020F0502020204030204"/>
                <a:ea typeface="+mn-ea"/>
                <a:cs typeface="+mn-cs"/>
              </a:rPr>
              <a:t>well-being</a:t>
            </a:r>
            <a:endParaRPr kumimoji="0" lang="it-IT" sz="1600" b="0" i="1" u="none" strike="noStrike" kern="1200" cap="none" spc="0" normalizeH="0" baseline="0" noProof="0" dirty="0">
              <a:ln>
                <a:noFill/>
              </a:ln>
              <a:solidFill>
                <a:prstClr val="black"/>
              </a:solidFill>
              <a:effectLst/>
              <a:uLnTx/>
              <a:uFillTx/>
              <a:latin typeface="Calibri" panose="020F0502020204030204"/>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it-IT" sz="1600" b="0" i="1" u="none" strike="noStrike" kern="1200" cap="none" spc="0" normalizeH="0" baseline="0" noProof="0" dirty="0">
                <a:ln>
                  <a:noFill/>
                </a:ln>
                <a:solidFill>
                  <a:prstClr val="black"/>
                </a:solidFill>
                <a:effectLst/>
                <a:uLnTx/>
                <a:uFillTx/>
                <a:latin typeface="Calibri" panose="020F0502020204030204"/>
                <a:ea typeface="+mn-ea"/>
                <a:cs typeface="+mn-cs"/>
              </a:rPr>
              <a:t>H1 </a:t>
            </a:r>
            <a:r>
              <a:rPr kumimoji="0" lang="it-IT" sz="1600" b="0" i="1" u="none" strike="noStrike" kern="1200" cap="none" spc="0" normalizeH="0" baseline="0" noProof="0" dirty="0" err="1">
                <a:ln>
                  <a:noFill/>
                </a:ln>
                <a:solidFill>
                  <a:prstClr val="black"/>
                </a:solidFill>
                <a:effectLst/>
                <a:uLnTx/>
                <a:uFillTx/>
                <a:latin typeface="Calibri" panose="020F0502020204030204"/>
                <a:ea typeface="+mn-ea"/>
                <a:cs typeface="+mn-cs"/>
              </a:rPr>
              <a:t>lower</a:t>
            </a:r>
            <a:r>
              <a:rPr lang="it-IT" sz="1600" i="1" dirty="0">
                <a:solidFill>
                  <a:prstClr val="black"/>
                </a:solidFill>
                <a:latin typeface="Calibri" panose="020F0502020204030204"/>
              </a:rPr>
              <a:t>/H3 </a:t>
            </a:r>
            <a:r>
              <a:rPr lang="it-IT" sz="1600" i="1" dirty="0" err="1">
                <a:solidFill>
                  <a:prstClr val="black"/>
                </a:solidFill>
                <a:latin typeface="Calibri" panose="020F0502020204030204"/>
              </a:rPr>
              <a:t>higher</a:t>
            </a:r>
            <a:r>
              <a:rPr lang="it-IT" sz="1600" i="1" dirty="0">
                <a:solidFill>
                  <a:prstClr val="black"/>
                </a:solidFill>
                <a:latin typeface="Calibri" panose="020F0502020204030204"/>
              </a:rPr>
              <a:t> s</a:t>
            </a:r>
            <a:r>
              <a:rPr kumimoji="0" lang="it-IT" sz="1600" b="0" i="1" u="none" strike="noStrike" kern="1200" cap="none" spc="0" normalizeH="0" baseline="0" noProof="0" dirty="0" err="1">
                <a:ln>
                  <a:noFill/>
                </a:ln>
                <a:solidFill>
                  <a:prstClr val="black"/>
                </a:solidFill>
                <a:effectLst/>
                <a:uLnTx/>
                <a:uFillTx/>
                <a:latin typeface="Calibri" panose="020F0502020204030204"/>
                <a:ea typeface="+mn-ea"/>
                <a:cs typeface="+mn-cs"/>
              </a:rPr>
              <a:t>elf-regulation</a:t>
            </a:r>
            <a:r>
              <a:rPr kumimoji="0" lang="it-IT" sz="1600" b="0" i="1" u="none" strike="noStrike" kern="1200" cap="none" spc="0" normalizeH="0" baseline="0" noProof="0" dirty="0">
                <a:ln>
                  <a:noFill/>
                </a:ln>
                <a:solidFill>
                  <a:prstClr val="black"/>
                </a:solidFill>
                <a:effectLst/>
                <a:uLnTx/>
                <a:uFillTx/>
                <a:latin typeface="Calibri" panose="020F0502020204030204"/>
                <a:ea typeface="+mn-ea"/>
                <a:cs typeface="+mn-cs"/>
              </a:rPr>
              <a:t> </a:t>
            </a:r>
            <a:r>
              <a:rPr kumimoji="0" lang="it-IT" sz="1600" b="0" i="1" u="none" strike="noStrike" kern="1200" cap="none" spc="0" normalizeH="0" baseline="0" noProof="0" dirty="0" err="1">
                <a:ln>
                  <a:noFill/>
                </a:ln>
                <a:solidFill>
                  <a:prstClr val="black"/>
                </a:solidFill>
                <a:effectLst/>
                <a:uLnTx/>
                <a:uFillTx/>
                <a:latin typeface="Calibri" panose="020F0502020204030204"/>
                <a:ea typeface="+mn-ea"/>
                <a:cs typeface="+mn-cs"/>
              </a:rPr>
              <a:t>capacity</a:t>
            </a:r>
            <a:endParaRPr kumimoji="0" lang="it-IT" sz="1600" b="0" i="1"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2" name="CasellaDiTesto 11">
            <a:extLst>
              <a:ext uri="{FF2B5EF4-FFF2-40B4-BE49-F238E27FC236}">
                <a16:creationId xmlns:a16="http://schemas.microsoft.com/office/drawing/2014/main" id="{56216007-239A-C144-2392-F5032D0DAFE7}"/>
              </a:ext>
            </a:extLst>
          </p:cNvPr>
          <p:cNvSpPr txBox="1"/>
          <p:nvPr/>
        </p:nvSpPr>
        <p:spPr>
          <a:xfrm>
            <a:off x="533540" y="317375"/>
            <a:ext cx="3497304" cy="523220"/>
          </a:xfrm>
          <a:prstGeom prst="rect">
            <a:avLst/>
          </a:prstGeom>
          <a:noFill/>
        </p:spPr>
        <p:txBody>
          <a:bodyPr wrap="none" rtlCol="0">
            <a:spAutoFit/>
          </a:bodyPr>
          <a:lstStyle/>
          <a:p>
            <a:pPr algn="ctr"/>
            <a:r>
              <a:rPr lang="it-IT" sz="2800" dirty="0"/>
              <a:t>TRANSITION COMPASS</a:t>
            </a:r>
          </a:p>
        </p:txBody>
      </p:sp>
      <p:sp>
        <p:nvSpPr>
          <p:cNvPr id="17" name="CasellaDiTesto 16">
            <a:extLst>
              <a:ext uri="{FF2B5EF4-FFF2-40B4-BE49-F238E27FC236}">
                <a16:creationId xmlns:a16="http://schemas.microsoft.com/office/drawing/2014/main" id="{93DB81D4-DFB2-BB9F-5837-B3F67B7AB423}"/>
              </a:ext>
            </a:extLst>
          </p:cNvPr>
          <p:cNvSpPr txBox="1"/>
          <p:nvPr/>
        </p:nvSpPr>
        <p:spPr>
          <a:xfrm>
            <a:off x="78949" y="5172728"/>
            <a:ext cx="5712398" cy="1692771"/>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2000" b="1" i="0" u="none" strike="noStrike" kern="1200" cap="none" spc="0" normalizeH="0" baseline="0" noProof="0" dirty="0">
                <a:ln>
                  <a:noFill/>
                </a:ln>
                <a:solidFill>
                  <a:prstClr val="black"/>
                </a:solidFill>
                <a:effectLst/>
                <a:uLnTx/>
                <a:uFillTx/>
                <a:latin typeface="Calibri" panose="020F0502020204030204"/>
                <a:ea typeface="+mn-ea"/>
                <a:cs typeface="+mn-cs"/>
              </a:rPr>
              <a:t>MID-TERM 2030</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2000" b="1" i="0" u="none" strike="noStrike" kern="1200" cap="none" spc="0" normalizeH="0" baseline="0" noProof="0" dirty="0">
                <a:ln>
                  <a:noFill/>
                </a:ln>
                <a:solidFill>
                  <a:prstClr val="black"/>
                </a:solidFill>
                <a:effectLst/>
                <a:uLnTx/>
                <a:uFillTx/>
                <a:latin typeface="Calibri" panose="020F0502020204030204"/>
                <a:ea typeface="+mn-ea"/>
                <a:cs typeface="+mn-cs"/>
              </a:rPr>
              <a:t>TRANSITION PATHWAYS (H2):</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it-IT" sz="1600" b="0" i="1" u="none" strike="noStrike" kern="1200" cap="none" spc="0" normalizeH="0" baseline="0" noProof="0" dirty="0">
                <a:ln>
                  <a:noFill/>
                </a:ln>
                <a:solidFill>
                  <a:prstClr val="black"/>
                </a:solidFill>
                <a:effectLst/>
                <a:uLnTx/>
                <a:uFillTx/>
                <a:latin typeface="Calibri" panose="020F0502020204030204"/>
                <a:ea typeface="+mn-ea"/>
                <a:cs typeface="+mn-cs"/>
              </a:rPr>
              <a:t>Green </a:t>
            </a:r>
            <a:r>
              <a:rPr kumimoji="0" lang="it-IT" sz="1600" b="0" i="1" u="none" strike="noStrike" kern="1200" cap="none" spc="0" normalizeH="0" baseline="0" noProof="0" dirty="0" err="1">
                <a:ln>
                  <a:noFill/>
                </a:ln>
                <a:solidFill>
                  <a:prstClr val="black"/>
                </a:solidFill>
                <a:effectLst/>
                <a:uLnTx/>
                <a:uFillTx/>
                <a:latin typeface="Calibri" panose="020F0502020204030204"/>
                <a:ea typeface="+mn-ea"/>
                <a:cs typeface="+mn-cs"/>
              </a:rPr>
              <a:t>transition</a:t>
            </a:r>
            <a:r>
              <a:rPr kumimoji="0" lang="it-IT" sz="1600" b="0" i="1" u="none" strike="noStrike" kern="1200" cap="none" spc="0" normalizeH="0" baseline="0" noProof="0" dirty="0">
                <a:ln>
                  <a:noFill/>
                </a:ln>
                <a:solidFill>
                  <a:prstClr val="black"/>
                </a:solidFill>
                <a:effectLst/>
                <a:uLnTx/>
                <a:uFillTx/>
                <a:latin typeface="Calibri" panose="020F0502020204030204"/>
                <a:ea typeface="+mn-ea"/>
                <a:cs typeface="+mn-cs"/>
              </a:rPr>
              <a:t> in the way </a:t>
            </a:r>
            <a:r>
              <a:rPr kumimoji="0" lang="it-IT" sz="1600" b="0" i="1" u="none" strike="noStrike" kern="1200" cap="none" spc="0" normalizeH="0" baseline="0" noProof="0" dirty="0" err="1">
                <a:ln>
                  <a:noFill/>
                </a:ln>
                <a:solidFill>
                  <a:prstClr val="black"/>
                </a:solidFill>
                <a:effectLst/>
                <a:uLnTx/>
                <a:uFillTx/>
                <a:latin typeface="Calibri" panose="020F0502020204030204"/>
                <a:ea typeface="+mn-ea"/>
                <a:cs typeface="+mn-cs"/>
              </a:rPr>
              <a:t>we</a:t>
            </a:r>
            <a:r>
              <a:rPr kumimoji="0" lang="it-IT" sz="1600" b="0" i="1" u="none" strike="noStrike" kern="1200" cap="none" spc="0" normalizeH="0" baseline="0" noProof="0" dirty="0">
                <a:ln>
                  <a:noFill/>
                </a:ln>
                <a:solidFill>
                  <a:prstClr val="black"/>
                </a:solidFill>
                <a:effectLst/>
                <a:uLnTx/>
                <a:uFillTx/>
                <a:latin typeface="Calibri" panose="020F0502020204030204"/>
                <a:ea typeface="+mn-ea"/>
                <a:cs typeface="+mn-cs"/>
              </a:rPr>
              <a:t> </a:t>
            </a:r>
            <a:r>
              <a:rPr kumimoji="0" lang="it-IT" sz="1600" b="0" i="1" u="none" strike="noStrike" kern="1200" cap="none" spc="0" normalizeH="0" baseline="0" noProof="0" dirty="0" err="1">
                <a:ln>
                  <a:noFill/>
                </a:ln>
                <a:solidFill>
                  <a:prstClr val="black"/>
                </a:solidFill>
                <a:effectLst/>
                <a:uLnTx/>
                <a:uFillTx/>
                <a:latin typeface="Calibri" panose="020F0502020204030204"/>
                <a:ea typeface="+mn-ea"/>
                <a:cs typeface="+mn-cs"/>
              </a:rPr>
              <a:t>interact</a:t>
            </a:r>
            <a:r>
              <a:rPr kumimoji="0" lang="it-IT" sz="1600" b="0" i="1" u="none" strike="noStrike" kern="1200" cap="none" spc="0" normalizeH="0" baseline="0" noProof="0" dirty="0">
                <a:ln>
                  <a:noFill/>
                </a:ln>
                <a:solidFill>
                  <a:prstClr val="black"/>
                </a:solidFill>
                <a:effectLst/>
                <a:uLnTx/>
                <a:uFillTx/>
                <a:latin typeface="Calibri" panose="020F0502020204030204"/>
                <a:ea typeface="+mn-ea"/>
                <a:cs typeface="+mn-cs"/>
              </a:rPr>
              <a:t> with nature</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it-IT" sz="1600" i="1" dirty="0">
                <a:solidFill>
                  <a:prstClr val="black"/>
                </a:solidFill>
                <a:latin typeface="Calibri" panose="020F0502020204030204"/>
              </a:rPr>
              <a:t>Digital </a:t>
            </a:r>
            <a:r>
              <a:rPr lang="it-IT" sz="1600" i="1" dirty="0" err="1">
                <a:solidFill>
                  <a:prstClr val="black"/>
                </a:solidFill>
                <a:latin typeface="Calibri" panose="020F0502020204030204"/>
              </a:rPr>
              <a:t>transition</a:t>
            </a:r>
            <a:r>
              <a:rPr lang="it-IT" sz="1600" i="1" dirty="0">
                <a:solidFill>
                  <a:prstClr val="black"/>
                </a:solidFill>
                <a:latin typeface="Calibri" panose="020F0502020204030204"/>
              </a:rPr>
              <a:t> in the way of </a:t>
            </a:r>
            <a:r>
              <a:rPr lang="it-IT" sz="1600" i="1" dirty="0" err="1">
                <a:solidFill>
                  <a:prstClr val="black"/>
                </a:solidFill>
                <a:latin typeface="Calibri" panose="020F0502020204030204"/>
              </a:rPr>
              <a:t>conducting</a:t>
            </a:r>
            <a:r>
              <a:rPr lang="it-IT" sz="1600" i="1" dirty="0">
                <a:solidFill>
                  <a:prstClr val="black"/>
                </a:solidFill>
                <a:latin typeface="Calibri" panose="020F0502020204030204"/>
              </a:rPr>
              <a:t> work (production)</a:t>
            </a:r>
            <a:endParaRPr kumimoji="0" lang="it-IT" sz="1600" b="0" i="1" u="none" strike="noStrike" kern="1200" cap="none" spc="0" normalizeH="0" baseline="0" noProof="0" dirty="0">
              <a:ln>
                <a:noFill/>
              </a:ln>
              <a:solidFill>
                <a:prstClr val="black"/>
              </a:solidFill>
              <a:effectLst/>
              <a:uLnTx/>
              <a:uFillTx/>
              <a:latin typeface="Calibri" panose="020F0502020204030204"/>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it-IT" sz="1600" i="1" dirty="0">
                <a:solidFill>
                  <a:prstClr val="black"/>
                </a:solidFill>
                <a:latin typeface="Calibri" panose="020F0502020204030204"/>
              </a:rPr>
              <a:t>Cultural </a:t>
            </a:r>
            <a:r>
              <a:rPr lang="it-IT" sz="1600" i="1" dirty="0" err="1">
                <a:solidFill>
                  <a:prstClr val="black"/>
                </a:solidFill>
                <a:latin typeface="Calibri" panose="020F0502020204030204"/>
              </a:rPr>
              <a:t>transition</a:t>
            </a:r>
            <a:r>
              <a:rPr lang="it-IT" sz="1600" i="1" dirty="0">
                <a:solidFill>
                  <a:prstClr val="black"/>
                </a:solidFill>
                <a:latin typeface="Calibri" panose="020F0502020204030204"/>
              </a:rPr>
              <a:t> in the way of living and </a:t>
            </a:r>
            <a:r>
              <a:rPr lang="it-IT" sz="1600" i="1" dirty="0" err="1">
                <a:solidFill>
                  <a:prstClr val="black"/>
                </a:solidFill>
                <a:latin typeface="Calibri" panose="020F0502020204030204"/>
              </a:rPr>
              <a:t>being</a:t>
            </a:r>
            <a:r>
              <a:rPr lang="it-IT" sz="1600" i="1" dirty="0">
                <a:solidFill>
                  <a:prstClr val="black"/>
                </a:solidFill>
                <a:latin typeface="Calibri" panose="020F0502020204030204"/>
              </a:rPr>
              <a:t> (</a:t>
            </a:r>
            <a:r>
              <a:rPr lang="it-IT" sz="1600" i="1" dirty="0" err="1">
                <a:solidFill>
                  <a:prstClr val="black"/>
                </a:solidFill>
                <a:latin typeface="Calibri" panose="020F0502020204030204"/>
              </a:rPr>
              <a:t>consumption</a:t>
            </a:r>
            <a:r>
              <a:rPr lang="it-IT" sz="1600" i="1" dirty="0">
                <a:solidFill>
                  <a:prstClr val="black"/>
                </a:solidFill>
                <a:latin typeface="Calibri" panose="020F0502020204030204"/>
              </a:rPr>
              <a:t>)</a:t>
            </a:r>
            <a:endParaRPr kumimoji="0" lang="it-IT" sz="1600" b="0" i="1" u="none" strike="noStrike" kern="1200" cap="none" spc="0" normalizeH="0" baseline="0" noProof="0" dirty="0">
              <a:ln>
                <a:noFill/>
              </a:ln>
              <a:solidFill>
                <a:prstClr val="black"/>
              </a:solidFill>
              <a:effectLst/>
              <a:uLnTx/>
              <a:uFillTx/>
              <a:latin typeface="Calibri" panose="020F0502020204030204"/>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it-IT" sz="1600" i="1" dirty="0">
                <a:solidFill>
                  <a:prstClr val="black"/>
                </a:solidFill>
                <a:latin typeface="Calibri" panose="020F0502020204030204"/>
              </a:rPr>
              <a:t>Governance </a:t>
            </a:r>
            <a:r>
              <a:rPr lang="it-IT" sz="1600" i="1" dirty="0" err="1">
                <a:solidFill>
                  <a:prstClr val="black"/>
                </a:solidFill>
                <a:latin typeface="Calibri" panose="020F0502020204030204"/>
              </a:rPr>
              <a:t>transition</a:t>
            </a:r>
            <a:r>
              <a:rPr lang="it-IT" sz="1600" i="1" dirty="0">
                <a:solidFill>
                  <a:prstClr val="black"/>
                </a:solidFill>
                <a:latin typeface="Calibri" panose="020F0502020204030204"/>
              </a:rPr>
              <a:t> in the way </a:t>
            </a:r>
            <a:r>
              <a:rPr lang="it-IT" sz="1600" i="1" dirty="0" err="1">
                <a:solidFill>
                  <a:prstClr val="black"/>
                </a:solidFill>
                <a:latin typeface="Calibri" panose="020F0502020204030204"/>
              </a:rPr>
              <a:t>we</a:t>
            </a:r>
            <a:r>
              <a:rPr lang="it-IT" sz="1600" i="1" dirty="0">
                <a:solidFill>
                  <a:prstClr val="black"/>
                </a:solidFill>
                <a:latin typeface="Calibri" panose="020F0502020204030204"/>
              </a:rPr>
              <a:t> </a:t>
            </a:r>
            <a:r>
              <a:rPr lang="it-IT" sz="1600" i="1" dirty="0" err="1">
                <a:solidFill>
                  <a:prstClr val="black"/>
                </a:solidFill>
                <a:latin typeface="Calibri" panose="020F0502020204030204"/>
              </a:rPr>
              <a:t>govern</a:t>
            </a:r>
            <a:endParaRPr kumimoji="0" lang="it-IT" sz="1600" b="0" i="1"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9" name="Freccia in giù 18">
            <a:extLst>
              <a:ext uri="{FF2B5EF4-FFF2-40B4-BE49-F238E27FC236}">
                <a16:creationId xmlns:a16="http://schemas.microsoft.com/office/drawing/2014/main" id="{722C73CB-A1DF-07A4-8E8A-360926E7C004}"/>
              </a:ext>
            </a:extLst>
          </p:cNvPr>
          <p:cNvSpPr/>
          <p:nvPr/>
        </p:nvSpPr>
        <p:spPr>
          <a:xfrm>
            <a:off x="1151250" y="2718118"/>
            <a:ext cx="530915" cy="246221"/>
          </a:xfrm>
          <a:prstGeom prst="down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1" name="Freccia in giù 20">
            <a:extLst>
              <a:ext uri="{FF2B5EF4-FFF2-40B4-BE49-F238E27FC236}">
                <a16:creationId xmlns:a16="http://schemas.microsoft.com/office/drawing/2014/main" id="{1744D3AB-1F0E-44B0-9B09-F4F307AB894C}"/>
              </a:ext>
            </a:extLst>
          </p:cNvPr>
          <p:cNvSpPr/>
          <p:nvPr/>
        </p:nvSpPr>
        <p:spPr>
          <a:xfrm>
            <a:off x="1151250" y="4983824"/>
            <a:ext cx="530915" cy="246221"/>
          </a:xfrm>
          <a:prstGeom prst="down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24300274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8" name="Connettore 2 17">
            <a:extLst>
              <a:ext uri="{FF2B5EF4-FFF2-40B4-BE49-F238E27FC236}">
                <a16:creationId xmlns:a16="http://schemas.microsoft.com/office/drawing/2014/main" id="{BEDA9F3A-6B2C-D8D2-8FC9-522EABF8CEE9}"/>
              </a:ext>
            </a:extLst>
          </p:cNvPr>
          <p:cNvCxnSpPr>
            <a:endCxn id="11" idx="0"/>
          </p:cNvCxnSpPr>
          <p:nvPr/>
        </p:nvCxnSpPr>
        <p:spPr>
          <a:xfrm>
            <a:off x="5647402" y="958844"/>
            <a:ext cx="1" cy="5347032"/>
          </a:xfrm>
          <a:prstGeom prst="straightConnector1">
            <a:avLst/>
          </a:prstGeom>
          <a:ln w="7620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2" name="Titolo 1">
            <a:extLst>
              <a:ext uri="{FF2B5EF4-FFF2-40B4-BE49-F238E27FC236}">
                <a16:creationId xmlns:a16="http://schemas.microsoft.com/office/drawing/2014/main" id="{6BE58707-5181-ACF0-C718-692EED48840E}"/>
              </a:ext>
            </a:extLst>
          </p:cNvPr>
          <p:cNvSpPr>
            <a:spLocks noGrp="1"/>
          </p:cNvSpPr>
          <p:nvPr>
            <p:ph type="title"/>
          </p:nvPr>
        </p:nvSpPr>
        <p:spPr>
          <a:xfrm>
            <a:off x="759542" y="83073"/>
            <a:ext cx="10515600" cy="460785"/>
          </a:xfrm>
        </p:spPr>
        <p:txBody>
          <a:bodyPr>
            <a:normAutofit/>
          </a:bodyPr>
          <a:lstStyle/>
          <a:p>
            <a:pPr algn="ctr"/>
            <a:r>
              <a:rPr lang="it-IT" sz="2400" dirty="0"/>
              <a:t>Range of long-</a:t>
            </a:r>
            <a:r>
              <a:rPr lang="it-IT" sz="2400" dirty="0" err="1"/>
              <a:t>term</a:t>
            </a:r>
            <a:r>
              <a:rPr lang="it-IT" sz="2400" dirty="0"/>
              <a:t> </a:t>
            </a:r>
            <a:r>
              <a:rPr lang="it-IT" sz="2400" dirty="0" err="1"/>
              <a:t>transition</a:t>
            </a:r>
            <a:r>
              <a:rPr lang="it-IT" sz="2400" dirty="0"/>
              <a:t> </a:t>
            </a:r>
            <a:r>
              <a:rPr lang="it-IT" sz="2400" dirty="0" err="1"/>
              <a:t>scenarios</a:t>
            </a:r>
            <a:endParaRPr lang="it-IT" sz="2400" dirty="0"/>
          </a:p>
        </p:txBody>
      </p:sp>
      <p:graphicFrame>
        <p:nvGraphicFramePr>
          <p:cNvPr id="3" name="Tabella 3">
            <a:extLst>
              <a:ext uri="{FF2B5EF4-FFF2-40B4-BE49-F238E27FC236}">
                <a16:creationId xmlns:a16="http://schemas.microsoft.com/office/drawing/2014/main" id="{EAF8B16C-E94D-7569-A111-4F9AA993AC92}"/>
              </a:ext>
            </a:extLst>
          </p:cNvPr>
          <p:cNvGraphicFramePr>
            <a:graphicFrameLocks noGrp="1"/>
          </p:cNvGraphicFramePr>
          <p:nvPr>
            <p:extLst>
              <p:ext uri="{D42A27DB-BD31-4B8C-83A1-F6EECF244321}">
                <p14:modId xmlns:p14="http://schemas.microsoft.com/office/powerpoint/2010/main" val="3242150561"/>
              </p:ext>
            </p:extLst>
          </p:nvPr>
        </p:nvGraphicFramePr>
        <p:xfrm>
          <a:off x="117987" y="609599"/>
          <a:ext cx="11956025" cy="5593755"/>
        </p:xfrm>
        <a:graphic>
          <a:graphicData uri="http://schemas.openxmlformats.org/drawingml/2006/table">
            <a:tbl>
              <a:tblPr firstRow="1" bandRow="1">
                <a:tableStyleId>{5940675A-B579-460E-94D1-54222C63F5DA}</a:tableStyleId>
              </a:tblPr>
              <a:tblGrid>
                <a:gridCol w="4621161">
                  <a:extLst>
                    <a:ext uri="{9D8B030D-6E8A-4147-A177-3AD203B41FA5}">
                      <a16:colId xmlns:a16="http://schemas.microsoft.com/office/drawing/2014/main" val="2750020584"/>
                    </a:ext>
                  </a:extLst>
                </a:gridCol>
                <a:gridCol w="1848465">
                  <a:extLst>
                    <a:ext uri="{9D8B030D-6E8A-4147-A177-3AD203B41FA5}">
                      <a16:colId xmlns:a16="http://schemas.microsoft.com/office/drawing/2014/main" val="1114232732"/>
                    </a:ext>
                  </a:extLst>
                </a:gridCol>
                <a:gridCol w="5486399">
                  <a:extLst>
                    <a:ext uri="{9D8B030D-6E8A-4147-A177-3AD203B41FA5}">
                      <a16:colId xmlns:a16="http://schemas.microsoft.com/office/drawing/2014/main" val="1933735783"/>
                    </a:ext>
                  </a:extLst>
                </a:gridCol>
              </a:tblGrid>
              <a:tr h="560440">
                <a:tc>
                  <a:txBody>
                    <a:bodyPr/>
                    <a:lstStyle/>
                    <a:p>
                      <a:pPr algn="ctr"/>
                      <a:r>
                        <a:rPr lang="it-IT" sz="2000" b="1" dirty="0" err="1"/>
                        <a:t>Adaptive</a:t>
                      </a:r>
                      <a:r>
                        <a:rPr lang="it-IT" sz="2000" b="1" dirty="0"/>
                        <a:t> </a:t>
                      </a:r>
                      <a:r>
                        <a:rPr lang="it-IT" sz="2000" b="1" dirty="0" err="1"/>
                        <a:t>response</a:t>
                      </a:r>
                      <a:r>
                        <a:rPr lang="it-IT" sz="2000" b="1" dirty="0"/>
                        <a:t> scenario </a:t>
                      </a:r>
                    </a:p>
                    <a:p>
                      <a:pPr algn="ctr"/>
                      <a:r>
                        <a:rPr lang="it-IT" sz="2000" b="1" dirty="0"/>
                        <a:t>(H1 </a:t>
                      </a:r>
                      <a:r>
                        <a:rPr lang="it-IT" sz="2000" b="1" dirty="0" err="1"/>
                        <a:t>sustainability</a:t>
                      </a:r>
                      <a:r>
                        <a:rPr lang="it-IT" sz="2000" b="1" dirty="0"/>
                        <a:t> </a:t>
                      </a:r>
                      <a:r>
                        <a:rPr lang="it-IT" sz="2000" b="1" dirty="0" err="1"/>
                        <a:t>prospect</a:t>
                      </a:r>
                      <a:r>
                        <a:rPr lang="it-IT" sz="2000" b="1" dirty="0"/>
                        <a:t>)</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it-IT" sz="1600" i="1" dirty="0"/>
                        <a:t>CHALLENGE</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it-IT" sz="2000" b="1" dirty="0" err="1"/>
                        <a:t>Transformative</a:t>
                      </a:r>
                      <a:r>
                        <a:rPr lang="it-IT" sz="2000" b="1" dirty="0"/>
                        <a:t> </a:t>
                      </a:r>
                      <a:r>
                        <a:rPr lang="it-IT" sz="2000" b="1" dirty="0" err="1"/>
                        <a:t>response</a:t>
                      </a:r>
                      <a:r>
                        <a:rPr lang="it-IT" sz="2000" b="1" dirty="0"/>
                        <a:t> scenario </a:t>
                      </a:r>
                    </a:p>
                    <a:p>
                      <a:pPr algn="ctr"/>
                      <a:r>
                        <a:rPr lang="it-IT" sz="2000" b="1" dirty="0"/>
                        <a:t>(H3 </a:t>
                      </a:r>
                      <a:r>
                        <a:rPr lang="it-IT" sz="2000" b="1" dirty="0" err="1"/>
                        <a:t>regenerative</a:t>
                      </a:r>
                      <a:r>
                        <a:rPr lang="it-IT" sz="2000" b="1" dirty="0"/>
                        <a:t> </a:t>
                      </a:r>
                      <a:r>
                        <a:rPr lang="it-IT" sz="2000" b="1" dirty="0" err="1"/>
                        <a:t>prospect</a:t>
                      </a:r>
                      <a:r>
                        <a:rPr lang="it-IT" sz="2000" b="1" dirty="0"/>
                        <a:t>)</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554375629"/>
                  </a:ext>
                </a:extLst>
              </a:tr>
              <a:tr h="4892715">
                <a:tc>
                  <a:txBody>
                    <a:bodyPr/>
                    <a:lstStyle/>
                    <a:p>
                      <a:pPr marL="285750" indent="-285750">
                        <a:spcAft>
                          <a:spcPts val="600"/>
                        </a:spcAft>
                        <a:buFont typeface="Arial" panose="020B0604020202020204" pitchFamily="34" charset="0"/>
                        <a:buChar char="•"/>
                      </a:pPr>
                      <a:endParaRPr lang="it-IT" sz="1800" b="0" dirty="0">
                        <a:latin typeface="+mn-lt"/>
                        <a:cs typeface="Times New Roman" panose="02020603050405020304" pitchFamily="18" charset="0"/>
                      </a:endParaRPr>
                    </a:p>
                    <a:p>
                      <a:pPr marL="285750" indent="-285750">
                        <a:spcAft>
                          <a:spcPts val="600"/>
                        </a:spcAft>
                        <a:buFont typeface="Arial" panose="020B0604020202020204" pitchFamily="34" charset="0"/>
                        <a:buChar char="•"/>
                      </a:pPr>
                      <a:r>
                        <a:rPr lang="it-IT" sz="1800" b="0" dirty="0">
                          <a:latin typeface="+mn-lt"/>
                          <a:cs typeface="Times New Roman" panose="02020603050405020304" pitchFamily="18" charset="0"/>
                        </a:rPr>
                        <a:t>Smart and green decoupling (</a:t>
                      </a:r>
                      <a:r>
                        <a:rPr lang="it-IT" sz="1800" b="0" dirty="0" err="1">
                          <a:latin typeface="+mn-lt"/>
                          <a:cs typeface="Times New Roman" panose="02020603050405020304" pitchFamily="18" charset="0"/>
                        </a:rPr>
                        <a:t>efficient</a:t>
                      </a:r>
                      <a:r>
                        <a:rPr lang="it-IT" sz="1800" b="0" dirty="0">
                          <a:latin typeface="+mn-lt"/>
                          <a:cs typeface="Times New Roman" panose="02020603050405020304" pitchFamily="18" charset="0"/>
                        </a:rPr>
                        <a:t> </a:t>
                      </a:r>
                      <a:r>
                        <a:rPr lang="it-IT" sz="1800" b="0" dirty="0" err="1">
                          <a:latin typeface="+mn-lt"/>
                          <a:cs typeface="Times New Roman" panose="02020603050405020304" pitchFamily="18" charset="0"/>
                        </a:rPr>
                        <a:t>extraction</a:t>
                      </a:r>
                      <a:r>
                        <a:rPr lang="it-IT" sz="1800" b="0" dirty="0">
                          <a:latin typeface="+mn-lt"/>
                          <a:cs typeface="Times New Roman" panose="02020603050405020304" pitchFamily="18" charset="0"/>
                        </a:rPr>
                        <a:t>)</a:t>
                      </a:r>
                    </a:p>
                    <a:p>
                      <a:pPr marL="0" indent="0">
                        <a:spcAft>
                          <a:spcPts val="600"/>
                        </a:spcAft>
                        <a:buFont typeface="Arial" panose="020B0604020202020204" pitchFamily="34" charset="0"/>
                        <a:buNone/>
                      </a:pPr>
                      <a:r>
                        <a:rPr lang="it-IT" sz="1800" b="0" dirty="0">
                          <a:latin typeface="+mn-lt"/>
                          <a:cs typeface="Times New Roman" panose="02020603050405020304" pitchFamily="18" charset="0"/>
                        </a:rPr>
                        <a:t> </a:t>
                      </a:r>
                    </a:p>
                    <a:p>
                      <a:pPr marL="285750" indent="-285750">
                        <a:spcAft>
                          <a:spcPts val="600"/>
                        </a:spcAft>
                        <a:buFont typeface="Arial" panose="020B0604020202020204" pitchFamily="34" charset="0"/>
                        <a:buChar char="•"/>
                      </a:pPr>
                      <a:r>
                        <a:rPr lang="it-IT" sz="1800" b="0" dirty="0">
                          <a:latin typeface="+mn-lt"/>
                          <a:cs typeface="Times New Roman" panose="02020603050405020304" pitchFamily="18" charset="0"/>
                        </a:rPr>
                        <a:t>Digital </a:t>
                      </a:r>
                      <a:r>
                        <a:rPr lang="it-IT" sz="1800" b="0" dirty="0" err="1">
                          <a:latin typeface="+mn-lt"/>
                          <a:cs typeface="Times New Roman" panose="02020603050405020304" pitchFamily="18" charset="0"/>
                        </a:rPr>
                        <a:t>platforms</a:t>
                      </a:r>
                      <a:r>
                        <a:rPr lang="it-IT" sz="1800" b="0" dirty="0">
                          <a:latin typeface="+mn-lt"/>
                          <a:cs typeface="Times New Roman" panose="02020603050405020304" pitchFamily="18" charset="0"/>
                        </a:rPr>
                        <a:t> (machine-</a:t>
                      </a:r>
                      <a:r>
                        <a:rPr lang="it-IT" sz="1800" b="0" dirty="0" err="1">
                          <a:latin typeface="+mn-lt"/>
                          <a:cs typeface="Times New Roman" panose="02020603050405020304" pitchFamily="18" charset="0"/>
                        </a:rPr>
                        <a:t>centric</a:t>
                      </a:r>
                      <a:r>
                        <a:rPr lang="it-IT" sz="1800" b="0" dirty="0">
                          <a:latin typeface="+mn-lt"/>
                          <a:cs typeface="Times New Roman" panose="02020603050405020304" pitchFamily="18" charset="0"/>
                        </a:rPr>
                        <a:t>,</a:t>
                      </a:r>
                    </a:p>
                    <a:p>
                      <a:pPr marL="0" indent="0">
                        <a:spcAft>
                          <a:spcPts val="600"/>
                        </a:spcAft>
                        <a:buFont typeface="Arial" panose="020B0604020202020204" pitchFamily="34" charset="0"/>
                        <a:buNone/>
                      </a:pPr>
                      <a:r>
                        <a:rPr lang="it-IT" sz="1800" b="0" dirty="0">
                          <a:latin typeface="+mn-lt"/>
                          <a:cs typeface="Times New Roman" panose="02020603050405020304" pitchFamily="18" charset="0"/>
                        </a:rPr>
                        <a:t>      AI takes control) </a:t>
                      </a:r>
                    </a:p>
                    <a:p>
                      <a:pPr marL="285750" indent="-285750">
                        <a:spcAft>
                          <a:spcPts val="600"/>
                        </a:spcAft>
                        <a:buFont typeface="Arial" panose="020B0604020202020204" pitchFamily="34" charset="0"/>
                        <a:buChar char="•"/>
                      </a:pPr>
                      <a:endParaRPr lang="it-IT" sz="1800" b="0" dirty="0">
                        <a:latin typeface="+mn-lt"/>
                        <a:cs typeface="Times New Roman" panose="02020603050405020304" pitchFamily="18" charset="0"/>
                      </a:endParaRPr>
                    </a:p>
                    <a:p>
                      <a:pPr marL="0" indent="0">
                        <a:spcAft>
                          <a:spcPts val="600"/>
                        </a:spcAft>
                        <a:buFont typeface="Arial" panose="020B0604020202020204" pitchFamily="34" charset="0"/>
                        <a:buNone/>
                      </a:pPr>
                      <a:endParaRPr lang="it-IT" sz="1800" b="0" dirty="0">
                        <a:latin typeface="+mn-lt"/>
                        <a:cs typeface="Times New Roman" panose="02020603050405020304" pitchFamily="18" charset="0"/>
                      </a:endParaRPr>
                    </a:p>
                    <a:p>
                      <a:pPr marL="285750" indent="-285750">
                        <a:spcAft>
                          <a:spcPts val="600"/>
                        </a:spcAft>
                        <a:buFont typeface="Arial" panose="020B0604020202020204" pitchFamily="34" charset="0"/>
                        <a:buChar char="•"/>
                      </a:pPr>
                      <a:r>
                        <a:rPr lang="it-IT" sz="1800" b="0" dirty="0" err="1">
                          <a:latin typeface="+mn-lt"/>
                          <a:cs typeface="Times New Roman" panose="02020603050405020304" pitchFamily="18" charset="0"/>
                        </a:rPr>
                        <a:t>Maximize</a:t>
                      </a:r>
                      <a:r>
                        <a:rPr lang="it-IT" sz="1800" b="0" dirty="0">
                          <a:latin typeface="+mn-lt"/>
                          <a:cs typeface="Times New Roman" panose="02020603050405020304" pitchFamily="18" charset="0"/>
                        </a:rPr>
                        <a:t> </a:t>
                      </a:r>
                      <a:r>
                        <a:rPr lang="it-IT" sz="1800" b="0" dirty="0" err="1">
                          <a:latin typeface="+mn-lt"/>
                          <a:cs typeface="Times New Roman" panose="02020603050405020304" pitchFamily="18" charset="0"/>
                        </a:rPr>
                        <a:t>wants</a:t>
                      </a:r>
                      <a:r>
                        <a:rPr lang="it-IT" sz="1800" b="0" dirty="0">
                          <a:latin typeface="+mn-lt"/>
                          <a:cs typeface="Times New Roman" panose="02020603050405020304" pitchFamily="18" charset="0"/>
                        </a:rPr>
                        <a:t> (ego-verse)</a:t>
                      </a:r>
                    </a:p>
                    <a:p>
                      <a:pPr marL="285750" indent="-285750">
                        <a:spcAft>
                          <a:spcPts val="600"/>
                        </a:spcAft>
                        <a:buFont typeface="Arial" panose="020B0604020202020204" pitchFamily="34" charset="0"/>
                        <a:buChar char="•"/>
                      </a:pPr>
                      <a:endParaRPr lang="it-IT" sz="1800" b="0" dirty="0">
                        <a:latin typeface="+mn-lt"/>
                        <a:cs typeface="Times New Roman" panose="02020603050405020304" pitchFamily="18" charset="0"/>
                      </a:endParaRPr>
                    </a:p>
                    <a:p>
                      <a:pPr marL="0" indent="0">
                        <a:spcAft>
                          <a:spcPts val="600"/>
                        </a:spcAft>
                        <a:buFont typeface="Arial" panose="020B0604020202020204" pitchFamily="34" charset="0"/>
                        <a:buNone/>
                      </a:pPr>
                      <a:endParaRPr lang="it-IT" sz="1800" b="0" dirty="0">
                        <a:latin typeface="+mn-lt"/>
                        <a:cs typeface="Times New Roman" panose="02020603050405020304" pitchFamily="18" charset="0"/>
                      </a:endParaRPr>
                    </a:p>
                    <a:p>
                      <a:pPr marL="285750" indent="-285750">
                        <a:spcAft>
                          <a:spcPts val="600"/>
                        </a:spcAft>
                        <a:buFont typeface="Arial" panose="020B0604020202020204" pitchFamily="34" charset="0"/>
                        <a:buChar char="•"/>
                      </a:pPr>
                      <a:r>
                        <a:rPr lang="it-IT" sz="1800" b="0" dirty="0" err="1">
                          <a:effectLst/>
                          <a:latin typeface="+mn-lt"/>
                          <a:ea typeface="Times New Roman" panose="02020603050405020304" pitchFamily="18" charset="0"/>
                          <a:cs typeface="Times New Roman" panose="02020603050405020304" pitchFamily="18" charset="0"/>
                        </a:rPr>
                        <a:t>Technocratic</a:t>
                      </a:r>
                      <a:r>
                        <a:rPr lang="it-IT" sz="1800" b="0" dirty="0">
                          <a:effectLst/>
                          <a:latin typeface="+mn-lt"/>
                          <a:ea typeface="Times New Roman" panose="02020603050405020304" pitchFamily="18" charset="0"/>
                          <a:cs typeface="Times New Roman" panose="02020603050405020304" pitchFamily="18" charset="0"/>
                        </a:rPr>
                        <a:t> </a:t>
                      </a:r>
                      <a:r>
                        <a:rPr lang="it-IT" sz="1800" b="0" dirty="0" err="1">
                          <a:effectLst/>
                          <a:latin typeface="+mn-lt"/>
                          <a:ea typeface="Times New Roman" panose="02020603050405020304" pitchFamily="18" charset="0"/>
                          <a:cs typeface="Times New Roman" panose="02020603050405020304" pitchFamily="18" charset="0"/>
                        </a:rPr>
                        <a:t>surveillance</a:t>
                      </a:r>
                      <a:r>
                        <a:rPr lang="it-IT" sz="1800" b="0" dirty="0">
                          <a:effectLst/>
                          <a:latin typeface="+mn-lt"/>
                          <a:ea typeface="Times New Roman" panose="02020603050405020304" pitchFamily="18" charset="0"/>
                          <a:cs typeface="Times New Roman" panose="02020603050405020304" pitchFamily="18" charset="0"/>
                        </a:rPr>
                        <a:t> (‘</a:t>
                      </a:r>
                      <a:r>
                        <a:rPr lang="it-IT" sz="1800" b="0" dirty="0" err="1">
                          <a:effectLst/>
                          <a:latin typeface="+mn-lt"/>
                          <a:ea typeface="Times New Roman" panose="02020603050405020304" pitchFamily="18" charset="0"/>
                          <a:cs typeface="Times New Roman" panose="02020603050405020304" pitchFamily="18" charset="0"/>
                        </a:rPr>
                        <a:t>guardianship</a:t>
                      </a:r>
                      <a:r>
                        <a:rPr lang="it-IT" sz="1800" b="0" dirty="0">
                          <a:effectLst/>
                          <a:latin typeface="+mn-lt"/>
                          <a:ea typeface="Times New Roman" panose="02020603050405020304" pitchFamily="18" charset="0"/>
                          <a:cs typeface="Times New Roman" panose="02020603050405020304" pitchFamily="18" charset="0"/>
                        </a:rPr>
                        <a:t>’)</a:t>
                      </a:r>
                      <a:endParaRPr lang="it-IT" sz="1800" b="0" dirty="0">
                        <a:latin typeface="+mn-lt"/>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indent="0" algn="ctr">
                        <a:spcAft>
                          <a:spcPts val="600"/>
                        </a:spcAft>
                        <a:buFont typeface="Arial" panose="020B0604020202020204" pitchFamily="34" charset="0"/>
                        <a:buNone/>
                      </a:pPr>
                      <a:endParaRPr lang="it-IT" sz="1600" i="1" dirty="0"/>
                    </a:p>
                    <a:p>
                      <a:pPr marL="0" indent="0" algn="ctr">
                        <a:spcAft>
                          <a:spcPts val="600"/>
                        </a:spcAft>
                        <a:buFont typeface="Arial" panose="020B0604020202020204" pitchFamily="34" charset="0"/>
                        <a:buNone/>
                      </a:pPr>
                      <a:endParaRPr lang="it-IT" sz="1600" i="1"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285750" indent="-285750">
                        <a:spcAft>
                          <a:spcPts val="600"/>
                        </a:spcAft>
                        <a:buFont typeface="Arial" panose="020B0604020202020204" pitchFamily="34" charset="0"/>
                        <a:buChar char="•"/>
                      </a:pPr>
                      <a:endParaRPr lang="en-US" sz="1800" b="0" dirty="0">
                        <a:effectLst/>
                        <a:latin typeface="+mn-lt"/>
                        <a:ea typeface="Calibri" panose="020F0502020204030204" pitchFamily="34" charset="0"/>
                      </a:endParaRPr>
                    </a:p>
                    <a:p>
                      <a:pPr marL="285750" indent="-285750">
                        <a:spcAft>
                          <a:spcPts val="600"/>
                        </a:spcAft>
                        <a:buFont typeface="Arial" panose="020B0604020202020204" pitchFamily="34" charset="0"/>
                        <a:buChar char="•"/>
                      </a:pPr>
                      <a:r>
                        <a:rPr lang="en-US" sz="1800" b="0" dirty="0">
                          <a:effectLst/>
                          <a:latin typeface="+mn-lt"/>
                          <a:ea typeface="Calibri" panose="020F0502020204030204" pitchFamily="34" charset="0"/>
                        </a:rPr>
                        <a:t>Regeneration (cultivation and renewal)</a:t>
                      </a:r>
                    </a:p>
                    <a:p>
                      <a:pPr marL="285750" indent="-285750">
                        <a:spcAft>
                          <a:spcPts val="600"/>
                        </a:spcAft>
                        <a:buFont typeface="Arial" panose="020B0604020202020204" pitchFamily="34" charset="0"/>
                        <a:buChar char="•"/>
                      </a:pPr>
                      <a:endParaRPr lang="en-US" sz="1800" b="0" dirty="0">
                        <a:effectLst/>
                        <a:latin typeface="+mn-lt"/>
                        <a:ea typeface="Calibri" panose="020F0502020204030204" pitchFamily="34" charset="0"/>
                      </a:endParaRPr>
                    </a:p>
                    <a:p>
                      <a:pPr marL="0" indent="0">
                        <a:spcAft>
                          <a:spcPts val="600"/>
                        </a:spcAft>
                        <a:buFont typeface="Arial" panose="020B0604020202020204" pitchFamily="34" charset="0"/>
                        <a:buNone/>
                      </a:pPr>
                      <a:endParaRPr lang="en-US" sz="1800" b="0" dirty="0">
                        <a:effectLst/>
                        <a:latin typeface="+mn-lt"/>
                        <a:ea typeface="Calibri" panose="020F0502020204030204" pitchFamily="34" charset="0"/>
                      </a:endParaRPr>
                    </a:p>
                    <a:p>
                      <a:pPr marL="285750" indent="-285750">
                        <a:spcAft>
                          <a:spcPts val="600"/>
                        </a:spcAft>
                        <a:buFont typeface="Arial" panose="020B0604020202020204" pitchFamily="34" charset="0"/>
                        <a:buChar char="•"/>
                      </a:pPr>
                      <a:r>
                        <a:rPr lang="en-US" sz="1800" b="0" dirty="0">
                          <a:effectLst/>
                          <a:latin typeface="+mn-lt"/>
                          <a:ea typeface="Calibri" panose="020F0502020204030204" pitchFamily="34" charset="0"/>
                        </a:rPr>
                        <a:t>Digital business ecosystems (human-centric,</a:t>
                      </a:r>
                    </a:p>
                    <a:p>
                      <a:pPr marL="0" indent="0">
                        <a:spcAft>
                          <a:spcPts val="600"/>
                        </a:spcAft>
                        <a:buFont typeface="Arial" panose="020B0604020202020204" pitchFamily="34" charset="0"/>
                        <a:buNone/>
                      </a:pPr>
                      <a:r>
                        <a:rPr lang="en-US" sz="1800" b="0" dirty="0">
                          <a:effectLst/>
                          <a:latin typeface="+mn-lt"/>
                          <a:ea typeface="Calibri" panose="020F0502020204030204" pitchFamily="34" charset="0"/>
                        </a:rPr>
                        <a:t>      AI support to human creativity)</a:t>
                      </a:r>
                    </a:p>
                    <a:p>
                      <a:pPr marL="0" indent="0">
                        <a:spcAft>
                          <a:spcPts val="600"/>
                        </a:spcAft>
                        <a:buFont typeface="Arial" panose="020B0604020202020204" pitchFamily="34" charset="0"/>
                        <a:buNone/>
                      </a:pPr>
                      <a:endParaRPr lang="en-US" sz="1800" b="0" dirty="0">
                        <a:effectLst/>
                        <a:latin typeface="+mn-lt"/>
                        <a:ea typeface="Calibri" panose="020F0502020204030204" pitchFamily="34" charset="0"/>
                      </a:endParaRPr>
                    </a:p>
                    <a:p>
                      <a:pPr marL="285750" indent="-285750">
                        <a:spcAft>
                          <a:spcPts val="600"/>
                        </a:spcAft>
                        <a:buFont typeface="Arial" panose="020B0604020202020204" pitchFamily="34" charset="0"/>
                        <a:buChar char="•"/>
                      </a:pPr>
                      <a:endParaRPr lang="en-US" sz="1800" b="0" dirty="0">
                        <a:effectLst/>
                        <a:latin typeface="+mn-lt"/>
                        <a:ea typeface="Calibri" panose="020F0502020204030204" pitchFamily="34" charset="0"/>
                      </a:endParaRPr>
                    </a:p>
                    <a:p>
                      <a:pPr marL="285750" indent="-285750">
                        <a:spcAft>
                          <a:spcPts val="600"/>
                        </a:spcAft>
                        <a:buFont typeface="Arial" panose="020B0604020202020204" pitchFamily="34" charset="0"/>
                        <a:buChar char="•"/>
                      </a:pPr>
                      <a:r>
                        <a:rPr lang="en-US" sz="1800" b="0" dirty="0">
                          <a:effectLst/>
                          <a:latin typeface="+mn-lt"/>
                          <a:ea typeface="Calibri" panose="020F0502020204030204" pitchFamily="34" charset="0"/>
                        </a:rPr>
                        <a:t>Satisfy needs (eco-verse)</a:t>
                      </a:r>
                    </a:p>
                    <a:p>
                      <a:pPr marL="285750" indent="-285750">
                        <a:spcAft>
                          <a:spcPts val="600"/>
                        </a:spcAft>
                        <a:buFont typeface="Arial" panose="020B0604020202020204" pitchFamily="34" charset="0"/>
                        <a:buChar char="•"/>
                      </a:pPr>
                      <a:endParaRPr lang="en-US" sz="1800" b="0" dirty="0">
                        <a:effectLst/>
                        <a:latin typeface="+mn-lt"/>
                        <a:ea typeface="Calibri" panose="020F0502020204030204" pitchFamily="34" charset="0"/>
                      </a:endParaRPr>
                    </a:p>
                    <a:p>
                      <a:pPr marL="0" indent="0">
                        <a:spcAft>
                          <a:spcPts val="600"/>
                        </a:spcAft>
                        <a:buFont typeface="Arial" panose="020B0604020202020204" pitchFamily="34" charset="0"/>
                        <a:buNone/>
                      </a:pPr>
                      <a:r>
                        <a:rPr lang="en-US" sz="1800" b="0" dirty="0">
                          <a:effectLst/>
                          <a:latin typeface="+mn-lt"/>
                          <a:ea typeface="Calibri" panose="020F0502020204030204" pitchFamily="34" charset="0"/>
                        </a:rPr>
                        <a:t> </a:t>
                      </a:r>
                    </a:p>
                    <a:p>
                      <a:pPr marL="285750" indent="-285750">
                        <a:spcAft>
                          <a:spcPts val="600"/>
                        </a:spcAft>
                        <a:buFont typeface="Arial" panose="020B0604020202020204" pitchFamily="34" charset="0"/>
                        <a:buChar char="•"/>
                      </a:pPr>
                      <a:r>
                        <a:rPr lang="en-US" sz="1800" b="0" dirty="0">
                          <a:effectLst/>
                          <a:latin typeface="+mn-lt"/>
                        </a:rPr>
                        <a:t>Subsidiary freedom (‘</a:t>
                      </a:r>
                      <a:r>
                        <a:rPr lang="en-US" sz="1800" b="0" dirty="0" err="1">
                          <a:effectLst/>
                          <a:latin typeface="+mn-lt"/>
                        </a:rPr>
                        <a:t>gardenship</a:t>
                      </a:r>
                      <a:r>
                        <a:rPr lang="en-US" sz="1800" b="0" dirty="0">
                          <a:effectLst/>
                          <a:latin typeface="+mn-lt"/>
                        </a:rPr>
                        <a:t>’)</a:t>
                      </a:r>
                      <a:endParaRPr lang="it-IT" sz="1800" dirty="0">
                        <a:latin typeface="+mn-lt"/>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665518711"/>
                  </a:ext>
                </a:extLst>
              </a:tr>
            </a:tbl>
          </a:graphicData>
        </a:graphic>
      </p:graphicFrame>
      <p:sp>
        <p:nvSpPr>
          <p:cNvPr id="5" name="CasellaDiTesto 4">
            <a:extLst>
              <a:ext uri="{FF2B5EF4-FFF2-40B4-BE49-F238E27FC236}">
                <a16:creationId xmlns:a16="http://schemas.microsoft.com/office/drawing/2014/main" id="{1956CC0D-3703-2615-1328-73B86FC45D29}"/>
              </a:ext>
            </a:extLst>
          </p:cNvPr>
          <p:cNvSpPr txBox="1"/>
          <p:nvPr/>
        </p:nvSpPr>
        <p:spPr>
          <a:xfrm>
            <a:off x="6990735" y="6109901"/>
            <a:ext cx="4689986" cy="646331"/>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it-IT" sz="1800" i="1" dirty="0"/>
              <a:t>Technology </a:t>
            </a:r>
            <a:r>
              <a:rPr lang="it-IT" sz="1800" i="1" dirty="0" err="1"/>
              <a:t>is</a:t>
            </a:r>
            <a:r>
              <a:rPr lang="it-IT" sz="1800" i="1" dirty="0"/>
              <a:t> </a:t>
            </a:r>
            <a:r>
              <a:rPr lang="it-IT" sz="1800" i="1" dirty="0" err="1"/>
              <a:t>not</a:t>
            </a:r>
            <a:r>
              <a:rPr lang="it-IT" sz="1800" i="1" dirty="0"/>
              <a:t> </a:t>
            </a:r>
            <a:r>
              <a:rPr lang="it-IT" sz="1800" i="1" dirty="0" err="1"/>
              <a:t>enough</a:t>
            </a:r>
            <a:r>
              <a:rPr lang="it-IT" sz="1800" i="1" dirty="0"/>
              <a:t>, </a:t>
            </a:r>
            <a:r>
              <a:rPr lang="it-IT" sz="1800" i="1" dirty="0" err="1"/>
              <a:t>without</a:t>
            </a:r>
            <a:r>
              <a:rPr lang="it-IT" sz="1800" i="1" dirty="0"/>
              <a:t> a </a:t>
            </a:r>
            <a:r>
              <a:rPr lang="it-IT" sz="1800" i="1" dirty="0" err="1"/>
              <a:t>change</a:t>
            </a:r>
            <a:endParaRPr lang="it-IT" i="1" dirty="0"/>
          </a:p>
          <a:p>
            <a:pPr marL="0" marR="0" lvl="0" indent="0" algn="ctr" defTabSz="914400" rtl="0" eaLnBrk="1" fontAlgn="auto" latinLnBrk="0" hangingPunct="1">
              <a:lnSpc>
                <a:spcPct val="100000"/>
              </a:lnSpc>
              <a:spcBef>
                <a:spcPts val="0"/>
              </a:spcBef>
              <a:spcAft>
                <a:spcPts val="0"/>
              </a:spcAft>
              <a:buClrTx/>
              <a:buSzTx/>
              <a:buFontTx/>
              <a:buNone/>
              <a:tabLst/>
              <a:defRPr/>
            </a:pPr>
            <a:r>
              <a:rPr lang="it-IT" i="1" dirty="0"/>
              <a:t>o</a:t>
            </a:r>
            <a:r>
              <a:rPr lang="it-IT" sz="1800" i="1" dirty="0"/>
              <a:t>f </a:t>
            </a:r>
            <a:r>
              <a:rPr lang="it-IT" sz="1800" i="1" dirty="0" err="1"/>
              <a:t>behavioural</a:t>
            </a:r>
            <a:r>
              <a:rPr lang="it-IT" sz="1800" i="1" dirty="0"/>
              <a:t> and cult</a:t>
            </a:r>
            <a:r>
              <a:rPr lang="it-IT" i="1" dirty="0"/>
              <a:t>ural patterns</a:t>
            </a:r>
            <a:r>
              <a:rPr lang="it-IT" sz="1800" i="1" dirty="0"/>
              <a:t>!</a:t>
            </a:r>
          </a:p>
        </p:txBody>
      </p:sp>
      <p:sp>
        <p:nvSpPr>
          <p:cNvPr id="7" name="CasellaDiTesto 6">
            <a:extLst>
              <a:ext uri="{FF2B5EF4-FFF2-40B4-BE49-F238E27FC236}">
                <a16:creationId xmlns:a16="http://schemas.microsoft.com/office/drawing/2014/main" id="{355013C6-0AA3-9354-BF23-EEDDEBBFB406}"/>
              </a:ext>
            </a:extLst>
          </p:cNvPr>
          <p:cNvSpPr txBox="1"/>
          <p:nvPr/>
        </p:nvSpPr>
        <p:spPr>
          <a:xfrm>
            <a:off x="759543" y="6248401"/>
            <a:ext cx="2535492" cy="369332"/>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it-IT" sz="1800" i="1" dirty="0"/>
              <a:t>Technology </a:t>
            </a:r>
            <a:r>
              <a:rPr lang="it-IT" sz="1800" i="1" dirty="0" err="1"/>
              <a:t>will</a:t>
            </a:r>
            <a:r>
              <a:rPr lang="it-IT" sz="1800" i="1" dirty="0"/>
              <a:t> </a:t>
            </a:r>
            <a:r>
              <a:rPr lang="it-IT" sz="1800" i="1" dirty="0" err="1"/>
              <a:t>save</a:t>
            </a:r>
            <a:r>
              <a:rPr lang="it-IT" sz="1800" i="1" dirty="0"/>
              <a:t> </a:t>
            </a:r>
            <a:r>
              <a:rPr lang="it-IT" sz="1800" i="1" dirty="0" err="1"/>
              <a:t>us</a:t>
            </a:r>
            <a:r>
              <a:rPr lang="it-IT" sz="1800" i="1" dirty="0"/>
              <a:t>!</a:t>
            </a:r>
          </a:p>
        </p:txBody>
      </p:sp>
      <p:sp>
        <p:nvSpPr>
          <p:cNvPr id="11" name="CasellaDiTesto 10">
            <a:extLst>
              <a:ext uri="{FF2B5EF4-FFF2-40B4-BE49-F238E27FC236}">
                <a16:creationId xmlns:a16="http://schemas.microsoft.com/office/drawing/2014/main" id="{B9CB7FB5-BC33-C111-80F4-AB5DF3DEE5CE}"/>
              </a:ext>
            </a:extLst>
          </p:cNvPr>
          <p:cNvSpPr txBox="1"/>
          <p:nvPr/>
        </p:nvSpPr>
        <p:spPr>
          <a:xfrm>
            <a:off x="4785851" y="6305876"/>
            <a:ext cx="1723103" cy="376396"/>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600"/>
              </a:spcAft>
              <a:buClrTx/>
              <a:buSzTx/>
              <a:buFont typeface="Arial" panose="020B0604020202020204" pitchFamily="34" charset="0"/>
              <a:buNone/>
              <a:tabLst/>
              <a:defRPr/>
            </a:pPr>
            <a:r>
              <a:rPr lang="it-IT" sz="1800" i="1" dirty="0"/>
              <a:t>CHANGE</a:t>
            </a:r>
          </a:p>
        </p:txBody>
      </p:sp>
      <p:sp>
        <p:nvSpPr>
          <p:cNvPr id="13" name="Ovale 12">
            <a:extLst>
              <a:ext uri="{FF2B5EF4-FFF2-40B4-BE49-F238E27FC236}">
                <a16:creationId xmlns:a16="http://schemas.microsoft.com/office/drawing/2014/main" id="{757C3DED-93DD-CDBA-FAB8-41D13BAC8EA1}"/>
              </a:ext>
            </a:extLst>
          </p:cNvPr>
          <p:cNvSpPr/>
          <p:nvPr/>
        </p:nvSpPr>
        <p:spPr>
          <a:xfrm>
            <a:off x="4857136" y="2660878"/>
            <a:ext cx="1622322" cy="586851"/>
          </a:xfrm>
          <a:prstGeom prst="ellipse">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it-IT" sz="1600" i="1" dirty="0">
                <a:solidFill>
                  <a:schemeClr val="tx1"/>
                </a:solidFill>
              </a:rPr>
              <a:t>Technology</a:t>
            </a:r>
          </a:p>
        </p:txBody>
      </p:sp>
      <p:sp>
        <p:nvSpPr>
          <p:cNvPr id="14" name="Ovale 13">
            <a:extLst>
              <a:ext uri="{FF2B5EF4-FFF2-40B4-BE49-F238E27FC236}">
                <a16:creationId xmlns:a16="http://schemas.microsoft.com/office/drawing/2014/main" id="{FD039668-54FD-A0FE-508F-CC2F56F96939}"/>
              </a:ext>
            </a:extLst>
          </p:cNvPr>
          <p:cNvSpPr/>
          <p:nvPr/>
        </p:nvSpPr>
        <p:spPr>
          <a:xfrm>
            <a:off x="4857136" y="5169072"/>
            <a:ext cx="1651818" cy="586851"/>
          </a:xfrm>
          <a:prstGeom prst="ellipse">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it-IT" sz="1600" i="1" dirty="0">
                <a:solidFill>
                  <a:schemeClr val="tx1"/>
                </a:solidFill>
              </a:rPr>
              <a:t>Governance</a:t>
            </a:r>
          </a:p>
        </p:txBody>
      </p:sp>
      <p:sp>
        <p:nvSpPr>
          <p:cNvPr id="15" name="Ovale 14">
            <a:extLst>
              <a:ext uri="{FF2B5EF4-FFF2-40B4-BE49-F238E27FC236}">
                <a16:creationId xmlns:a16="http://schemas.microsoft.com/office/drawing/2014/main" id="{58F25CCA-7DAB-0744-3252-D407261291BB}"/>
              </a:ext>
            </a:extLst>
          </p:cNvPr>
          <p:cNvSpPr/>
          <p:nvPr/>
        </p:nvSpPr>
        <p:spPr>
          <a:xfrm>
            <a:off x="4857136" y="1505588"/>
            <a:ext cx="1622322" cy="586851"/>
          </a:xfrm>
          <a:prstGeom prst="ellipse">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it-IT" sz="1600" i="1" dirty="0" err="1">
                <a:solidFill>
                  <a:schemeClr val="tx1"/>
                </a:solidFill>
              </a:rPr>
              <a:t>Climate</a:t>
            </a:r>
            <a:endParaRPr lang="it-IT" sz="1600" i="1" dirty="0">
              <a:solidFill>
                <a:schemeClr val="tx1"/>
              </a:solidFill>
            </a:endParaRPr>
          </a:p>
        </p:txBody>
      </p:sp>
      <p:sp>
        <p:nvSpPr>
          <p:cNvPr id="16" name="Ovale 15">
            <a:extLst>
              <a:ext uri="{FF2B5EF4-FFF2-40B4-BE49-F238E27FC236}">
                <a16:creationId xmlns:a16="http://schemas.microsoft.com/office/drawing/2014/main" id="{8529424E-35B5-6F28-6C95-07ED942E9069}"/>
              </a:ext>
            </a:extLst>
          </p:cNvPr>
          <p:cNvSpPr/>
          <p:nvPr/>
        </p:nvSpPr>
        <p:spPr>
          <a:xfrm>
            <a:off x="4857136" y="4013782"/>
            <a:ext cx="1622322" cy="586851"/>
          </a:xfrm>
          <a:prstGeom prst="ellipse">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it-IT" sz="1600" i="1" dirty="0">
                <a:solidFill>
                  <a:schemeClr val="tx1"/>
                </a:solidFill>
              </a:rPr>
              <a:t>People</a:t>
            </a:r>
          </a:p>
        </p:txBody>
      </p:sp>
    </p:spTree>
    <p:extLst>
      <p:ext uri="{BB962C8B-B14F-4D97-AF65-F5344CB8AC3E}">
        <p14:creationId xmlns:p14="http://schemas.microsoft.com/office/powerpoint/2010/main" val="28012242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Connettore 2 7">
            <a:extLst>
              <a:ext uri="{FF2B5EF4-FFF2-40B4-BE49-F238E27FC236}">
                <a16:creationId xmlns:a16="http://schemas.microsoft.com/office/drawing/2014/main" id="{B3E625F1-37A6-CD1A-19AD-FD72F06BEB14}"/>
              </a:ext>
            </a:extLst>
          </p:cNvPr>
          <p:cNvCxnSpPr/>
          <p:nvPr/>
        </p:nvCxnSpPr>
        <p:spPr>
          <a:xfrm flipV="1">
            <a:off x="6008065" y="493256"/>
            <a:ext cx="0" cy="660364"/>
          </a:xfrm>
          <a:prstGeom prst="straightConnector1">
            <a:avLst/>
          </a:prstGeom>
          <a:ln w="19050">
            <a:prstDash val="dash"/>
            <a:tailEnd type="triangle"/>
          </a:ln>
        </p:spPr>
        <p:style>
          <a:lnRef idx="1">
            <a:schemeClr val="accent1"/>
          </a:lnRef>
          <a:fillRef idx="0">
            <a:schemeClr val="accent1"/>
          </a:fillRef>
          <a:effectRef idx="0">
            <a:schemeClr val="accent1"/>
          </a:effectRef>
          <a:fontRef idx="minor">
            <a:schemeClr val="tx1"/>
          </a:fontRef>
        </p:style>
      </p:cxnSp>
      <p:graphicFrame>
        <p:nvGraphicFramePr>
          <p:cNvPr id="3" name="Tabella 3">
            <a:extLst>
              <a:ext uri="{FF2B5EF4-FFF2-40B4-BE49-F238E27FC236}">
                <a16:creationId xmlns:a16="http://schemas.microsoft.com/office/drawing/2014/main" id="{84DF0F64-80F0-6139-2B39-82609D07D94D}"/>
              </a:ext>
            </a:extLst>
          </p:cNvPr>
          <p:cNvGraphicFramePr>
            <a:graphicFrameLocks noGrp="1"/>
          </p:cNvGraphicFramePr>
          <p:nvPr/>
        </p:nvGraphicFramePr>
        <p:xfrm>
          <a:off x="2857909" y="0"/>
          <a:ext cx="6773335" cy="487680"/>
        </p:xfrm>
        <a:graphic>
          <a:graphicData uri="http://schemas.openxmlformats.org/drawingml/2006/table">
            <a:tbl>
              <a:tblPr firstRow="1" bandRow="1">
                <a:tableStyleId>{5C22544A-7EE6-4342-B048-85BDC9FD1C3A}</a:tableStyleId>
              </a:tblPr>
              <a:tblGrid>
                <a:gridCol w="1354667">
                  <a:extLst>
                    <a:ext uri="{9D8B030D-6E8A-4147-A177-3AD203B41FA5}">
                      <a16:colId xmlns:a16="http://schemas.microsoft.com/office/drawing/2014/main" val="3796645190"/>
                    </a:ext>
                  </a:extLst>
                </a:gridCol>
                <a:gridCol w="1354667">
                  <a:extLst>
                    <a:ext uri="{9D8B030D-6E8A-4147-A177-3AD203B41FA5}">
                      <a16:colId xmlns:a16="http://schemas.microsoft.com/office/drawing/2014/main" val="413834932"/>
                    </a:ext>
                  </a:extLst>
                </a:gridCol>
                <a:gridCol w="1354667">
                  <a:extLst>
                    <a:ext uri="{9D8B030D-6E8A-4147-A177-3AD203B41FA5}">
                      <a16:colId xmlns:a16="http://schemas.microsoft.com/office/drawing/2014/main" val="2539510584"/>
                    </a:ext>
                  </a:extLst>
                </a:gridCol>
                <a:gridCol w="1354667">
                  <a:extLst>
                    <a:ext uri="{9D8B030D-6E8A-4147-A177-3AD203B41FA5}">
                      <a16:colId xmlns:a16="http://schemas.microsoft.com/office/drawing/2014/main" val="1984034290"/>
                    </a:ext>
                  </a:extLst>
                </a:gridCol>
                <a:gridCol w="1354667">
                  <a:extLst>
                    <a:ext uri="{9D8B030D-6E8A-4147-A177-3AD203B41FA5}">
                      <a16:colId xmlns:a16="http://schemas.microsoft.com/office/drawing/2014/main" val="2843046219"/>
                    </a:ext>
                  </a:extLst>
                </a:gridCol>
              </a:tblGrid>
              <a:tr h="234000">
                <a:tc gridSpan="5">
                  <a:txBody>
                    <a:bodyPr/>
                    <a:lstStyle/>
                    <a:p>
                      <a:pPr algn="ctr"/>
                      <a:r>
                        <a:rPr lang="it-IT" sz="1000" dirty="0"/>
                        <a:t>SUSTAINABLE ENERGY &amp; ENVIRONMENT</a:t>
                      </a:r>
                    </a:p>
                  </a:txBody>
                  <a:tcPr/>
                </a:tc>
                <a:tc hMerge="1">
                  <a:txBody>
                    <a:bodyPr/>
                    <a:lstStyle/>
                    <a:p>
                      <a:endParaRPr lang="it-IT" sz="1000" dirty="0"/>
                    </a:p>
                  </a:txBody>
                  <a:tcPr/>
                </a:tc>
                <a:tc hMerge="1">
                  <a:txBody>
                    <a:bodyPr/>
                    <a:lstStyle/>
                    <a:p>
                      <a:endParaRPr lang="it-IT" sz="1000" dirty="0"/>
                    </a:p>
                  </a:txBody>
                  <a:tcPr/>
                </a:tc>
                <a:tc hMerge="1">
                  <a:txBody>
                    <a:bodyPr/>
                    <a:lstStyle/>
                    <a:p>
                      <a:endParaRPr lang="it-IT" sz="1000"/>
                    </a:p>
                  </a:txBody>
                  <a:tcPr/>
                </a:tc>
                <a:tc hMerge="1">
                  <a:txBody>
                    <a:bodyPr/>
                    <a:lstStyle/>
                    <a:p>
                      <a:endParaRPr lang="it-IT" sz="1000" dirty="0"/>
                    </a:p>
                  </a:txBody>
                  <a:tcPr/>
                </a:tc>
                <a:extLst>
                  <a:ext uri="{0D108BD9-81ED-4DB2-BD59-A6C34878D82A}">
                    <a16:rowId xmlns:a16="http://schemas.microsoft.com/office/drawing/2014/main" val="1062144617"/>
                  </a:ext>
                </a:extLst>
              </a:tr>
              <a:tr h="234000">
                <a:tc>
                  <a:txBody>
                    <a:bodyPr/>
                    <a:lstStyle/>
                    <a:p>
                      <a:pPr algn="ctr"/>
                      <a:r>
                        <a:rPr lang="it-IT" sz="1000" dirty="0" err="1"/>
                        <a:t>Sustainable</a:t>
                      </a:r>
                      <a:r>
                        <a:rPr lang="it-IT" sz="1000" dirty="0"/>
                        <a:t> energy</a:t>
                      </a:r>
                    </a:p>
                  </a:txBody>
                  <a:tcPr/>
                </a:tc>
                <a:tc>
                  <a:txBody>
                    <a:bodyPr/>
                    <a:lstStyle/>
                    <a:p>
                      <a:pPr algn="ctr"/>
                      <a:r>
                        <a:rPr lang="it-IT" sz="1000" dirty="0" err="1"/>
                        <a:t>Circular</a:t>
                      </a:r>
                      <a:r>
                        <a:rPr lang="it-IT" sz="1000" dirty="0"/>
                        <a:t> economy</a:t>
                      </a:r>
                    </a:p>
                  </a:txBody>
                  <a:tcPr/>
                </a:tc>
                <a:tc>
                  <a:txBody>
                    <a:bodyPr/>
                    <a:lstStyle/>
                    <a:p>
                      <a:pPr algn="ctr"/>
                      <a:r>
                        <a:rPr lang="it-IT" sz="1000" dirty="0" err="1"/>
                        <a:t>Clean</a:t>
                      </a:r>
                      <a:r>
                        <a:rPr lang="it-IT" sz="1000" dirty="0"/>
                        <a:t> </a:t>
                      </a:r>
                      <a:r>
                        <a:rPr lang="it-IT" sz="1000" dirty="0" err="1"/>
                        <a:t>environment</a:t>
                      </a:r>
                      <a:endParaRPr lang="it-IT" sz="1000" dirty="0"/>
                    </a:p>
                  </a:txBody>
                  <a:tcPr/>
                </a:tc>
                <a:tc>
                  <a:txBody>
                    <a:bodyPr/>
                    <a:lstStyle/>
                    <a:p>
                      <a:pPr algn="ctr"/>
                      <a:r>
                        <a:rPr lang="it-IT" sz="1000" dirty="0" err="1"/>
                        <a:t>Climate</a:t>
                      </a:r>
                      <a:r>
                        <a:rPr lang="it-IT" sz="1000" dirty="0"/>
                        <a:t> </a:t>
                      </a:r>
                      <a:r>
                        <a:rPr lang="it-IT" sz="1000" dirty="0" err="1"/>
                        <a:t>change</a:t>
                      </a:r>
                      <a:endParaRPr lang="it-IT" sz="1000" dirty="0"/>
                    </a:p>
                  </a:txBody>
                  <a:tcPr/>
                </a:tc>
                <a:tc>
                  <a:txBody>
                    <a:bodyPr/>
                    <a:lstStyle/>
                    <a:p>
                      <a:pPr algn="ctr"/>
                      <a:r>
                        <a:rPr lang="it-IT" sz="1000" dirty="0" err="1"/>
                        <a:t>Biodiversity</a:t>
                      </a:r>
                      <a:endParaRPr lang="it-IT" sz="1000" dirty="0"/>
                    </a:p>
                  </a:txBody>
                  <a:tcPr/>
                </a:tc>
                <a:extLst>
                  <a:ext uri="{0D108BD9-81ED-4DB2-BD59-A6C34878D82A}">
                    <a16:rowId xmlns:a16="http://schemas.microsoft.com/office/drawing/2014/main" val="382973098"/>
                  </a:ext>
                </a:extLst>
              </a:tr>
            </a:tbl>
          </a:graphicData>
        </a:graphic>
      </p:graphicFrame>
      <p:graphicFrame>
        <p:nvGraphicFramePr>
          <p:cNvPr id="4" name="Tabella 3">
            <a:extLst>
              <a:ext uri="{FF2B5EF4-FFF2-40B4-BE49-F238E27FC236}">
                <a16:creationId xmlns:a16="http://schemas.microsoft.com/office/drawing/2014/main" id="{EF5E6815-5DFD-E3F4-2FA1-4D77408B944A}"/>
              </a:ext>
            </a:extLst>
          </p:cNvPr>
          <p:cNvGraphicFramePr>
            <a:graphicFrameLocks noGrp="1"/>
          </p:cNvGraphicFramePr>
          <p:nvPr>
            <p:extLst>
              <p:ext uri="{D42A27DB-BD31-4B8C-83A1-F6EECF244321}">
                <p14:modId xmlns:p14="http://schemas.microsoft.com/office/powerpoint/2010/main" val="3530442303"/>
              </p:ext>
            </p:extLst>
          </p:nvPr>
        </p:nvGraphicFramePr>
        <p:xfrm>
          <a:off x="1386348" y="6337984"/>
          <a:ext cx="9193164" cy="487680"/>
        </p:xfrm>
        <a:graphic>
          <a:graphicData uri="http://schemas.openxmlformats.org/drawingml/2006/table">
            <a:tbl>
              <a:tblPr firstRow="1" bandRow="1">
                <a:tableStyleId>{5C22544A-7EE6-4342-B048-85BDC9FD1C3A}</a:tableStyleId>
              </a:tblPr>
              <a:tblGrid>
                <a:gridCol w="1838633">
                  <a:extLst>
                    <a:ext uri="{9D8B030D-6E8A-4147-A177-3AD203B41FA5}">
                      <a16:colId xmlns:a16="http://schemas.microsoft.com/office/drawing/2014/main" val="3796645190"/>
                    </a:ext>
                  </a:extLst>
                </a:gridCol>
                <a:gridCol w="2900516">
                  <a:extLst>
                    <a:ext uri="{9D8B030D-6E8A-4147-A177-3AD203B41FA5}">
                      <a16:colId xmlns:a16="http://schemas.microsoft.com/office/drawing/2014/main" val="413834932"/>
                    </a:ext>
                  </a:extLst>
                </a:gridCol>
                <a:gridCol w="1907458">
                  <a:extLst>
                    <a:ext uri="{9D8B030D-6E8A-4147-A177-3AD203B41FA5}">
                      <a16:colId xmlns:a16="http://schemas.microsoft.com/office/drawing/2014/main" val="1984034290"/>
                    </a:ext>
                  </a:extLst>
                </a:gridCol>
                <a:gridCol w="2546557">
                  <a:extLst>
                    <a:ext uri="{9D8B030D-6E8A-4147-A177-3AD203B41FA5}">
                      <a16:colId xmlns:a16="http://schemas.microsoft.com/office/drawing/2014/main" val="2843046219"/>
                    </a:ext>
                  </a:extLst>
                </a:gridCol>
              </a:tblGrid>
              <a:tr h="234000">
                <a:tc gridSpan="4">
                  <a:txBody>
                    <a:bodyPr/>
                    <a:lstStyle/>
                    <a:p>
                      <a:pPr algn="ctr"/>
                      <a:r>
                        <a:rPr lang="it-IT" sz="1000" dirty="0"/>
                        <a:t>RESPONSIBLE LIVING</a:t>
                      </a:r>
                    </a:p>
                  </a:txBody>
                  <a:tcPr/>
                </a:tc>
                <a:tc hMerge="1">
                  <a:txBody>
                    <a:bodyPr/>
                    <a:lstStyle/>
                    <a:p>
                      <a:endParaRPr lang="it-IT" sz="1000" dirty="0"/>
                    </a:p>
                  </a:txBody>
                  <a:tcPr/>
                </a:tc>
                <a:tc hMerge="1">
                  <a:txBody>
                    <a:bodyPr/>
                    <a:lstStyle/>
                    <a:p>
                      <a:endParaRPr lang="it-IT" sz="1000" dirty="0"/>
                    </a:p>
                  </a:txBody>
                  <a:tcPr/>
                </a:tc>
                <a:tc hMerge="1">
                  <a:txBody>
                    <a:bodyPr/>
                    <a:lstStyle/>
                    <a:p>
                      <a:endParaRPr lang="it-IT" sz="1000" dirty="0"/>
                    </a:p>
                  </a:txBody>
                  <a:tcPr/>
                </a:tc>
                <a:extLst>
                  <a:ext uri="{0D108BD9-81ED-4DB2-BD59-A6C34878D82A}">
                    <a16:rowId xmlns:a16="http://schemas.microsoft.com/office/drawing/2014/main" val="1062144617"/>
                  </a:ext>
                </a:extLst>
              </a:tr>
              <a:tr h="0">
                <a:tc>
                  <a:txBody>
                    <a:bodyPr/>
                    <a:lstStyle/>
                    <a:p>
                      <a:pPr algn="ctr"/>
                      <a:r>
                        <a:rPr lang="it-IT" sz="1000" dirty="0"/>
                        <a:t>Food health &amp; </a:t>
                      </a:r>
                      <a:r>
                        <a:rPr lang="it-IT" sz="1000" dirty="0" err="1"/>
                        <a:t>active</a:t>
                      </a:r>
                      <a:r>
                        <a:rPr lang="it-IT" sz="1000" dirty="0"/>
                        <a:t> </a:t>
                      </a:r>
                      <a:r>
                        <a:rPr lang="it-IT" sz="1000" dirty="0" err="1"/>
                        <a:t>transport</a:t>
                      </a:r>
                      <a:endParaRPr lang="it-IT" sz="1000" dirty="0"/>
                    </a:p>
                  </a:txBody>
                  <a:tcPr/>
                </a:tc>
                <a:tc>
                  <a:txBody>
                    <a:bodyPr/>
                    <a:lstStyle/>
                    <a:p>
                      <a:pPr algn="ctr"/>
                      <a:r>
                        <a:rPr lang="it-IT" sz="1000" dirty="0"/>
                        <a:t>Responsible </a:t>
                      </a:r>
                      <a:r>
                        <a:rPr lang="it-IT" sz="1000" dirty="0" err="1"/>
                        <a:t>consumption</a:t>
                      </a:r>
                      <a:r>
                        <a:rPr lang="it-IT" sz="1000" dirty="0"/>
                        <a:t> &amp; </a:t>
                      </a:r>
                      <a:r>
                        <a:rPr lang="it-IT" sz="1000" dirty="0" err="1"/>
                        <a:t>sustainable</a:t>
                      </a:r>
                      <a:r>
                        <a:rPr lang="it-IT" sz="1000"/>
                        <a:t> lifestyle</a:t>
                      </a:r>
                      <a:endParaRPr lang="it-IT" sz="1000" dirty="0"/>
                    </a:p>
                  </a:txBody>
                  <a:tcPr/>
                </a:tc>
                <a:tc>
                  <a:txBody>
                    <a:bodyPr/>
                    <a:lstStyle/>
                    <a:p>
                      <a:pPr algn="ctr"/>
                      <a:r>
                        <a:rPr lang="it-IT" sz="1000" dirty="0" err="1"/>
                        <a:t>Cohesive</a:t>
                      </a:r>
                      <a:r>
                        <a:rPr lang="it-IT" sz="1000" dirty="0"/>
                        <a:t> communities</a:t>
                      </a:r>
                    </a:p>
                  </a:txBody>
                  <a:tcPr/>
                </a:tc>
                <a:tc>
                  <a:txBody>
                    <a:bodyPr/>
                    <a:lstStyle/>
                    <a:p>
                      <a:pPr algn="ctr"/>
                      <a:r>
                        <a:rPr lang="it-IT" sz="1000" dirty="0"/>
                        <a:t>Institutions for future generations</a:t>
                      </a:r>
                    </a:p>
                  </a:txBody>
                  <a:tcPr/>
                </a:tc>
                <a:extLst>
                  <a:ext uri="{0D108BD9-81ED-4DB2-BD59-A6C34878D82A}">
                    <a16:rowId xmlns:a16="http://schemas.microsoft.com/office/drawing/2014/main" val="382973098"/>
                  </a:ext>
                </a:extLst>
              </a:tr>
            </a:tbl>
          </a:graphicData>
        </a:graphic>
      </p:graphicFrame>
      <p:graphicFrame>
        <p:nvGraphicFramePr>
          <p:cNvPr id="6" name="Tabella 6">
            <a:extLst>
              <a:ext uri="{FF2B5EF4-FFF2-40B4-BE49-F238E27FC236}">
                <a16:creationId xmlns:a16="http://schemas.microsoft.com/office/drawing/2014/main" id="{F6907B4A-17A2-9874-47B9-4DF11AF0CC8D}"/>
              </a:ext>
            </a:extLst>
          </p:cNvPr>
          <p:cNvGraphicFramePr>
            <a:graphicFrameLocks noGrp="1"/>
          </p:cNvGraphicFramePr>
          <p:nvPr>
            <p:extLst>
              <p:ext uri="{D42A27DB-BD31-4B8C-83A1-F6EECF244321}">
                <p14:modId xmlns:p14="http://schemas.microsoft.com/office/powerpoint/2010/main" val="3805189165"/>
              </p:ext>
            </p:extLst>
          </p:nvPr>
        </p:nvGraphicFramePr>
        <p:xfrm>
          <a:off x="4694065" y="605430"/>
          <a:ext cx="2628000" cy="457200"/>
        </p:xfrm>
        <a:graphic>
          <a:graphicData uri="http://schemas.openxmlformats.org/drawingml/2006/table">
            <a:tbl>
              <a:tblPr firstRow="1" bandRow="1">
                <a:tableStyleId>{5C22544A-7EE6-4342-B048-85BDC9FD1C3A}</a:tableStyleId>
              </a:tblPr>
              <a:tblGrid>
                <a:gridCol w="1314000">
                  <a:extLst>
                    <a:ext uri="{9D8B030D-6E8A-4147-A177-3AD203B41FA5}">
                      <a16:colId xmlns:a16="http://schemas.microsoft.com/office/drawing/2014/main" val="252912808"/>
                    </a:ext>
                  </a:extLst>
                </a:gridCol>
                <a:gridCol w="1314000">
                  <a:extLst>
                    <a:ext uri="{9D8B030D-6E8A-4147-A177-3AD203B41FA5}">
                      <a16:colId xmlns:a16="http://schemas.microsoft.com/office/drawing/2014/main" val="45800895"/>
                    </a:ext>
                  </a:extLst>
                </a:gridCol>
              </a:tblGrid>
              <a:tr h="192825">
                <a:tc gridSpan="2">
                  <a:txBody>
                    <a:bodyPr/>
                    <a:lstStyle/>
                    <a:p>
                      <a:pPr algn="ctr"/>
                      <a:r>
                        <a:rPr lang="it-IT" sz="900" dirty="0"/>
                        <a:t>NATURAL CAPITAL</a:t>
                      </a:r>
                    </a:p>
                  </a:txBody>
                  <a:tcPr anchor="ctr"/>
                </a:tc>
                <a:tc hMerge="1">
                  <a:txBody>
                    <a:bodyPr/>
                    <a:lstStyle/>
                    <a:p>
                      <a:endParaRPr lang="it-IT" sz="1000" dirty="0"/>
                    </a:p>
                  </a:txBody>
                  <a:tcPr/>
                </a:tc>
                <a:extLst>
                  <a:ext uri="{0D108BD9-81ED-4DB2-BD59-A6C34878D82A}">
                    <a16:rowId xmlns:a16="http://schemas.microsoft.com/office/drawing/2014/main" val="1230555254"/>
                  </a:ext>
                </a:extLst>
              </a:tr>
              <a:tr h="192825">
                <a:tc>
                  <a:txBody>
                    <a:bodyPr/>
                    <a:lstStyle/>
                    <a:p>
                      <a:pPr algn="ctr"/>
                      <a:r>
                        <a:rPr lang="it-IT" sz="900" dirty="0"/>
                        <a:t>H1 impacts</a:t>
                      </a:r>
                    </a:p>
                  </a:txBody>
                  <a:tcPr anchor="ctr"/>
                </a:tc>
                <a:tc>
                  <a:txBody>
                    <a:bodyPr/>
                    <a:lstStyle/>
                    <a:p>
                      <a:pPr algn="ctr"/>
                      <a:r>
                        <a:rPr lang="it-IT" sz="900" dirty="0"/>
                        <a:t>H3 impacts</a:t>
                      </a:r>
                    </a:p>
                  </a:txBody>
                  <a:tcPr anchor="ctr"/>
                </a:tc>
                <a:extLst>
                  <a:ext uri="{0D108BD9-81ED-4DB2-BD59-A6C34878D82A}">
                    <a16:rowId xmlns:a16="http://schemas.microsoft.com/office/drawing/2014/main" val="1238686794"/>
                  </a:ext>
                </a:extLst>
              </a:tr>
            </a:tbl>
          </a:graphicData>
        </a:graphic>
      </p:graphicFrame>
      <p:cxnSp>
        <p:nvCxnSpPr>
          <p:cNvPr id="9" name="Connettore 2 8">
            <a:extLst>
              <a:ext uri="{FF2B5EF4-FFF2-40B4-BE49-F238E27FC236}">
                <a16:creationId xmlns:a16="http://schemas.microsoft.com/office/drawing/2014/main" id="{A55AA3A8-3F4A-DEAF-6148-BC89D0A88BFB}"/>
              </a:ext>
            </a:extLst>
          </p:cNvPr>
          <p:cNvCxnSpPr>
            <a:cxnSpLocks/>
            <a:stCxn id="4" idx="0"/>
          </p:cNvCxnSpPr>
          <p:nvPr/>
        </p:nvCxnSpPr>
        <p:spPr>
          <a:xfrm flipV="1">
            <a:off x="5982930" y="5683196"/>
            <a:ext cx="25135" cy="654788"/>
          </a:xfrm>
          <a:prstGeom prst="straightConnector1">
            <a:avLst/>
          </a:prstGeom>
          <a:ln w="19050">
            <a:prstDash val="dash"/>
            <a:headEnd type="triangle" w="med" len="med"/>
            <a:tailEnd type="none" w="med" len="med"/>
          </a:ln>
        </p:spPr>
        <p:style>
          <a:lnRef idx="1">
            <a:schemeClr val="accent1"/>
          </a:lnRef>
          <a:fillRef idx="0">
            <a:schemeClr val="accent1"/>
          </a:fillRef>
          <a:effectRef idx="0">
            <a:schemeClr val="accent1"/>
          </a:effectRef>
          <a:fontRef idx="minor">
            <a:schemeClr val="tx1"/>
          </a:fontRef>
        </p:style>
      </p:cxnSp>
      <p:graphicFrame>
        <p:nvGraphicFramePr>
          <p:cNvPr id="2" name="Tabella 6">
            <a:extLst>
              <a:ext uri="{FF2B5EF4-FFF2-40B4-BE49-F238E27FC236}">
                <a16:creationId xmlns:a16="http://schemas.microsoft.com/office/drawing/2014/main" id="{6285E0CC-341B-8080-F5EA-E8F46A4EFFC8}"/>
              </a:ext>
            </a:extLst>
          </p:cNvPr>
          <p:cNvGraphicFramePr>
            <a:graphicFrameLocks noGrp="1"/>
          </p:cNvGraphicFramePr>
          <p:nvPr>
            <p:extLst>
              <p:ext uri="{D42A27DB-BD31-4B8C-83A1-F6EECF244321}">
                <p14:modId xmlns:p14="http://schemas.microsoft.com/office/powerpoint/2010/main" val="1034351989"/>
              </p:ext>
            </p:extLst>
          </p:nvPr>
        </p:nvGraphicFramePr>
        <p:xfrm>
          <a:off x="4021948" y="5709956"/>
          <a:ext cx="3972234" cy="457200"/>
        </p:xfrm>
        <a:graphic>
          <a:graphicData uri="http://schemas.openxmlformats.org/drawingml/2006/table">
            <a:tbl>
              <a:tblPr firstRow="1" bandRow="1">
                <a:tableStyleId>{5C22544A-7EE6-4342-B048-85BDC9FD1C3A}</a:tableStyleId>
              </a:tblPr>
              <a:tblGrid>
                <a:gridCol w="1986117">
                  <a:extLst>
                    <a:ext uri="{9D8B030D-6E8A-4147-A177-3AD203B41FA5}">
                      <a16:colId xmlns:a16="http://schemas.microsoft.com/office/drawing/2014/main" val="252912808"/>
                    </a:ext>
                  </a:extLst>
                </a:gridCol>
                <a:gridCol w="1986117">
                  <a:extLst>
                    <a:ext uri="{9D8B030D-6E8A-4147-A177-3AD203B41FA5}">
                      <a16:colId xmlns:a16="http://schemas.microsoft.com/office/drawing/2014/main" val="45800895"/>
                    </a:ext>
                  </a:extLst>
                </a:gridCol>
              </a:tblGrid>
              <a:tr h="192825">
                <a:tc>
                  <a:txBody>
                    <a:bodyPr/>
                    <a:lstStyle/>
                    <a:p>
                      <a:pPr algn="ctr"/>
                      <a:r>
                        <a:rPr lang="it-IT" sz="900" b="0" dirty="0">
                          <a:solidFill>
                            <a:schemeClr val="tx1"/>
                          </a:solidFill>
                        </a:rPr>
                        <a:t>H3 impacts</a:t>
                      </a:r>
                    </a:p>
                  </a:txBody>
                  <a:tcPr anchor="ctr">
                    <a:solidFill>
                      <a:schemeClr val="accent1">
                        <a:lumMod val="20000"/>
                        <a:lumOff val="80000"/>
                      </a:schemeClr>
                    </a:solidFill>
                  </a:tcPr>
                </a:tc>
                <a:tc>
                  <a:txBody>
                    <a:bodyPr/>
                    <a:lstStyle/>
                    <a:p>
                      <a:pPr algn="ctr"/>
                      <a:r>
                        <a:rPr lang="it-IT" sz="900" b="0" dirty="0">
                          <a:solidFill>
                            <a:schemeClr val="tx1"/>
                          </a:solidFill>
                        </a:rPr>
                        <a:t>H1 impacts</a:t>
                      </a:r>
                    </a:p>
                  </a:txBody>
                  <a:tcPr anchor="ctr">
                    <a:solidFill>
                      <a:schemeClr val="accent1">
                        <a:lumMod val="20000"/>
                        <a:lumOff val="80000"/>
                      </a:schemeClr>
                    </a:solidFill>
                  </a:tcPr>
                </a:tc>
                <a:extLst>
                  <a:ext uri="{0D108BD9-81ED-4DB2-BD59-A6C34878D82A}">
                    <a16:rowId xmlns:a16="http://schemas.microsoft.com/office/drawing/2014/main" val="1238686794"/>
                  </a:ext>
                </a:extLst>
              </a:tr>
              <a:tr h="192825">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900" b="1" i="0" u="none" strike="noStrike" kern="1200" cap="none" spc="0" normalizeH="0" baseline="0" noProof="0" dirty="0">
                          <a:ln>
                            <a:noFill/>
                          </a:ln>
                          <a:solidFill>
                            <a:prstClr val="white"/>
                          </a:solidFill>
                          <a:effectLst/>
                          <a:uLnTx/>
                          <a:uFillTx/>
                          <a:latin typeface="+mn-lt"/>
                          <a:ea typeface="+mn-ea"/>
                          <a:cs typeface="+mn-cs"/>
                        </a:rPr>
                        <a:t>MATERIAL &amp; CULTURAL CAPITAL</a:t>
                      </a:r>
                    </a:p>
                  </a:txBody>
                  <a:tcPr anchor="ctr">
                    <a:solidFill>
                      <a:schemeClr val="accent1"/>
                    </a:solidFill>
                  </a:tcPr>
                </a:tc>
                <a:tc hMerge="1">
                  <a:txBody>
                    <a:bodyPr/>
                    <a:lstStyle/>
                    <a:p>
                      <a:pPr algn="ctr"/>
                      <a:endParaRPr lang="it-IT" sz="900" dirty="0"/>
                    </a:p>
                  </a:txBody>
                  <a:tcPr anchor="ctr"/>
                </a:tc>
                <a:extLst>
                  <a:ext uri="{0D108BD9-81ED-4DB2-BD59-A6C34878D82A}">
                    <a16:rowId xmlns:a16="http://schemas.microsoft.com/office/drawing/2014/main" val="377012221"/>
                  </a:ext>
                </a:extLst>
              </a:tr>
            </a:tbl>
          </a:graphicData>
        </a:graphic>
      </p:graphicFrame>
      <p:pic>
        <p:nvPicPr>
          <p:cNvPr id="7" name="Immagine 6">
            <a:extLst>
              <a:ext uri="{FF2B5EF4-FFF2-40B4-BE49-F238E27FC236}">
                <a16:creationId xmlns:a16="http://schemas.microsoft.com/office/drawing/2014/main" id="{4B3D9662-FE84-C10C-7EA0-D7DF10B82B67}"/>
              </a:ext>
            </a:extLst>
          </p:cNvPr>
          <p:cNvPicPr>
            <a:picLocks noChangeAspect="1"/>
          </p:cNvPicPr>
          <p:nvPr/>
        </p:nvPicPr>
        <p:blipFill>
          <a:blip r:embed="rId2"/>
          <a:stretch>
            <a:fillRect/>
          </a:stretch>
        </p:blipFill>
        <p:spPr>
          <a:xfrm>
            <a:off x="2015615" y="1174804"/>
            <a:ext cx="8672048" cy="4535152"/>
          </a:xfrm>
          <a:prstGeom prst="rect">
            <a:avLst/>
          </a:prstGeom>
        </p:spPr>
      </p:pic>
      <p:sp>
        <p:nvSpPr>
          <p:cNvPr id="5" name="CasellaDiTesto 4">
            <a:extLst>
              <a:ext uri="{FF2B5EF4-FFF2-40B4-BE49-F238E27FC236}">
                <a16:creationId xmlns:a16="http://schemas.microsoft.com/office/drawing/2014/main" id="{D03D9338-0C84-FE72-92AA-7839567D77DC}"/>
              </a:ext>
            </a:extLst>
          </p:cNvPr>
          <p:cNvSpPr txBox="1"/>
          <p:nvPr/>
        </p:nvSpPr>
        <p:spPr>
          <a:xfrm>
            <a:off x="134597" y="717604"/>
            <a:ext cx="3093154" cy="1107996"/>
          </a:xfrm>
          <a:prstGeom prst="rect">
            <a:avLst/>
          </a:prstGeom>
          <a:noFill/>
        </p:spPr>
        <p:txBody>
          <a:bodyPr wrap="none" rtlCol="0">
            <a:spAutoFit/>
          </a:bodyPr>
          <a:lstStyle/>
          <a:p>
            <a:pPr algn="ctr"/>
            <a:r>
              <a:rPr lang="it-IT" sz="2200" dirty="0" err="1"/>
              <a:t>Transition</a:t>
            </a:r>
            <a:r>
              <a:rPr lang="it-IT" sz="2200" dirty="0"/>
              <a:t> </a:t>
            </a:r>
            <a:r>
              <a:rPr lang="it-IT" sz="2200" dirty="0" err="1"/>
              <a:t>scenarios</a:t>
            </a:r>
            <a:r>
              <a:rPr lang="it-IT" sz="2200" dirty="0"/>
              <a:t>,</a:t>
            </a:r>
          </a:p>
          <a:p>
            <a:pPr algn="ctr"/>
            <a:r>
              <a:rPr lang="it-IT" sz="2200" dirty="0"/>
              <a:t>impacts on capital assets,</a:t>
            </a:r>
          </a:p>
          <a:p>
            <a:pPr algn="ctr"/>
            <a:r>
              <a:rPr lang="it-IT" sz="2200" dirty="0"/>
              <a:t>and </a:t>
            </a:r>
            <a:r>
              <a:rPr lang="it-IT" sz="2200" dirty="0" err="1"/>
              <a:t>indicators</a:t>
            </a:r>
            <a:r>
              <a:rPr lang="it-IT" sz="2200" dirty="0"/>
              <a:t> </a:t>
            </a:r>
            <a:r>
              <a:rPr lang="it-IT" sz="2200" dirty="0" err="1"/>
              <a:t>combined</a:t>
            </a:r>
            <a:endParaRPr lang="it-IT" sz="2200" dirty="0"/>
          </a:p>
        </p:txBody>
      </p:sp>
    </p:spTree>
    <p:extLst>
      <p:ext uri="{BB962C8B-B14F-4D97-AF65-F5344CB8AC3E}">
        <p14:creationId xmlns:p14="http://schemas.microsoft.com/office/powerpoint/2010/main" val="38419308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olo 1">
            <a:extLst>
              <a:ext uri="{FF2B5EF4-FFF2-40B4-BE49-F238E27FC236}">
                <a16:creationId xmlns:a16="http://schemas.microsoft.com/office/drawing/2014/main" id="{4E9D3B79-48AA-C0C6-54C2-B16ED8E37A4D}"/>
              </a:ext>
            </a:extLst>
          </p:cNvPr>
          <p:cNvSpPr txBox="1">
            <a:spLocks/>
          </p:cNvSpPr>
          <p:nvPr/>
        </p:nvSpPr>
        <p:spPr>
          <a:xfrm>
            <a:off x="759542" y="83073"/>
            <a:ext cx="10515600" cy="460785"/>
          </a:xfrm>
          <a:prstGeom prst="rect">
            <a:avLst/>
          </a:prstGeom>
        </p:spPr>
        <p:txBody>
          <a:bodyPr>
            <a:norm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gn="ctr"/>
            <a:r>
              <a:rPr lang="it-IT" sz="2400" kern="0" dirty="0"/>
              <a:t>From Talk to Strategy: </a:t>
            </a:r>
            <a:r>
              <a:rPr lang="it-IT" sz="2400" kern="0" dirty="0" err="1"/>
              <a:t>Regenerative</a:t>
            </a:r>
            <a:r>
              <a:rPr lang="it-IT" sz="2400" kern="0" dirty="0"/>
              <a:t> Way of Life Living Lab</a:t>
            </a:r>
          </a:p>
        </p:txBody>
      </p:sp>
      <p:sp>
        <p:nvSpPr>
          <p:cNvPr id="13" name="CasellaDiTesto 12">
            <a:extLst>
              <a:ext uri="{FF2B5EF4-FFF2-40B4-BE49-F238E27FC236}">
                <a16:creationId xmlns:a16="http://schemas.microsoft.com/office/drawing/2014/main" id="{FD10256E-299D-A458-20F0-10D39AFB064C}"/>
              </a:ext>
            </a:extLst>
          </p:cNvPr>
          <p:cNvSpPr txBox="1"/>
          <p:nvPr/>
        </p:nvSpPr>
        <p:spPr>
          <a:xfrm>
            <a:off x="417871" y="693626"/>
            <a:ext cx="11587317" cy="830997"/>
          </a:xfrm>
          <a:prstGeom prst="rect">
            <a:avLst/>
          </a:prstGeom>
          <a:noFill/>
        </p:spPr>
        <p:txBody>
          <a:bodyPr wrap="square" rtlCol="0">
            <a:spAutoFit/>
          </a:bodyPr>
          <a:lstStyle/>
          <a:p>
            <a:r>
              <a:rPr lang="it-IT" sz="1600" dirty="0"/>
              <a:t>A </a:t>
            </a:r>
            <a:r>
              <a:rPr lang="it-IT" sz="1600" b="1" dirty="0" err="1"/>
              <a:t>Regenerative</a:t>
            </a:r>
            <a:r>
              <a:rPr lang="it-IT" sz="1600" b="1" dirty="0"/>
              <a:t> Way of Life Living Lab </a:t>
            </a:r>
            <a:r>
              <a:rPr lang="it-IT" sz="1600" dirty="0" err="1"/>
              <a:t>engages</a:t>
            </a:r>
            <a:r>
              <a:rPr lang="it-IT" sz="1600" dirty="0"/>
              <a:t> data </a:t>
            </a:r>
            <a:r>
              <a:rPr lang="it-IT" sz="1600" dirty="0" err="1"/>
              <a:t>experts</a:t>
            </a:r>
            <a:r>
              <a:rPr lang="it-IT" sz="1600" dirty="0"/>
              <a:t> (</a:t>
            </a:r>
            <a:r>
              <a:rPr lang="it-IT" sz="1600" dirty="0" err="1"/>
              <a:t>statisticians</a:t>
            </a:r>
            <a:r>
              <a:rPr lang="it-IT" sz="1600" dirty="0"/>
              <a:t>, planners, field </a:t>
            </a:r>
            <a:r>
              <a:rPr lang="it-IT" sz="1600" dirty="0" err="1"/>
              <a:t>researchers</a:t>
            </a:r>
            <a:r>
              <a:rPr lang="it-IT" sz="1600" dirty="0"/>
              <a:t>), stakeholders (government, business, </a:t>
            </a:r>
            <a:r>
              <a:rPr lang="it-IT" sz="1600" dirty="0" err="1"/>
              <a:t>civil</a:t>
            </a:r>
            <a:r>
              <a:rPr lang="it-IT" sz="1600" dirty="0"/>
              <a:t> society leaders) and </a:t>
            </a:r>
            <a:r>
              <a:rPr lang="it-IT" sz="1600" dirty="0" err="1"/>
              <a:t>citizens</a:t>
            </a:r>
            <a:r>
              <a:rPr lang="it-IT" sz="1600" dirty="0"/>
              <a:t> (small panels) in a </a:t>
            </a:r>
            <a:r>
              <a:rPr lang="it-IT" sz="1600" dirty="0" err="1"/>
              <a:t>structured</a:t>
            </a:r>
            <a:r>
              <a:rPr lang="it-IT" sz="1600" dirty="0"/>
              <a:t> </a:t>
            </a:r>
            <a:r>
              <a:rPr lang="it-IT" sz="1600" dirty="0" err="1"/>
              <a:t>dialogue</a:t>
            </a:r>
            <a:r>
              <a:rPr lang="it-IT" sz="1600" dirty="0"/>
              <a:t> </a:t>
            </a:r>
            <a:r>
              <a:rPr lang="it-IT" sz="1600" dirty="0" err="1"/>
              <a:t>aiming</a:t>
            </a:r>
            <a:r>
              <a:rPr lang="it-IT" sz="1600" dirty="0"/>
              <a:t> to </a:t>
            </a:r>
            <a:r>
              <a:rPr lang="it-IT" sz="1600" dirty="0" err="1"/>
              <a:t>define</a:t>
            </a:r>
            <a:r>
              <a:rPr lang="it-IT" sz="1600" dirty="0"/>
              <a:t> </a:t>
            </a:r>
            <a:r>
              <a:rPr lang="it-IT" sz="1600" dirty="0" err="1"/>
              <a:t>desired</a:t>
            </a:r>
            <a:r>
              <a:rPr lang="it-IT" sz="1600" dirty="0"/>
              <a:t> </a:t>
            </a:r>
            <a:r>
              <a:rPr lang="it-IT" sz="1600" b="1" dirty="0" err="1"/>
              <a:t>regenerative</a:t>
            </a:r>
            <a:r>
              <a:rPr lang="it-IT" sz="1600" b="1" dirty="0"/>
              <a:t> way of life </a:t>
            </a:r>
            <a:r>
              <a:rPr lang="it-IT" sz="1600" b="1" dirty="0" err="1"/>
              <a:t>conditions</a:t>
            </a:r>
            <a:r>
              <a:rPr lang="it-IT" sz="1600" b="1" dirty="0"/>
              <a:t> (</a:t>
            </a:r>
            <a:r>
              <a:rPr lang="it-IT" sz="1600" b="1" dirty="0" err="1"/>
              <a:t>results</a:t>
            </a:r>
            <a:r>
              <a:rPr lang="it-IT" sz="1600" b="1" dirty="0"/>
              <a:t>), </a:t>
            </a:r>
            <a:r>
              <a:rPr lang="it-IT" sz="1600" b="1" dirty="0" err="1"/>
              <a:t>indicators</a:t>
            </a:r>
            <a:r>
              <a:rPr lang="it-IT" sz="1600" b="1" dirty="0"/>
              <a:t> to gauge the </a:t>
            </a:r>
            <a:r>
              <a:rPr lang="it-IT" sz="1600" b="1" dirty="0" err="1"/>
              <a:t>results</a:t>
            </a:r>
            <a:r>
              <a:rPr lang="it-IT" sz="1600" b="1" dirty="0"/>
              <a:t>’ progress and actions to progress</a:t>
            </a:r>
            <a:r>
              <a:rPr lang="it-IT" sz="1600" dirty="0"/>
              <a:t>.</a:t>
            </a:r>
          </a:p>
        </p:txBody>
      </p:sp>
      <p:pic>
        <p:nvPicPr>
          <p:cNvPr id="15" name="Immagine 14">
            <a:extLst>
              <a:ext uri="{FF2B5EF4-FFF2-40B4-BE49-F238E27FC236}">
                <a16:creationId xmlns:a16="http://schemas.microsoft.com/office/drawing/2014/main" id="{F3069568-69AB-AC70-4A2E-532DB582380D}"/>
              </a:ext>
            </a:extLst>
          </p:cNvPr>
          <p:cNvPicPr>
            <a:picLocks noChangeAspect="1"/>
          </p:cNvPicPr>
          <p:nvPr/>
        </p:nvPicPr>
        <p:blipFill>
          <a:blip r:embed="rId2"/>
          <a:stretch>
            <a:fillRect/>
          </a:stretch>
        </p:blipFill>
        <p:spPr>
          <a:xfrm>
            <a:off x="1715798" y="1920612"/>
            <a:ext cx="8603087" cy="4803820"/>
          </a:xfrm>
          <a:prstGeom prst="rect">
            <a:avLst/>
          </a:prstGeom>
        </p:spPr>
      </p:pic>
    </p:spTree>
    <p:extLst>
      <p:ext uri="{BB962C8B-B14F-4D97-AF65-F5344CB8AC3E}">
        <p14:creationId xmlns:p14="http://schemas.microsoft.com/office/powerpoint/2010/main" val="8434371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56B29BC-0906-803D-CA92-4884B6144764}"/>
              </a:ext>
            </a:extLst>
          </p:cNvPr>
          <p:cNvSpPr>
            <a:spLocks noGrp="1"/>
          </p:cNvSpPr>
          <p:nvPr>
            <p:ph type="title"/>
          </p:nvPr>
        </p:nvSpPr>
        <p:spPr>
          <a:xfrm>
            <a:off x="838200" y="365127"/>
            <a:ext cx="10515600" cy="762337"/>
          </a:xfrm>
        </p:spPr>
        <p:txBody>
          <a:bodyPr/>
          <a:lstStyle/>
          <a:p>
            <a:pPr algn="ctr"/>
            <a:r>
              <a:rPr lang="it-IT" dirty="0"/>
              <a:t>Key </a:t>
            </a:r>
            <a:r>
              <a:rPr lang="it-IT" dirty="0" err="1"/>
              <a:t>messages</a:t>
            </a:r>
            <a:endParaRPr lang="it-IT" dirty="0"/>
          </a:p>
        </p:txBody>
      </p:sp>
      <p:sp>
        <p:nvSpPr>
          <p:cNvPr id="3" name="CasellaDiTesto 2">
            <a:extLst>
              <a:ext uri="{FF2B5EF4-FFF2-40B4-BE49-F238E27FC236}">
                <a16:creationId xmlns:a16="http://schemas.microsoft.com/office/drawing/2014/main" id="{CB56F239-029C-6CCB-E5AE-9F4515C4E959}"/>
              </a:ext>
            </a:extLst>
          </p:cNvPr>
          <p:cNvSpPr txBox="1"/>
          <p:nvPr/>
        </p:nvSpPr>
        <p:spPr>
          <a:xfrm>
            <a:off x="31877" y="1873188"/>
            <a:ext cx="12034064" cy="2308324"/>
          </a:xfrm>
          <a:prstGeom prst="rect">
            <a:avLst/>
          </a:prstGeom>
          <a:noFill/>
        </p:spPr>
        <p:txBody>
          <a:bodyPr wrap="square" rtlCol="0">
            <a:spAutoFit/>
          </a:bodyPr>
          <a:lstStyle/>
          <a:p>
            <a:pPr marL="285750" indent="-285750">
              <a:buFont typeface="Arial" panose="020B0604020202020204" pitchFamily="34" charset="0"/>
              <a:buChar char="•"/>
            </a:pPr>
            <a:r>
              <a:rPr lang="it-IT" dirty="0" err="1"/>
              <a:t>Sustainable</a:t>
            </a:r>
            <a:r>
              <a:rPr lang="it-IT" dirty="0"/>
              <a:t> </a:t>
            </a:r>
            <a:r>
              <a:rPr lang="it-IT" dirty="0" err="1"/>
              <a:t>development</a:t>
            </a:r>
            <a:r>
              <a:rPr lang="it-IT" dirty="0"/>
              <a:t> </a:t>
            </a:r>
            <a:r>
              <a:rPr lang="it-IT" dirty="0" err="1"/>
              <a:t>is</a:t>
            </a:r>
            <a:r>
              <a:rPr lang="it-IT" dirty="0"/>
              <a:t> no more </a:t>
            </a:r>
            <a:r>
              <a:rPr lang="it-IT" dirty="0" err="1"/>
              <a:t>enough</a:t>
            </a:r>
            <a:r>
              <a:rPr lang="it-IT" dirty="0"/>
              <a:t>. </a:t>
            </a:r>
            <a:r>
              <a:rPr lang="it-IT" dirty="0" err="1"/>
              <a:t>We</a:t>
            </a:r>
            <a:r>
              <a:rPr lang="it-IT" dirty="0"/>
              <a:t> </a:t>
            </a:r>
            <a:r>
              <a:rPr lang="it-IT" dirty="0" err="1"/>
              <a:t>need</a:t>
            </a:r>
            <a:r>
              <a:rPr lang="it-IT" dirty="0"/>
              <a:t> to switch to a </a:t>
            </a:r>
            <a:r>
              <a:rPr lang="it-IT" dirty="0" err="1"/>
              <a:t>regenerative</a:t>
            </a:r>
            <a:r>
              <a:rPr lang="it-IT" dirty="0"/>
              <a:t> economy </a:t>
            </a:r>
            <a:r>
              <a:rPr lang="it-IT" dirty="0" err="1"/>
              <a:t>paradigm</a:t>
            </a:r>
            <a:endParaRPr lang="it-IT" dirty="0"/>
          </a:p>
          <a:p>
            <a:pPr marL="285750" indent="-285750">
              <a:buFont typeface="Arial" panose="020B0604020202020204" pitchFamily="34" charset="0"/>
              <a:buChar char="•"/>
            </a:pPr>
            <a:endParaRPr lang="it-IT" dirty="0"/>
          </a:p>
          <a:p>
            <a:pPr marL="285750" indent="-285750">
              <a:buFont typeface="Arial" panose="020B0604020202020204" pitchFamily="34" charset="0"/>
              <a:buChar char="•"/>
            </a:pPr>
            <a:r>
              <a:rPr lang="it-IT" dirty="0" err="1"/>
              <a:t>This</a:t>
            </a:r>
            <a:r>
              <a:rPr lang="it-IT" dirty="0"/>
              <a:t> </a:t>
            </a:r>
            <a:r>
              <a:rPr lang="it-IT" dirty="0" err="1"/>
              <a:t>requires</a:t>
            </a:r>
            <a:r>
              <a:rPr lang="it-IT" dirty="0"/>
              <a:t> cross-</a:t>
            </a:r>
            <a:r>
              <a:rPr lang="it-IT" dirty="0" err="1"/>
              <a:t>disciplinary</a:t>
            </a:r>
            <a:r>
              <a:rPr lang="it-IT" dirty="0"/>
              <a:t> </a:t>
            </a:r>
            <a:r>
              <a:rPr lang="it-IT" dirty="0" err="1"/>
              <a:t>research</a:t>
            </a:r>
            <a:r>
              <a:rPr lang="it-IT" dirty="0"/>
              <a:t>, long-</a:t>
            </a:r>
            <a:r>
              <a:rPr lang="it-IT" dirty="0" err="1"/>
              <a:t>term</a:t>
            </a:r>
            <a:r>
              <a:rPr lang="it-IT" dirty="0"/>
              <a:t> thinking and </a:t>
            </a:r>
            <a:r>
              <a:rPr lang="it-IT" dirty="0" err="1"/>
              <a:t>holistic</a:t>
            </a:r>
            <a:r>
              <a:rPr lang="it-IT" dirty="0"/>
              <a:t> design of </a:t>
            </a:r>
            <a:r>
              <a:rPr lang="it-IT" dirty="0" err="1"/>
              <a:t>regenerative</a:t>
            </a:r>
            <a:r>
              <a:rPr lang="it-IT" dirty="0"/>
              <a:t> way of life </a:t>
            </a:r>
            <a:r>
              <a:rPr lang="it-IT" dirty="0" err="1"/>
              <a:t>results</a:t>
            </a:r>
            <a:r>
              <a:rPr lang="it-IT" dirty="0"/>
              <a:t>, </a:t>
            </a:r>
          </a:p>
          <a:p>
            <a:r>
              <a:rPr lang="it-IT" dirty="0"/>
              <a:t>     </a:t>
            </a:r>
            <a:r>
              <a:rPr lang="it-IT" dirty="0" err="1"/>
              <a:t>indicators</a:t>
            </a:r>
            <a:r>
              <a:rPr lang="it-IT" dirty="0"/>
              <a:t> and strategies (</a:t>
            </a:r>
            <a:r>
              <a:rPr lang="it-IT" dirty="0" err="1"/>
              <a:t>Regenerative</a:t>
            </a:r>
            <a:r>
              <a:rPr lang="it-IT" dirty="0"/>
              <a:t> Way of Life Living Labs)</a:t>
            </a:r>
          </a:p>
          <a:p>
            <a:pPr marL="285750" indent="-285750">
              <a:buFont typeface="Arial" panose="020B0604020202020204" pitchFamily="34" charset="0"/>
              <a:buChar char="•"/>
            </a:pPr>
            <a:endParaRPr lang="it-IT" dirty="0"/>
          </a:p>
          <a:p>
            <a:pPr marL="285750" indent="-285750">
              <a:buFont typeface="Arial" panose="020B0604020202020204" pitchFamily="34" charset="0"/>
              <a:buChar char="•"/>
            </a:pPr>
            <a:r>
              <a:rPr lang="it-IT" dirty="0"/>
              <a:t>The </a:t>
            </a:r>
            <a:r>
              <a:rPr lang="it-IT" dirty="0" err="1"/>
              <a:t>Regenerative</a:t>
            </a:r>
            <a:r>
              <a:rPr lang="it-IT" dirty="0"/>
              <a:t> Economy </a:t>
            </a:r>
            <a:r>
              <a:rPr lang="it-IT" dirty="0" err="1"/>
              <a:t>Transition</a:t>
            </a:r>
            <a:r>
              <a:rPr lang="it-IT" dirty="0"/>
              <a:t> </a:t>
            </a:r>
            <a:r>
              <a:rPr lang="it-IT" dirty="0" err="1"/>
              <a:t>Compass</a:t>
            </a:r>
            <a:r>
              <a:rPr lang="it-IT" dirty="0"/>
              <a:t> </a:t>
            </a:r>
            <a:r>
              <a:rPr lang="it-IT" dirty="0" err="1"/>
              <a:t>is</a:t>
            </a:r>
            <a:r>
              <a:rPr lang="it-IT" dirty="0"/>
              <a:t> </a:t>
            </a:r>
            <a:r>
              <a:rPr lang="it-IT" dirty="0" err="1"/>
              <a:t>proposed</a:t>
            </a:r>
            <a:r>
              <a:rPr lang="it-IT" dirty="0"/>
              <a:t> </a:t>
            </a:r>
            <a:r>
              <a:rPr lang="it-IT" dirty="0" err="1"/>
              <a:t>as</a:t>
            </a:r>
            <a:r>
              <a:rPr lang="it-IT" dirty="0"/>
              <a:t> future thinking </a:t>
            </a:r>
            <a:r>
              <a:rPr lang="it-IT" dirty="0" err="1"/>
              <a:t>methodology</a:t>
            </a:r>
            <a:r>
              <a:rPr lang="it-IT" dirty="0"/>
              <a:t> to </a:t>
            </a:r>
            <a:r>
              <a:rPr lang="it-IT" dirty="0" err="1"/>
              <a:t>devise</a:t>
            </a:r>
            <a:r>
              <a:rPr lang="it-IT" dirty="0"/>
              <a:t> </a:t>
            </a:r>
            <a:r>
              <a:rPr lang="it-IT" dirty="0" err="1"/>
              <a:t>scenarios</a:t>
            </a:r>
            <a:r>
              <a:rPr lang="it-IT" dirty="0"/>
              <a:t> </a:t>
            </a:r>
          </a:p>
          <a:p>
            <a:r>
              <a:rPr lang="it-IT" dirty="0"/>
              <a:t>     and pathways </a:t>
            </a:r>
            <a:r>
              <a:rPr lang="it-IT" dirty="0" err="1"/>
              <a:t>toward</a:t>
            </a:r>
            <a:r>
              <a:rPr lang="it-IT" dirty="0"/>
              <a:t> a </a:t>
            </a:r>
            <a:r>
              <a:rPr lang="it-IT" dirty="0" err="1"/>
              <a:t>regenerative</a:t>
            </a:r>
            <a:r>
              <a:rPr lang="it-IT" dirty="0"/>
              <a:t> interaction with nature (</a:t>
            </a:r>
            <a:r>
              <a:rPr lang="it-IT" dirty="0" err="1"/>
              <a:t>environment</a:t>
            </a:r>
            <a:r>
              <a:rPr lang="it-IT" dirty="0"/>
              <a:t>), way of </a:t>
            </a:r>
            <a:r>
              <a:rPr lang="it-IT" dirty="0" err="1"/>
              <a:t>conducting</a:t>
            </a:r>
            <a:r>
              <a:rPr lang="it-IT" dirty="0"/>
              <a:t> work (production    </a:t>
            </a:r>
          </a:p>
          <a:p>
            <a:r>
              <a:rPr lang="it-IT" dirty="0"/>
              <a:t>     system), </a:t>
            </a:r>
            <a:r>
              <a:rPr lang="it-IT" dirty="0" err="1"/>
              <a:t>responsible</a:t>
            </a:r>
            <a:r>
              <a:rPr lang="it-IT" dirty="0"/>
              <a:t> way of living and </a:t>
            </a:r>
            <a:r>
              <a:rPr lang="it-IT" dirty="0" err="1"/>
              <a:t>being</a:t>
            </a:r>
            <a:r>
              <a:rPr lang="it-IT" dirty="0"/>
              <a:t> (</a:t>
            </a:r>
            <a:r>
              <a:rPr lang="it-IT" dirty="0" err="1"/>
              <a:t>consumption</a:t>
            </a:r>
            <a:r>
              <a:rPr lang="it-IT" dirty="0"/>
              <a:t> system) and </a:t>
            </a:r>
            <a:r>
              <a:rPr lang="it-IT" dirty="0" err="1"/>
              <a:t>subsidiary</a:t>
            </a:r>
            <a:r>
              <a:rPr lang="it-IT" dirty="0"/>
              <a:t> </a:t>
            </a:r>
            <a:r>
              <a:rPr lang="it-IT" dirty="0" err="1"/>
              <a:t>territorial</a:t>
            </a:r>
            <a:r>
              <a:rPr lang="it-IT" dirty="0"/>
              <a:t> governance</a:t>
            </a:r>
          </a:p>
        </p:txBody>
      </p:sp>
      <p:sp>
        <p:nvSpPr>
          <p:cNvPr id="4" name="CasellaDiTesto 3">
            <a:extLst>
              <a:ext uri="{FF2B5EF4-FFF2-40B4-BE49-F238E27FC236}">
                <a16:creationId xmlns:a16="http://schemas.microsoft.com/office/drawing/2014/main" id="{981EC15D-8C05-D297-88B6-7B564B3F5A39}"/>
              </a:ext>
            </a:extLst>
          </p:cNvPr>
          <p:cNvSpPr txBox="1"/>
          <p:nvPr/>
        </p:nvSpPr>
        <p:spPr>
          <a:xfrm>
            <a:off x="-62170" y="4927236"/>
            <a:ext cx="12034064" cy="646331"/>
          </a:xfrm>
          <a:prstGeom prst="rect">
            <a:avLst/>
          </a:prstGeom>
          <a:noFill/>
        </p:spPr>
        <p:txBody>
          <a:bodyPr wrap="none" rtlCol="0">
            <a:spAutoFit/>
          </a:bodyPr>
          <a:lstStyle/>
          <a:p>
            <a:pPr algn="ctr"/>
            <a:r>
              <a:rPr lang="it-IT" b="1" i="1" dirty="0"/>
              <a:t>How </a:t>
            </a:r>
            <a:r>
              <a:rPr lang="it-IT" b="1" i="1" dirty="0" err="1"/>
              <a:t>regenerative</a:t>
            </a:r>
            <a:r>
              <a:rPr lang="it-IT" b="1" i="1" dirty="0"/>
              <a:t> economy concepts, tools and practices </a:t>
            </a:r>
            <a:r>
              <a:rPr lang="it-IT" b="1" i="1" dirty="0" err="1"/>
              <a:t>could</a:t>
            </a:r>
            <a:r>
              <a:rPr lang="it-IT" b="1" i="1" dirty="0"/>
              <a:t> </a:t>
            </a:r>
            <a:r>
              <a:rPr lang="it-IT" b="1" i="1" dirty="0" err="1"/>
              <a:t>contribute</a:t>
            </a:r>
            <a:r>
              <a:rPr lang="it-IT" b="1" i="1" dirty="0"/>
              <a:t> to </a:t>
            </a:r>
            <a:r>
              <a:rPr lang="it-IT" b="1" i="1" dirty="0" err="1"/>
              <a:t>regional</a:t>
            </a:r>
            <a:r>
              <a:rPr lang="it-IT" b="1" i="1" dirty="0"/>
              <a:t> </a:t>
            </a:r>
            <a:r>
              <a:rPr lang="it-IT" b="1" i="1" dirty="0" err="1"/>
              <a:t>development</a:t>
            </a:r>
            <a:r>
              <a:rPr lang="it-IT" b="1" i="1" dirty="0"/>
              <a:t> studies </a:t>
            </a:r>
          </a:p>
          <a:p>
            <a:pPr algn="ctr"/>
            <a:r>
              <a:rPr lang="it-IT" b="1" i="1" dirty="0"/>
              <a:t>and policy making support in the South </a:t>
            </a:r>
            <a:r>
              <a:rPr lang="it-IT" b="1" i="1" dirty="0" err="1"/>
              <a:t>Estearn</a:t>
            </a:r>
            <a:r>
              <a:rPr lang="it-IT" b="1" i="1" dirty="0"/>
              <a:t> </a:t>
            </a:r>
            <a:r>
              <a:rPr lang="it-IT" b="1" i="1" dirty="0" err="1"/>
              <a:t>European</a:t>
            </a:r>
            <a:r>
              <a:rPr lang="it-IT" b="1" i="1" dirty="0"/>
              <a:t> countries? </a:t>
            </a:r>
          </a:p>
        </p:txBody>
      </p:sp>
    </p:spTree>
    <p:extLst>
      <p:ext uri="{BB962C8B-B14F-4D97-AF65-F5344CB8AC3E}">
        <p14:creationId xmlns:p14="http://schemas.microsoft.com/office/powerpoint/2010/main" val="406073403"/>
      </p:ext>
    </p:extLst>
  </p:cSld>
  <p:clrMapOvr>
    <a:masterClrMapping/>
  </p:clrMapOvr>
</p:sld>
</file>

<file path=ppt/theme/theme1.xml><?xml version="1.0" encoding="utf-8"?>
<a:theme xmlns:a="http://schemas.openxmlformats.org/drawingml/2006/main" name="1_Tema di Offic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2_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o" ma:contentTypeID="0x010100A77F93965C581748BC43C7053F67A857" ma:contentTypeVersion="13" ma:contentTypeDescription="Creare un nuovo documento." ma:contentTypeScope="" ma:versionID="2098a4a45f2a81b26b6d12b6f5f9f0e1">
  <xsd:schema xmlns:xsd="http://www.w3.org/2001/XMLSchema" xmlns:xs="http://www.w3.org/2001/XMLSchema" xmlns:p="http://schemas.microsoft.com/office/2006/metadata/properties" xmlns:ns3="bfc76eb8-a73b-467e-b9e8-c7d220890468" xmlns:ns4="f5410913-d474-45d9-9ace-d69039f70ade" targetNamespace="http://schemas.microsoft.com/office/2006/metadata/properties" ma:root="true" ma:fieldsID="1a478cbb68bc353aee3b1b59f6a9fcaf" ns3:_="" ns4:_="">
    <xsd:import namespace="bfc76eb8-a73b-467e-b9e8-c7d220890468"/>
    <xsd:import namespace="f5410913-d474-45d9-9ace-d69039f70ade"/>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3:MediaServiceLocation" minOccurs="0"/>
                <xsd:element ref="ns3:MediaServiceAutoKeyPoints" minOccurs="0"/>
                <xsd:element ref="ns3:MediaServiceKeyPoints"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fc76eb8-a73b-467e-b9e8-c7d22089046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f5410913-d474-45d9-9ace-d69039f70ade" elementFormDefault="qualified">
    <xsd:import namespace="http://schemas.microsoft.com/office/2006/documentManagement/types"/>
    <xsd:import namespace="http://schemas.microsoft.com/office/infopath/2007/PartnerControls"/>
    <xsd:element name="SharedWithUsers" ma:index="18" nillable="true" ma:displayName="Condiviso c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Condiviso con dettagli" ma:internalName="SharedWithDetails" ma:readOnly="true">
      <xsd:simpleType>
        <xsd:restriction base="dms:Note">
          <xsd:maxLength value="255"/>
        </xsd:restriction>
      </xsd:simpleType>
    </xsd:element>
    <xsd:element name="SharingHintHash" ma:index="20" nillable="true" ma:displayName="Hash suggerimento condivisione"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i contenuto"/>
        <xsd:element ref="dc:title" minOccurs="0" maxOccurs="1" ma:index="4" ma:displayName="Tito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9CA9779-61D1-45A2-8D1D-317ABEEAB827}">
  <ds:schemaRefs>
    <ds:schemaRef ds:uri="http://schemas.microsoft.com/office/2006/documentManagement/types"/>
    <ds:schemaRef ds:uri="http://purl.org/dc/terms/"/>
    <ds:schemaRef ds:uri="http://purl.org/dc/elements/1.1/"/>
    <ds:schemaRef ds:uri="http://www.w3.org/XML/1998/namespace"/>
    <ds:schemaRef ds:uri="f5410913-d474-45d9-9ace-d69039f70ade"/>
    <ds:schemaRef ds:uri="bfc76eb8-a73b-467e-b9e8-c7d220890468"/>
    <ds:schemaRef ds:uri="http://schemas.microsoft.com/office/2006/metadata/properties"/>
    <ds:schemaRef ds:uri="http://schemas.microsoft.com/office/infopath/2007/PartnerControls"/>
    <ds:schemaRef ds:uri="http://schemas.openxmlformats.org/package/2006/metadata/core-properties"/>
    <ds:schemaRef ds:uri="http://purl.org/dc/dcmitype/"/>
  </ds:schemaRefs>
</ds:datastoreItem>
</file>

<file path=customXml/itemProps2.xml><?xml version="1.0" encoding="utf-8"?>
<ds:datastoreItem xmlns:ds="http://schemas.openxmlformats.org/officeDocument/2006/customXml" ds:itemID="{C40A1490-BEFF-4B54-B575-AF400399B33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fc76eb8-a73b-467e-b9e8-c7d220890468"/>
    <ds:schemaRef ds:uri="f5410913-d474-45d9-9ace-d69039f70ad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FBA550D3-8BA9-4D94-90C6-B708C19044E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10202</TotalTime>
  <Words>2520</Words>
  <Application>Microsoft Office PowerPoint</Application>
  <PresentationFormat>Widescreen</PresentationFormat>
  <Paragraphs>158</Paragraphs>
  <Slides>9</Slides>
  <Notes>5</Notes>
  <HiddenSlides>0</HiddenSlides>
  <MMClips>0</MMClips>
  <ScaleCrop>false</ScaleCrop>
  <HeadingPairs>
    <vt:vector size="6" baseType="variant">
      <vt:variant>
        <vt:lpstr>Caratteri utilizzati</vt:lpstr>
      </vt:variant>
      <vt:variant>
        <vt:i4>4</vt:i4>
      </vt:variant>
      <vt:variant>
        <vt:lpstr>Tema</vt:lpstr>
      </vt:variant>
      <vt:variant>
        <vt:i4>3</vt:i4>
      </vt:variant>
      <vt:variant>
        <vt:lpstr>Titoli diapositive</vt:lpstr>
      </vt:variant>
      <vt:variant>
        <vt:i4>9</vt:i4>
      </vt:variant>
    </vt:vector>
  </HeadingPairs>
  <TitlesOfParts>
    <vt:vector size="16" baseType="lpstr">
      <vt:lpstr>Arial</vt:lpstr>
      <vt:lpstr>Calibri</vt:lpstr>
      <vt:lpstr>Calibri Light</vt:lpstr>
      <vt:lpstr>Times New Roman</vt:lpstr>
      <vt:lpstr>1_Tema di Office</vt:lpstr>
      <vt:lpstr>2_Tema di Office</vt:lpstr>
      <vt:lpstr>Tema di Office</vt:lpstr>
      <vt:lpstr>Transitions to Regenerative Economy</vt:lpstr>
      <vt:lpstr>Regenerative Economy Vision</vt:lpstr>
      <vt:lpstr>Regenerative economy principle  Sustainable development is no more enough. We no longer have the luxury of just being less bad!</vt:lpstr>
      <vt:lpstr>Transitions to a Regenerative Economy</vt:lpstr>
      <vt:lpstr>Presentazione standard di PowerPoint</vt:lpstr>
      <vt:lpstr>Range of long-term transition scenarios</vt:lpstr>
      <vt:lpstr>Presentazione standard di PowerPoint</vt:lpstr>
      <vt:lpstr>Presentazione standard di PowerPoint</vt:lpstr>
      <vt:lpstr>Key messages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Carlo Sessa</dc:creator>
  <cp:lastModifiedBy>Carlo Sessa</cp:lastModifiedBy>
  <cp:revision>79</cp:revision>
  <cp:lastPrinted>2023-05-11T10:28:24Z</cp:lastPrinted>
  <dcterms:created xsi:type="dcterms:W3CDTF">2020-02-07T04:36:14Z</dcterms:created>
  <dcterms:modified xsi:type="dcterms:W3CDTF">2023-06-22T12:52:34Z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0x010100A77F93965C581748BC43C7053F67A857</vt:lpwstr>
  </property>
</Properties>
</file>