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97" r:id="rId3"/>
    <p:sldId id="300" r:id="rId4"/>
    <p:sldId id="317" r:id="rId5"/>
    <p:sldId id="318" r:id="rId6"/>
    <p:sldId id="320" r:id="rId7"/>
    <p:sldId id="319" r:id="rId8"/>
    <p:sldId id="321" r:id="rId9"/>
    <p:sldId id="306" r:id="rId10"/>
    <p:sldId id="385" r:id="rId11"/>
    <p:sldId id="337" r:id="rId12"/>
    <p:sldId id="478" r:id="rId13"/>
  </p:sldIdLst>
  <p:sldSz cx="12192000" cy="6858000"/>
  <p:notesSz cx="6797675" cy="987425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F3FA"/>
    <a:srgbClr val="DEEBF7"/>
    <a:srgbClr val="70AD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5" autoAdjust="0"/>
    <p:restoredTop sz="93792" autoAdjust="0"/>
  </p:normalViewPr>
  <p:slideViewPr>
    <p:cSldViewPr snapToGrid="0">
      <p:cViewPr varScale="1">
        <p:scale>
          <a:sx n="62" d="100"/>
          <a:sy n="62" d="100"/>
        </p:scale>
        <p:origin x="808" y="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BAE1FD-B3AE-49C8-A811-3EFE7440EF8D}" type="datetimeFigureOut">
              <a:rPr lang="it-IT" smtClean="0"/>
              <a:t>22/06/2023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51983"/>
            <a:ext cx="543814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1498A2-BF93-443B-8DDB-93B79F1256C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387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 marR="953769">
              <a:lnSpc>
                <a:spcPct val="135400"/>
              </a:lnSpc>
              <a:spcBef>
                <a:spcPts val="100"/>
              </a:spcBef>
            </a:pPr>
            <a:endParaRPr lang="en-US" sz="1200" dirty="0">
              <a:latin typeface="Montserrat"/>
              <a:cs typeface="Montserra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423DF6-A3C3-EA40-BDEC-8028B80E987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855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38C97-7B7F-415E-B16C-C2F2E8C30E96}" type="datetimeFigureOut">
              <a:rPr lang="it-IT" smtClean="0"/>
              <a:t>22/06/2023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253A-F152-4F52-8C12-AC4B298558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5507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1pPr>
              <a:defRPr sz="1200">
                <a:latin typeface="Trebuchet MS"/>
                <a:cs typeface="Trebuchet MS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noProof="0" dirty="0" err="1"/>
              <a:t>Testo</a:t>
            </a:r>
            <a:r>
              <a:rPr lang="en-US" noProof="0" dirty="0"/>
              <a:t> - </a:t>
            </a:r>
            <a:r>
              <a:rPr lang="en-US" noProof="0" dirty="0" err="1"/>
              <a:t>Lorem</a:t>
            </a:r>
            <a:r>
              <a:rPr lang="en-US" noProof="0" dirty="0"/>
              <a:t> </a:t>
            </a:r>
            <a:r>
              <a:rPr lang="en-US" noProof="0" dirty="0" err="1"/>
              <a:t>ipsum</a:t>
            </a:r>
            <a:r>
              <a:rPr lang="en-US" noProof="0" dirty="0"/>
              <a:t> dolor sit </a:t>
            </a:r>
            <a:r>
              <a:rPr lang="en-US" noProof="0" dirty="0" err="1"/>
              <a:t>amet</a:t>
            </a:r>
            <a:r>
              <a:rPr lang="en-US" noProof="0" dirty="0"/>
              <a:t>, </a:t>
            </a:r>
            <a:r>
              <a:rPr lang="en-US" noProof="0" dirty="0" err="1"/>
              <a:t>consectetur</a:t>
            </a:r>
            <a:r>
              <a:rPr lang="en-US" noProof="0" dirty="0"/>
              <a:t> </a:t>
            </a:r>
            <a:r>
              <a:rPr lang="en-US" noProof="0" dirty="0" err="1"/>
              <a:t>adipisicing</a:t>
            </a:r>
            <a:r>
              <a:rPr lang="en-US" noProof="0" dirty="0"/>
              <a:t> </a:t>
            </a:r>
            <a:r>
              <a:rPr lang="en-US" noProof="0" dirty="0" err="1"/>
              <a:t>elit</a:t>
            </a:r>
            <a:r>
              <a:rPr lang="en-US" noProof="0" dirty="0"/>
              <a:t>, </a:t>
            </a:r>
            <a:r>
              <a:rPr lang="en-US" noProof="0" dirty="0" err="1"/>
              <a:t>sed</a:t>
            </a:r>
            <a:r>
              <a:rPr lang="en-US" noProof="0" dirty="0"/>
              <a:t> do </a:t>
            </a:r>
            <a:r>
              <a:rPr lang="en-US" noProof="0" dirty="0" err="1"/>
              <a:t>eiusmod</a:t>
            </a:r>
            <a:r>
              <a:rPr lang="en-US" noProof="0" dirty="0"/>
              <a:t> </a:t>
            </a:r>
            <a:r>
              <a:rPr lang="en-US" noProof="0" dirty="0" err="1"/>
              <a:t>tempor</a:t>
            </a:r>
            <a:r>
              <a:rPr lang="en-US" noProof="0" dirty="0"/>
              <a:t> </a:t>
            </a:r>
            <a:r>
              <a:rPr lang="en-US" noProof="0" dirty="0" err="1"/>
              <a:t>incididunt</a:t>
            </a:r>
            <a:r>
              <a:rPr lang="en-US" noProof="0" dirty="0"/>
              <a:t> </a:t>
            </a:r>
            <a:r>
              <a:rPr lang="en-US" noProof="0" dirty="0" err="1"/>
              <a:t>ut</a:t>
            </a:r>
            <a:r>
              <a:rPr lang="en-US" noProof="0" dirty="0"/>
              <a:t> </a:t>
            </a:r>
            <a:r>
              <a:rPr lang="en-US" noProof="0" dirty="0" err="1"/>
              <a:t>labore</a:t>
            </a:r>
            <a:r>
              <a:rPr lang="en-US" noProof="0" dirty="0"/>
              <a:t> et </a:t>
            </a:r>
            <a:r>
              <a:rPr lang="en-US" noProof="0" dirty="0" err="1"/>
              <a:t>dolore</a:t>
            </a:r>
            <a:r>
              <a:rPr lang="en-US" noProof="0" dirty="0"/>
              <a:t> magna </a:t>
            </a:r>
            <a:r>
              <a:rPr lang="en-US" noProof="0" dirty="0" err="1"/>
              <a:t>aliqua</a:t>
            </a:r>
            <a:r>
              <a:rPr lang="en-US" noProof="0" dirty="0"/>
              <a:t>. </a:t>
            </a:r>
            <a:r>
              <a:rPr lang="en-US" noProof="0" dirty="0" err="1"/>
              <a:t>Ut</a:t>
            </a:r>
            <a:r>
              <a:rPr lang="en-US" noProof="0" dirty="0"/>
              <a:t> </a:t>
            </a:r>
            <a:r>
              <a:rPr lang="en-US" noProof="0" dirty="0" err="1"/>
              <a:t>enim</a:t>
            </a:r>
            <a:r>
              <a:rPr lang="en-US" noProof="0" dirty="0"/>
              <a:t> ad minim </a:t>
            </a:r>
            <a:r>
              <a:rPr lang="en-US" noProof="0" dirty="0" err="1"/>
              <a:t>veniam</a:t>
            </a:r>
            <a:r>
              <a:rPr lang="en-US" noProof="0" dirty="0"/>
              <a:t>, </a:t>
            </a:r>
            <a:r>
              <a:rPr lang="en-US" noProof="0" dirty="0" err="1"/>
              <a:t>quis</a:t>
            </a:r>
            <a:r>
              <a:rPr lang="en-US" noProof="0" dirty="0"/>
              <a:t> </a:t>
            </a:r>
            <a:r>
              <a:rPr lang="en-US" noProof="0" dirty="0" err="1"/>
              <a:t>nostrud</a:t>
            </a:r>
            <a:r>
              <a:rPr lang="en-US" noProof="0" dirty="0"/>
              <a:t> exercitation </a:t>
            </a:r>
            <a:r>
              <a:rPr lang="en-US" noProof="0" dirty="0" err="1"/>
              <a:t>ullamco</a:t>
            </a:r>
            <a:r>
              <a:rPr lang="en-US" noProof="0" dirty="0"/>
              <a:t> </a:t>
            </a:r>
            <a:r>
              <a:rPr lang="en-US" noProof="0" dirty="0" err="1"/>
              <a:t>laboris</a:t>
            </a:r>
            <a:r>
              <a:rPr lang="en-US" noProof="0" dirty="0"/>
              <a:t> nisi </a:t>
            </a:r>
            <a:r>
              <a:rPr lang="en-US" noProof="0" dirty="0" err="1"/>
              <a:t>ut</a:t>
            </a:r>
            <a:r>
              <a:rPr lang="en-US" noProof="0" dirty="0"/>
              <a:t> </a:t>
            </a:r>
            <a:r>
              <a:rPr lang="en-US" noProof="0" dirty="0" err="1"/>
              <a:t>aliquip</a:t>
            </a:r>
            <a:r>
              <a:rPr lang="en-US" noProof="0" dirty="0"/>
              <a:t> ex </a:t>
            </a:r>
            <a:r>
              <a:rPr lang="en-US" noProof="0" dirty="0" err="1"/>
              <a:t>ea</a:t>
            </a:r>
            <a:r>
              <a:rPr lang="en-US" noProof="0" dirty="0"/>
              <a:t> </a:t>
            </a:r>
            <a:r>
              <a:rPr lang="en-US" noProof="0" dirty="0" err="1"/>
              <a:t>commodo</a:t>
            </a:r>
            <a:r>
              <a:rPr lang="en-US" noProof="0" dirty="0"/>
              <a:t> </a:t>
            </a:r>
            <a:r>
              <a:rPr lang="en-US" noProof="0" dirty="0" err="1"/>
              <a:t>consequat</a:t>
            </a:r>
            <a:r>
              <a:rPr lang="en-US" noProof="0" dirty="0"/>
              <a:t>. </a:t>
            </a:r>
            <a:r>
              <a:rPr lang="en-US" noProof="0" dirty="0" err="1"/>
              <a:t>Duis</a:t>
            </a:r>
            <a:r>
              <a:rPr lang="en-US" noProof="0" dirty="0"/>
              <a:t> </a:t>
            </a:r>
            <a:r>
              <a:rPr lang="en-US" noProof="0" dirty="0" err="1"/>
              <a:t>aute</a:t>
            </a:r>
            <a:r>
              <a:rPr lang="en-US" noProof="0" dirty="0"/>
              <a:t> </a:t>
            </a:r>
            <a:r>
              <a:rPr lang="en-US" noProof="0" dirty="0" err="1"/>
              <a:t>irure</a:t>
            </a:r>
            <a:r>
              <a:rPr lang="en-US" noProof="0" dirty="0"/>
              <a:t> dolor in </a:t>
            </a:r>
            <a:r>
              <a:rPr lang="en-US" noProof="0" dirty="0" err="1"/>
              <a:t>reprehenderit</a:t>
            </a:r>
            <a:r>
              <a:rPr lang="en-US" noProof="0" dirty="0"/>
              <a:t> in </a:t>
            </a:r>
            <a:r>
              <a:rPr lang="en-US" noProof="0" dirty="0" err="1"/>
              <a:t>voluptate</a:t>
            </a:r>
            <a:r>
              <a:rPr lang="en-US" noProof="0" dirty="0"/>
              <a:t> </a:t>
            </a:r>
            <a:r>
              <a:rPr lang="en-US" noProof="0" dirty="0" err="1"/>
              <a:t>velit</a:t>
            </a:r>
            <a:r>
              <a:rPr lang="en-US" noProof="0" dirty="0"/>
              <a:t> </a:t>
            </a:r>
            <a:r>
              <a:rPr lang="en-US" noProof="0" dirty="0" err="1"/>
              <a:t>esse</a:t>
            </a:r>
            <a:r>
              <a:rPr lang="en-US" noProof="0" dirty="0"/>
              <a:t> </a:t>
            </a:r>
            <a:r>
              <a:rPr lang="en-US" noProof="0" dirty="0" err="1"/>
              <a:t>cillum</a:t>
            </a:r>
            <a:r>
              <a:rPr lang="en-US" noProof="0" dirty="0"/>
              <a:t> </a:t>
            </a:r>
            <a:r>
              <a:rPr lang="en-US" noProof="0" dirty="0" err="1"/>
              <a:t>dolore</a:t>
            </a:r>
            <a:r>
              <a:rPr lang="en-US" noProof="0" dirty="0"/>
              <a:t> </a:t>
            </a:r>
            <a:r>
              <a:rPr lang="en-US" noProof="0" dirty="0" err="1"/>
              <a:t>eu</a:t>
            </a:r>
            <a:r>
              <a:rPr lang="en-US" noProof="0" dirty="0"/>
              <a:t> </a:t>
            </a:r>
            <a:r>
              <a:rPr lang="en-US" noProof="0" dirty="0" err="1"/>
              <a:t>fugiat</a:t>
            </a:r>
            <a:r>
              <a:rPr lang="en-US" noProof="0" dirty="0"/>
              <a:t> </a:t>
            </a:r>
            <a:r>
              <a:rPr lang="en-US" noProof="0" dirty="0" err="1"/>
              <a:t>nulla</a:t>
            </a:r>
            <a:r>
              <a:rPr lang="en-US" noProof="0" dirty="0"/>
              <a:t> </a:t>
            </a:r>
            <a:r>
              <a:rPr lang="en-US" noProof="0" dirty="0" err="1"/>
              <a:t>pariatur</a:t>
            </a:r>
            <a:r>
              <a:rPr lang="en-US" noProof="0" dirty="0"/>
              <a:t>. </a:t>
            </a:r>
            <a:r>
              <a:rPr lang="en-US" noProof="0" dirty="0" err="1"/>
              <a:t>Excepteur</a:t>
            </a:r>
            <a:r>
              <a:rPr lang="en-US" noProof="0" dirty="0"/>
              <a:t> </a:t>
            </a:r>
            <a:r>
              <a:rPr lang="en-US" noProof="0" dirty="0" err="1"/>
              <a:t>sint</a:t>
            </a:r>
            <a:r>
              <a:rPr lang="en-US" noProof="0" dirty="0"/>
              <a:t> </a:t>
            </a:r>
            <a:r>
              <a:rPr lang="en-US" noProof="0" dirty="0" err="1"/>
              <a:t>occaecat</a:t>
            </a:r>
            <a:r>
              <a:rPr lang="en-US" noProof="0" dirty="0"/>
              <a:t> </a:t>
            </a:r>
            <a:r>
              <a:rPr lang="en-US" noProof="0" dirty="0" err="1"/>
              <a:t>cupidatat</a:t>
            </a:r>
            <a:r>
              <a:rPr lang="en-US" noProof="0" dirty="0"/>
              <a:t> non </a:t>
            </a:r>
            <a:r>
              <a:rPr lang="en-US" noProof="0" dirty="0" err="1"/>
              <a:t>proident</a:t>
            </a:r>
            <a:r>
              <a:rPr lang="en-US" noProof="0" dirty="0"/>
              <a:t>, </a:t>
            </a:r>
            <a:r>
              <a:rPr lang="en-US" noProof="0" dirty="0" err="1"/>
              <a:t>sunt</a:t>
            </a:r>
            <a:r>
              <a:rPr lang="en-US" noProof="0" dirty="0"/>
              <a:t> in culpa qui </a:t>
            </a:r>
            <a:r>
              <a:rPr lang="en-US" noProof="0" dirty="0" err="1"/>
              <a:t>officia</a:t>
            </a:r>
            <a:r>
              <a:rPr lang="en-US" noProof="0" dirty="0"/>
              <a:t> </a:t>
            </a:r>
            <a:r>
              <a:rPr lang="en-US" noProof="0" dirty="0" err="1"/>
              <a:t>deserunt</a:t>
            </a:r>
            <a:r>
              <a:rPr lang="en-US" noProof="0" dirty="0"/>
              <a:t> </a:t>
            </a:r>
            <a:r>
              <a:rPr lang="en-US" noProof="0" dirty="0" err="1"/>
              <a:t>mollit</a:t>
            </a:r>
            <a:r>
              <a:rPr lang="en-US" noProof="0" dirty="0"/>
              <a:t> </a:t>
            </a:r>
            <a:r>
              <a:rPr lang="en-US" noProof="0" dirty="0" err="1"/>
              <a:t>anim</a:t>
            </a:r>
            <a:r>
              <a:rPr lang="en-US" noProof="0" dirty="0"/>
              <a:t> id </a:t>
            </a:r>
            <a:r>
              <a:rPr lang="en-US" noProof="0" dirty="0" err="1"/>
              <a:t>est</a:t>
            </a:r>
            <a:r>
              <a:rPr lang="en-US" noProof="0" dirty="0"/>
              <a:t> </a:t>
            </a:r>
            <a:r>
              <a:rPr lang="en-US" noProof="0" dirty="0" err="1"/>
              <a:t>laborum</a:t>
            </a:r>
            <a:r>
              <a:rPr lang="en-US" noProof="0" dirty="0"/>
              <a:t>.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3E44C-F736-0E45-8455-A49275D438C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0823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iusu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3E44C-F736-0E45-8455-A49275D438C8}" type="slidenum">
              <a:rPr lang="it-IT" smtClean="0"/>
              <a:pPr/>
              <a:t>‹N›</a:t>
            </a:fld>
            <a:endParaRPr lang="it-IT"/>
          </a:p>
        </p:txBody>
      </p:sp>
      <p:grpSp>
        <p:nvGrpSpPr>
          <p:cNvPr id="6" name="Gruppo 5"/>
          <p:cNvGrpSpPr/>
          <p:nvPr userDrawn="1"/>
        </p:nvGrpSpPr>
        <p:grpSpPr>
          <a:xfrm>
            <a:off x="-6515" y="-3397"/>
            <a:ext cx="12205033" cy="6864795"/>
            <a:chOff x="0" y="0"/>
            <a:chExt cx="9144000" cy="6857464"/>
          </a:xfrm>
        </p:grpSpPr>
        <p:pic>
          <p:nvPicPr>
            <p:cNvPr id="4" name="Immagine 3" descr="PPT_prove2-06.png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7464"/>
            </a:xfrm>
            <a:prstGeom prst="rect">
              <a:avLst/>
            </a:prstGeom>
          </p:spPr>
        </p:pic>
        <p:sp>
          <p:nvSpPr>
            <p:cNvPr id="5" name="Rettangolo 4"/>
            <p:cNvSpPr/>
            <p:nvPr userDrawn="1"/>
          </p:nvSpPr>
          <p:spPr>
            <a:xfrm>
              <a:off x="0" y="0"/>
              <a:ext cx="9144000" cy="124289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800"/>
            </a:p>
          </p:txBody>
        </p:sp>
      </p:grpSp>
    </p:spTree>
    <p:extLst>
      <p:ext uri="{BB962C8B-B14F-4D97-AF65-F5344CB8AC3E}">
        <p14:creationId xmlns:p14="http://schemas.microsoft.com/office/powerpoint/2010/main" val="2457828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 userDrawn="1"/>
        </p:nvSpPr>
        <p:spPr>
          <a:xfrm>
            <a:off x="0" y="165321"/>
            <a:ext cx="12192000" cy="6720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4432" y="174564"/>
            <a:ext cx="10515600" cy="662781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>
              <a:defRPr lang="it-IT" sz="3200" b="1" i="0" u="none" strike="noStrike" cap="none" dirty="0">
                <a:solidFill>
                  <a:srgbClr val="48487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defRPr>
            </a:lvl1pPr>
          </a:lstStyle>
          <a:p>
            <a:pPr marR="0"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4000"/>
              <a:buFont typeface="Arial"/>
            </a:pPr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lo stile del </a:t>
            </a:r>
            <a:r>
              <a:rPr lang="en-US" noProof="0" dirty="0" err="1"/>
              <a:t>titolo</a:t>
            </a:r>
            <a:endParaRPr lang="en-US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38C97-7B7F-415E-B16C-C2F2E8C30E96}" type="datetimeFigureOut">
              <a:rPr lang="it-IT" smtClean="0"/>
              <a:t>22/06/2023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9059779" y="6437453"/>
            <a:ext cx="2743200" cy="306217"/>
          </a:xfrm>
        </p:spPr>
        <p:txBody>
          <a:bodyPr/>
          <a:lstStyle>
            <a:lvl1pPr>
              <a:defRPr sz="1000"/>
            </a:lvl1pPr>
          </a:lstStyle>
          <a:p>
            <a:fld id="{68C0253A-F152-4F52-8C12-AC4B298558F2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6" name="Rettangolo 5"/>
          <p:cNvSpPr/>
          <p:nvPr userDrawn="1"/>
        </p:nvSpPr>
        <p:spPr>
          <a:xfrm>
            <a:off x="355371" y="6472418"/>
            <a:ext cx="114476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>
                <a:solidFill>
                  <a:srgbClr val="4848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XXVIII International Scientific Conference | Regional development and demographic flows of southeastern European countries | University of </a:t>
            </a:r>
            <a:r>
              <a:rPr lang="en-US" sz="1000" b="1" dirty="0" err="1">
                <a:solidFill>
                  <a:srgbClr val="4848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Niš</a:t>
            </a:r>
            <a:r>
              <a:rPr lang="en-US" sz="1000" b="1" dirty="0">
                <a:solidFill>
                  <a:srgbClr val="4848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| Faculty of economics | </a:t>
            </a:r>
            <a:r>
              <a:rPr lang="en-US" sz="1000" b="1" dirty="0" err="1">
                <a:solidFill>
                  <a:srgbClr val="4848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Niš</a:t>
            </a:r>
            <a:r>
              <a:rPr lang="en-US" sz="1000" b="1" dirty="0">
                <a:solidFill>
                  <a:srgbClr val="4848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23 June 2023 </a:t>
            </a:r>
            <a:r>
              <a:rPr lang="it-IT" sz="1000" b="1" dirty="0">
                <a:solidFill>
                  <a:srgbClr val="4848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| </a:t>
            </a:r>
            <a:r>
              <a:rPr lang="it-IT" sz="1000" b="1" i="1" dirty="0">
                <a:solidFill>
                  <a:srgbClr val="4848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Alessandro Luè</a:t>
            </a:r>
            <a:r>
              <a:rPr lang="it-IT" sz="1000" b="1" dirty="0">
                <a:solidFill>
                  <a:srgbClr val="4848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		</a:t>
            </a:r>
            <a:endParaRPr lang="it-IT" sz="1000" b="1" i="1" dirty="0">
              <a:solidFill>
                <a:srgbClr val="484870"/>
              </a:solidFill>
              <a:latin typeface="Calibri" panose="020F0502020204030204" pitchFamily="34" charset="0"/>
              <a:ea typeface="Adobe Kaiti Std R" panose="02020400000000000000" pitchFamily="18" charset="-128"/>
              <a:cs typeface="Calibri" panose="020F0502020204030204" pitchFamily="34" charset="0"/>
            </a:endParaRPr>
          </a:p>
        </p:txBody>
      </p:sp>
      <p:sp>
        <p:nvSpPr>
          <p:cNvPr id="7" name="Rettangolo 4">
            <a:extLst>
              <a:ext uri="{FF2B5EF4-FFF2-40B4-BE49-F238E27FC236}">
                <a16:creationId xmlns:a16="http://schemas.microsoft.com/office/drawing/2014/main" id="{9844BBE1-142E-4BF6-B15C-0AC8B94FA9DA}"/>
              </a:ext>
            </a:extLst>
          </p:cNvPr>
          <p:cNvSpPr/>
          <p:nvPr userDrawn="1"/>
        </p:nvSpPr>
        <p:spPr>
          <a:xfrm flipV="1">
            <a:off x="376678" y="6397160"/>
            <a:ext cx="11426301" cy="41563"/>
          </a:xfrm>
          <a:prstGeom prst="rect">
            <a:avLst/>
          </a:prstGeom>
          <a:solidFill>
            <a:srgbClr val="48487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Immagin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689" y="168158"/>
            <a:ext cx="667754" cy="669187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049" y="204702"/>
            <a:ext cx="799689" cy="587723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210244"/>
            <a:ext cx="710754" cy="582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104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38C97-7B7F-415E-B16C-C2F2E8C30E96}" type="datetimeFigureOut">
              <a:rPr lang="it-IT" smtClean="0"/>
              <a:t>22/06/2023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253A-F152-4F52-8C12-AC4B298558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8370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38C97-7B7F-415E-B16C-C2F2E8C30E96}" type="datetimeFigureOut">
              <a:rPr lang="it-IT" smtClean="0"/>
              <a:t>22/06/2023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253A-F152-4F52-8C12-AC4B298558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5030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38C97-7B7F-415E-B16C-C2F2E8C30E96}" type="datetimeFigureOut">
              <a:rPr lang="it-IT" smtClean="0"/>
              <a:t>22/06/2023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253A-F152-4F52-8C12-AC4B298558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271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38C97-7B7F-415E-B16C-C2F2E8C30E96}" type="datetimeFigureOut">
              <a:rPr lang="it-IT" smtClean="0"/>
              <a:t>22/06/2023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253A-F152-4F52-8C12-AC4B298558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4639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38C97-7B7F-415E-B16C-C2F2E8C30E96}" type="datetimeFigureOut">
              <a:rPr lang="it-IT" smtClean="0"/>
              <a:t>22/06/2023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253A-F152-4F52-8C12-AC4B298558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0632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ody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28699" y="1229533"/>
            <a:ext cx="10339203" cy="4844636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GB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AEE625D-4128-43F9-ACF4-36943E92B32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5B25E1C7-DB49-4CB2-A8A7-C0544C140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5200" y="301340"/>
            <a:ext cx="9482067" cy="558800"/>
          </a:xfrm>
        </p:spPr>
        <p:txBody>
          <a:bodyPr>
            <a:noAutofit/>
          </a:bodyPr>
          <a:lstStyle>
            <a:lvl1pPr>
              <a:defRPr sz="4800"/>
            </a:lvl1pPr>
          </a:lstStyle>
          <a:p>
            <a:r>
              <a:rPr lang="fr-FR"/>
              <a:t>Cliquez et modifiez le titre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4399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egula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4E3C44CB-86E2-4228-BE21-E9B7CDC37B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65027" y="216366"/>
            <a:ext cx="1824788" cy="1110601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3FAA5BE-6DAA-407C-83CC-43FF1DD2F1E4}"/>
              </a:ext>
            </a:extLst>
          </p:cNvPr>
          <p:cNvCxnSpPr/>
          <p:nvPr userDrawn="1"/>
        </p:nvCxnSpPr>
        <p:spPr>
          <a:xfrm>
            <a:off x="0" y="1402080"/>
            <a:ext cx="2618428" cy="0"/>
          </a:xfrm>
          <a:prstGeom prst="line">
            <a:avLst/>
          </a:prstGeom>
          <a:ln w="44450">
            <a:solidFill>
              <a:srgbClr val="00A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AE3C93DD-8245-49D9-834A-1678418E93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440" y="1695637"/>
            <a:ext cx="11490960" cy="44813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3200">
                <a:latin typeface="Josefin Sans"/>
              </a:defRPr>
            </a:lvl1pPr>
            <a:lvl2pPr>
              <a:defRPr sz="2800">
                <a:latin typeface="Josefin Sans"/>
              </a:defRPr>
            </a:lvl2pPr>
            <a:lvl3pPr>
              <a:defRPr sz="2400">
                <a:latin typeface="Josefin Sans"/>
              </a:defRPr>
            </a:lvl3pPr>
            <a:lvl4pPr>
              <a:defRPr sz="2000">
                <a:latin typeface="Josefin Sans"/>
              </a:defRPr>
            </a:lvl4pPr>
            <a:lvl5pPr>
              <a:defRPr sz="2000">
                <a:latin typeface="Josefin San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4" name="Text Placeholder 30">
            <a:extLst>
              <a:ext uri="{FF2B5EF4-FFF2-40B4-BE49-F238E27FC236}">
                <a16:creationId xmlns:a16="http://schemas.microsoft.com/office/drawing/2014/main" id="{317E6DA0-7478-4E7E-9354-82C4B28FBDC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45440" y="247273"/>
            <a:ext cx="9288241" cy="11106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4000" b="1">
                <a:solidFill>
                  <a:srgbClr val="00A099"/>
                </a:solidFill>
                <a:latin typeface="Josefin Sans" pitchFamily="2" charset="0"/>
              </a:defRPr>
            </a:lvl1pPr>
          </a:lstStyle>
          <a:p>
            <a:pPr lvl="0"/>
            <a:r>
              <a:rPr lang="en-GB"/>
              <a:t>Slide title</a:t>
            </a:r>
          </a:p>
        </p:txBody>
      </p:sp>
      <p:sp>
        <p:nvSpPr>
          <p:cNvPr id="34" name="Date Placeholder 3">
            <a:extLst>
              <a:ext uri="{FF2B5EF4-FFF2-40B4-BE49-F238E27FC236}">
                <a16:creationId xmlns:a16="http://schemas.microsoft.com/office/drawing/2014/main" id="{5233DC19-72B4-4EB0-9EC8-47E716B8F1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45440" y="6356350"/>
            <a:ext cx="12445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00A099"/>
                </a:solidFill>
                <a:latin typeface="Josefin Sans"/>
              </a:defRPr>
            </a:lvl1pPr>
          </a:lstStyle>
          <a:p>
            <a:r>
              <a:rPr lang="en-US"/>
              <a:t>DD/MM/YYYY</a:t>
            </a:r>
            <a:endParaRPr lang="en-GB"/>
          </a:p>
        </p:txBody>
      </p:sp>
      <p:sp>
        <p:nvSpPr>
          <p:cNvPr id="35" name="Footer Placeholder 4">
            <a:extLst>
              <a:ext uri="{FF2B5EF4-FFF2-40B4-BE49-F238E27FC236}">
                <a16:creationId xmlns:a16="http://schemas.microsoft.com/office/drawing/2014/main" id="{1BCCF62C-F0DC-4827-A448-EB20FD0230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17345" y="6356350"/>
            <a:ext cx="92609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00A099"/>
                </a:solidFill>
                <a:latin typeface="Josefin Sans"/>
              </a:defRPr>
            </a:lvl1pPr>
          </a:lstStyle>
          <a:p>
            <a:r>
              <a:rPr lang="en-US"/>
              <a:t>Click Menu -&gt; Insert -&gt; Footer (+ set fixed data to event)</a:t>
            </a:r>
            <a:endParaRPr lang="en-GB"/>
          </a:p>
        </p:txBody>
      </p:sp>
      <p:sp>
        <p:nvSpPr>
          <p:cNvPr id="36" name="Slide Number Placeholder 5">
            <a:extLst>
              <a:ext uri="{FF2B5EF4-FFF2-40B4-BE49-F238E27FC236}">
                <a16:creationId xmlns:a16="http://schemas.microsoft.com/office/drawing/2014/main" id="{527E53C5-3AE6-4F1C-AD7C-98F2754743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99432" y="6356350"/>
            <a:ext cx="8369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rgbClr val="00A099"/>
                </a:solidFill>
                <a:latin typeface="Josefin Sans"/>
              </a:defRPr>
            </a:lvl1pPr>
          </a:lstStyle>
          <a:p>
            <a:fld id="{3B16EC83-A962-4ADA-BA6B-1836FC64CAB5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7888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E38C97-7B7F-415E-B16C-C2F2E8C30E96}" type="datetimeFigureOut">
              <a:rPr lang="it-IT" smtClean="0"/>
              <a:t>22/06/2023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0253A-F152-4F52-8C12-AC4B298558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0319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hyperlink" Target="mailto:alessandro.lue@polimi.it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acebook.com/consorziopoliedra/" TargetMode="External"/><Relationship Id="rId3" Type="http://schemas.openxmlformats.org/officeDocument/2006/relationships/image" Target="../media/image13.png"/><Relationship Id="rId7" Type="http://schemas.openxmlformats.org/officeDocument/2006/relationships/hyperlink" Target="http://www.linkedin.com/company/consorzio-poliedra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://www.poliedra.polimi.it/" TargetMode="External"/><Relationship Id="rId5" Type="http://schemas.openxmlformats.org/officeDocument/2006/relationships/hyperlink" Target="mailto:alessandro.lue@polimi.it" TargetMode="External"/><Relationship Id="rId4" Type="http://schemas.openxmlformats.org/officeDocument/2006/relationships/image" Target="../media/image14.jpeg"/><Relationship Id="rId9" Type="http://schemas.openxmlformats.org/officeDocument/2006/relationships/hyperlink" Target="http://www.twitter.com/CPoliedr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poliedra.polimi.it/en/ssd-smart-sustainable-district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3378C295-4D27-4B74-9356-656D624A6F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584" y="317240"/>
            <a:ext cx="8498732" cy="534396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1653424"/>
            <a:ext cx="12287892" cy="1655762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+mn-lt"/>
                <a:ea typeface="+mn-ea"/>
                <a:cs typeface="+mn-cs"/>
              </a:rPr>
              <a:t>Multi-Criteria Decision Aiding to support the </a:t>
            </a:r>
            <a:r>
              <a:rPr lang="en-US" sz="3600" b="1" dirty="0" err="1">
                <a:latin typeface="+mn-lt"/>
                <a:ea typeface="+mn-ea"/>
                <a:cs typeface="+mn-cs"/>
              </a:rPr>
              <a:t>uptaking</a:t>
            </a:r>
            <a:r>
              <a:rPr lang="en-US" sz="3600" b="1" dirty="0">
                <a:latin typeface="+mn-lt"/>
                <a:ea typeface="+mn-ea"/>
                <a:cs typeface="+mn-cs"/>
              </a:rPr>
              <a:t> of</a:t>
            </a:r>
            <a:br>
              <a:rPr lang="en-US" sz="3600" b="1" dirty="0">
                <a:latin typeface="+mn-lt"/>
                <a:ea typeface="+mn-ea"/>
                <a:cs typeface="+mn-cs"/>
              </a:rPr>
            </a:br>
            <a:r>
              <a:rPr lang="en-US" sz="3600" b="1" dirty="0">
                <a:latin typeface="+mn-lt"/>
                <a:ea typeface="+mn-ea"/>
                <a:cs typeface="+mn-cs"/>
              </a:rPr>
              <a:t>Smart Sustainable Districts</a:t>
            </a:r>
            <a:endParaRPr lang="it-IT" sz="3600" b="1" dirty="0">
              <a:latin typeface="+mn-lt"/>
              <a:ea typeface="+mn-ea"/>
              <a:cs typeface="+mn-cs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7434" y="327514"/>
            <a:ext cx="1569387" cy="1569387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21E24919-C2A5-4F4C-AB49-02ED8F695E98}"/>
              </a:ext>
            </a:extLst>
          </p:cNvPr>
          <p:cNvSpPr txBox="1"/>
          <p:nvPr/>
        </p:nvSpPr>
        <p:spPr>
          <a:xfrm>
            <a:off x="0" y="3598708"/>
            <a:ext cx="12192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3434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Alessandro Luè</a:t>
            </a:r>
          </a:p>
          <a:p>
            <a:pPr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alessandro.lue@polimi.it</a:t>
            </a:r>
            <a:endParaRPr lang="en-GB" sz="2800" b="1" dirty="0">
              <a:solidFill>
                <a:srgbClr val="3434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0" y="4729820"/>
            <a:ext cx="121920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1" dirty="0"/>
              <a:t>Smart and Resilient Urban Development - Facing the Challenges</a:t>
            </a:r>
          </a:p>
          <a:p>
            <a:pPr algn="ctr"/>
            <a:endParaRPr lang="en-US" sz="2000" i="1" dirty="0"/>
          </a:p>
          <a:p>
            <a:pPr algn="ctr"/>
            <a:r>
              <a:rPr lang="en-US" sz="2000" i="1" dirty="0"/>
              <a:t>XXVIII International Scientific Conference</a:t>
            </a:r>
          </a:p>
          <a:p>
            <a:pPr algn="ctr"/>
            <a:r>
              <a:rPr lang="en-US" sz="2000" i="1" dirty="0"/>
              <a:t>Regional development and demographic flows of southeastern European countries</a:t>
            </a:r>
          </a:p>
          <a:p>
            <a:pPr algn="ctr"/>
            <a:r>
              <a:rPr lang="en-US" sz="2000" i="1" dirty="0"/>
              <a:t>University of </a:t>
            </a:r>
            <a:r>
              <a:rPr lang="en-US" sz="2000" i="1" dirty="0" err="1"/>
              <a:t>Niš</a:t>
            </a:r>
            <a:r>
              <a:rPr lang="en-US" sz="2000" i="1" dirty="0"/>
              <a:t> | Faculty of economics</a:t>
            </a:r>
          </a:p>
          <a:p>
            <a:pPr algn="ctr"/>
            <a:r>
              <a:rPr lang="en-US" sz="2000" i="1" dirty="0" err="1"/>
              <a:t>Niš</a:t>
            </a:r>
            <a:r>
              <a:rPr lang="en-US" sz="2000" i="1" dirty="0"/>
              <a:t>, 23 June 2023</a:t>
            </a:r>
            <a:endParaRPr lang="it-IT" sz="2000" i="1" dirty="0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79" y="327514"/>
            <a:ext cx="1768329" cy="1299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2763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tangolo 15"/>
          <p:cNvSpPr/>
          <p:nvPr/>
        </p:nvSpPr>
        <p:spPr>
          <a:xfrm>
            <a:off x="1516024" y="2728475"/>
            <a:ext cx="9151977" cy="33795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Multi-Criteria Decision Aiding (MCDA)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3E44C-F736-0E45-8455-A49275D438C8}" type="slidenum">
              <a:rPr lang="it-IT" smtClean="0"/>
              <a:pPr/>
              <a:t>10</a:t>
            </a:fld>
            <a:endParaRPr lang="it-IT"/>
          </a:p>
        </p:txBody>
      </p:sp>
      <p:sp>
        <p:nvSpPr>
          <p:cNvPr id="3" name="Rettangolo 2"/>
          <p:cNvSpPr/>
          <p:nvPr/>
        </p:nvSpPr>
        <p:spPr>
          <a:xfrm>
            <a:off x="2545405" y="1101284"/>
            <a:ext cx="6682902" cy="1292662"/>
          </a:xfrm>
          <a:prstGeom prst="rect">
            <a:avLst/>
          </a:prstGeom>
          <a:ln w="19050">
            <a:solidFill>
              <a:srgbClr val="FF0000"/>
            </a:solidFill>
          </a:ln>
          <a:effectLst/>
        </p:spPr>
        <p:txBody>
          <a:bodyPr wrap="square">
            <a:spAutoFit/>
          </a:bodyPr>
          <a:lstStyle/>
          <a:p>
            <a:pPr marL="622300" indent="-622300" algn="ctr"/>
            <a:r>
              <a:rPr lang="en-GB" sz="2400" b="1" dirty="0">
                <a:solidFill>
                  <a:srgbClr val="FF0000"/>
                </a:solidFill>
                <a:latin typeface="Trebuchet MS" panose="020B0603020202020204" pitchFamily="34" charset="0"/>
              </a:rPr>
              <a:t>MCDA</a:t>
            </a:r>
            <a:r>
              <a:rPr lang="en-GB" dirty="0">
                <a:solidFill>
                  <a:srgbClr val="336699"/>
                </a:solidFill>
                <a:latin typeface="Trebuchet MS" panose="020B0603020202020204" pitchFamily="34" charset="0"/>
              </a:rPr>
              <a:t>	</a:t>
            </a:r>
          </a:p>
          <a:p>
            <a:pPr algn="ctr"/>
            <a:r>
              <a:rPr lang="en-GB" dirty="0">
                <a:latin typeface="Trebuchet MS" panose="020B0603020202020204" pitchFamily="34" charset="0"/>
              </a:rPr>
              <a:t>a formalized (not necessarily mathematical) method to reach synthesis conclusions regarding the choice among alternatives, considering conflicting criteria measured in different units</a:t>
            </a:r>
            <a:endParaRPr lang="en-US" dirty="0">
              <a:latin typeface="Trebuchet MS" panose="020B0603020202020204" pitchFamily="34" charset="0"/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1977953" y="2939529"/>
            <a:ext cx="79766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Trebuchet MS" panose="020B0603020202020204" pitchFamily="34" charset="0"/>
              </a:rPr>
              <a:t>Different MCDA methods have been proposed and used, each one has advantages and weaknesses, but all MCDA methods follow </a:t>
            </a:r>
          </a:p>
          <a:p>
            <a:pPr algn="ctr"/>
            <a:r>
              <a:rPr lang="en-GB" b="1" dirty="0">
                <a:latin typeface="Trebuchet MS" panose="020B0603020202020204" pitchFamily="34" charset="0"/>
              </a:rPr>
              <a:t>three main steps</a:t>
            </a:r>
            <a:endParaRPr lang="en-US" b="1" dirty="0">
              <a:latin typeface="Trebuchet MS" panose="020B0603020202020204" pitchFamily="34" charset="0"/>
            </a:endParaRPr>
          </a:p>
        </p:txBody>
      </p:sp>
      <p:sp>
        <p:nvSpPr>
          <p:cNvPr id="18" name="Rettangolo arrotondato 17"/>
          <p:cNvSpPr/>
          <p:nvPr/>
        </p:nvSpPr>
        <p:spPr>
          <a:xfrm>
            <a:off x="1648001" y="4049351"/>
            <a:ext cx="2850946" cy="1744773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6699"/>
            </a:solidFill>
          </a:ln>
          <a:effectLst/>
        </p:spPr>
        <p:txBody>
          <a:bodyPr wrap="square" lIns="0" tIns="36000" rIns="0" bIns="36000" anchor="t" anchorCtr="1">
            <a:noAutofit/>
          </a:bodyPr>
          <a:lstStyle/>
          <a:p>
            <a:pPr marL="1588" eaLnBrk="0" hangingPunct="0">
              <a:lnSpc>
                <a:spcPct val="114000"/>
              </a:lnSpc>
              <a:spcBef>
                <a:spcPct val="20000"/>
              </a:spcBef>
              <a:buClr>
                <a:srgbClr val="006699"/>
              </a:buClr>
              <a:buSzPct val="85000"/>
            </a:pP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Identification</a:t>
            </a:r>
          </a:p>
        </p:txBody>
      </p:sp>
      <p:sp>
        <p:nvSpPr>
          <p:cNvPr id="19" name="Rettangolo arrotondato 18"/>
          <p:cNvSpPr/>
          <p:nvPr/>
        </p:nvSpPr>
        <p:spPr>
          <a:xfrm>
            <a:off x="1770663" y="5137913"/>
            <a:ext cx="1277189" cy="38173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 anchorCtr="1">
            <a:spAutoFit/>
          </a:bodyPr>
          <a:lstStyle/>
          <a:p>
            <a:pPr algn="ctr" eaLnBrk="0" hangingPunct="0">
              <a:lnSpc>
                <a:spcPct val="114000"/>
              </a:lnSpc>
              <a:spcBef>
                <a:spcPct val="20000"/>
              </a:spcBef>
              <a:buClr>
                <a:srgbClr val="006699"/>
              </a:buClr>
              <a:buSzPct val="85000"/>
            </a:pPr>
            <a:r>
              <a:rPr lang="en-US" sz="16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Alternatives</a:t>
            </a:r>
          </a:p>
        </p:txBody>
      </p:sp>
      <p:sp>
        <p:nvSpPr>
          <p:cNvPr id="20" name="Rettangolo arrotondato 19"/>
          <p:cNvSpPr/>
          <p:nvPr/>
        </p:nvSpPr>
        <p:spPr>
          <a:xfrm>
            <a:off x="1770663" y="4551572"/>
            <a:ext cx="1277189" cy="38173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 anchorCtr="1">
            <a:spAutoFit/>
          </a:bodyPr>
          <a:lstStyle/>
          <a:p>
            <a:pPr algn="ctr" eaLnBrk="0" hangingPunct="0">
              <a:lnSpc>
                <a:spcPct val="114000"/>
              </a:lnSpc>
              <a:spcBef>
                <a:spcPct val="20000"/>
              </a:spcBef>
              <a:buClr>
                <a:srgbClr val="006699"/>
              </a:buClr>
              <a:buSzPct val="85000"/>
            </a:pPr>
            <a:r>
              <a:rPr lang="en-US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Scenarios</a:t>
            </a:r>
          </a:p>
        </p:txBody>
      </p:sp>
      <p:sp>
        <p:nvSpPr>
          <p:cNvPr id="21" name="Rettangolo arrotondato 20"/>
          <p:cNvSpPr/>
          <p:nvPr/>
        </p:nvSpPr>
        <p:spPr>
          <a:xfrm>
            <a:off x="3099098" y="4556540"/>
            <a:ext cx="1277189" cy="36421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rIns="0" anchor="ctr" anchorCtr="1">
            <a:spAutoFit/>
          </a:bodyPr>
          <a:lstStyle/>
          <a:p>
            <a:pPr algn="ctr" eaLnBrk="0" hangingPunct="0">
              <a:lnSpc>
                <a:spcPct val="114000"/>
              </a:lnSpc>
              <a:spcBef>
                <a:spcPct val="20000"/>
              </a:spcBef>
              <a:buClr>
                <a:srgbClr val="006699"/>
              </a:buClr>
              <a:buSzPct val="85000"/>
            </a:pPr>
            <a:r>
              <a:rPr lang="en-US" sz="15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Stakeholders</a:t>
            </a:r>
          </a:p>
        </p:txBody>
      </p:sp>
      <p:sp>
        <p:nvSpPr>
          <p:cNvPr id="22" name="Rettangolo arrotondato 21"/>
          <p:cNvSpPr/>
          <p:nvPr/>
        </p:nvSpPr>
        <p:spPr>
          <a:xfrm>
            <a:off x="3094102" y="5007339"/>
            <a:ext cx="1277189" cy="69231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 anchorCtr="1">
            <a:spAutoFit/>
          </a:bodyPr>
          <a:lstStyle/>
          <a:p>
            <a:pPr algn="ctr" eaLnBrk="0" hangingPunct="0">
              <a:lnSpc>
                <a:spcPct val="114000"/>
              </a:lnSpc>
              <a:spcBef>
                <a:spcPct val="20000"/>
              </a:spcBef>
              <a:buClr>
                <a:srgbClr val="006699"/>
              </a:buClr>
              <a:buSzPct val="85000"/>
            </a:pPr>
            <a:r>
              <a:rPr lang="en-US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Objectives &amp; Criteria</a:t>
            </a:r>
          </a:p>
        </p:txBody>
      </p:sp>
      <p:sp>
        <p:nvSpPr>
          <p:cNvPr id="23" name="Rettangolo arrotondato 22"/>
          <p:cNvSpPr/>
          <p:nvPr/>
        </p:nvSpPr>
        <p:spPr>
          <a:xfrm>
            <a:off x="4613980" y="4049350"/>
            <a:ext cx="2850946" cy="1744773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6699"/>
            </a:solidFill>
          </a:ln>
          <a:effectLst/>
        </p:spPr>
        <p:txBody>
          <a:bodyPr wrap="square" anchor="ctr" anchorCtr="1">
            <a:noAutofit/>
          </a:bodyPr>
          <a:lstStyle/>
          <a:p>
            <a:pPr algn="ctr" eaLnBrk="0" hangingPunct="0">
              <a:spcBef>
                <a:spcPct val="20000"/>
              </a:spcBef>
              <a:buClr>
                <a:srgbClr val="006699"/>
              </a:buClr>
              <a:buSzPct val="85000"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Estimation of the (quantitative/qualitative) 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impacts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of the alternatives</a:t>
            </a:r>
          </a:p>
          <a:p>
            <a:pPr algn="ctr" eaLnBrk="0" hangingPunct="0">
              <a:spcBef>
                <a:spcPct val="20000"/>
              </a:spcBef>
              <a:buClr>
                <a:srgbClr val="006699"/>
              </a:buClr>
              <a:buSzPct val="85000"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the 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preferences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associated to the impacts</a:t>
            </a:r>
          </a:p>
        </p:txBody>
      </p:sp>
      <p:sp>
        <p:nvSpPr>
          <p:cNvPr id="24" name="Rettangolo arrotondato 23"/>
          <p:cNvSpPr/>
          <p:nvPr/>
        </p:nvSpPr>
        <p:spPr>
          <a:xfrm>
            <a:off x="7620569" y="4068400"/>
            <a:ext cx="2891789" cy="1744772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6699"/>
            </a:solidFill>
          </a:ln>
          <a:effectLst/>
        </p:spPr>
        <p:txBody>
          <a:bodyPr wrap="square" anchor="ctr" anchorCtr="1">
            <a:noAutofit/>
          </a:bodyPr>
          <a:lstStyle/>
          <a:p>
            <a:pPr algn="ctr" eaLnBrk="0" hangingPunct="0">
              <a:spcBef>
                <a:spcPct val="20000"/>
              </a:spcBef>
              <a:buClr>
                <a:srgbClr val="006699"/>
              </a:buClr>
              <a:buSzPct val="85000"/>
            </a:pP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Comparison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of the alternatives</a:t>
            </a:r>
          </a:p>
          <a:p>
            <a:pPr algn="ctr" eaLnBrk="0" hangingPunct="0">
              <a:spcBef>
                <a:spcPct val="20000"/>
              </a:spcBef>
              <a:buClr>
                <a:srgbClr val="006699"/>
              </a:buClr>
              <a:buSzPct val="85000"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(methods to synthetize the information coming from the previous steps)</a:t>
            </a:r>
          </a:p>
        </p:txBody>
      </p:sp>
    </p:spTree>
    <p:extLst>
      <p:ext uri="{BB962C8B-B14F-4D97-AF65-F5344CB8AC3E}">
        <p14:creationId xmlns:p14="http://schemas.microsoft.com/office/powerpoint/2010/main" val="4063911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4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r>
              <a:rPr lang="en-US" dirty="0"/>
              <a:t>Stakeholder engagement: a key element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3E44C-F736-0E45-8455-A49275D438C8}" type="slidenum">
              <a:rPr lang="it-IT" smtClean="0"/>
              <a:pPr/>
              <a:t>11</a:t>
            </a:fld>
            <a:endParaRPr lang="it-IT"/>
          </a:p>
        </p:txBody>
      </p:sp>
      <p:sp>
        <p:nvSpPr>
          <p:cNvPr id="20" name="Segnaposto contenuto 2"/>
          <p:cNvSpPr>
            <a:spLocks noGrp="1"/>
          </p:cNvSpPr>
          <p:nvPr>
            <p:ph idx="4294967295"/>
          </p:nvPr>
        </p:nvSpPr>
        <p:spPr>
          <a:xfrm>
            <a:off x="2065106" y="2818117"/>
            <a:ext cx="7817081" cy="2886075"/>
          </a:xfrm>
        </p:spPr>
        <p:txBody>
          <a:bodyPr>
            <a:noAutofit/>
          </a:bodyPr>
          <a:lstStyle/>
          <a:p>
            <a:pPr marL="342900" indent="-342900">
              <a:buSzPct val="150000"/>
            </a:pPr>
            <a:r>
              <a:rPr lang="en-US" sz="2200" dirty="0"/>
              <a:t>making decisions </a:t>
            </a:r>
            <a:r>
              <a:rPr lang="en-US" sz="2200" b="1" dirty="0">
                <a:solidFill>
                  <a:srgbClr val="0099FF"/>
                </a:solidFill>
              </a:rPr>
              <a:t>transparent</a:t>
            </a:r>
            <a:r>
              <a:rPr lang="en-US" sz="2200" dirty="0"/>
              <a:t> and </a:t>
            </a:r>
            <a:r>
              <a:rPr lang="en-US" sz="2200" b="1" dirty="0">
                <a:solidFill>
                  <a:srgbClr val="0099FF"/>
                </a:solidFill>
              </a:rPr>
              <a:t>repeatable</a:t>
            </a:r>
          </a:p>
          <a:p>
            <a:pPr marL="342900" indent="-342900">
              <a:buSzPct val="150000"/>
            </a:pPr>
            <a:r>
              <a:rPr lang="en-US" sz="2200" dirty="0"/>
              <a:t>establishing the conditions for a proactive </a:t>
            </a:r>
            <a:r>
              <a:rPr lang="en-US" sz="2200" b="1" dirty="0">
                <a:solidFill>
                  <a:srgbClr val="0099FF"/>
                </a:solidFill>
              </a:rPr>
              <a:t>participation</a:t>
            </a:r>
            <a:r>
              <a:rPr lang="en-US" sz="2200" dirty="0"/>
              <a:t> of the stakeholders</a:t>
            </a:r>
          </a:p>
          <a:p>
            <a:pPr marL="342900" indent="-342900">
              <a:buSzPct val="150000"/>
            </a:pPr>
            <a:r>
              <a:rPr lang="en-US" sz="2200" dirty="0"/>
              <a:t>helping to identify and manage </a:t>
            </a:r>
            <a:r>
              <a:rPr lang="en-US" sz="2200" b="1" dirty="0">
                <a:solidFill>
                  <a:srgbClr val="0099FF"/>
                </a:solidFill>
              </a:rPr>
              <a:t>conflict</a:t>
            </a:r>
            <a:r>
              <a:rPr lang="en-US" sz="2200" dirty="0"/>
              <a:t> by facilitating discussion about criteria and priorities</a:t>
            </a:r>
          </a:p>
          <a:p>
            <a:pPr marL="0" indent="0" algn="ctr">
              <a:buSzPct val="150000"/>
              <a:buNone/>
            </a:pPr>
            <a:r>
              <a:rPr lang="en-US" sz="2200" dirty="0">
                <a:sym typeface="Wingdings" panose="05000000000000000000" pitchFamily="2" charset="2"/>
              </a:rPr>
              <a:t></a:t>
            </a:r>
            <a:endParaRPr lang="en-US" sz="2200" dirty="0"/>
          </a:p>
          <a:p>
            <a:pPr marL="0" indent="0" algn="ctr">
              <a:buSzPct val="150000"/>
              <a:buNone/>
            </a:pPr>
            <a:r>
              <a:rPr lang="en-US" sz="2200" dirty="0"/>
              <a:t>improve the decision process and</a:t>
            </a:r>
            <a:br>
              <a:rPr lang="en-US" sz="2200" dirty="0"/>
            </a:br>
            <a:r>
              <a:rPr lang="en-US" sz="2200" dirty="0"/>
              <a:t>increase </a:t>
            </a:r>
            <a:r>
              <a:rPr lang="en-US" sz="2200" b="1" dirty="0">
                <a:solidFill>
                  <a:srgbClr val="0099FF"/>
                </a:solidFill>
              </a:rPr>
              <a:t>acceptance</a:t>
            </a:r>
            <a:r>
              <a:rPr lang="en-US" sz="2200" dirty="0">
                <a:solidFill>
                  <a:srgbClr val="0099FF"/>
                </a:solidFill>
              </a:rPr>
              <a:t> </a:t>
            </a:r>
            <a:r>
              <a:rPr lang="en-US" sz="2200" dirty="0"/>
              <a:t>of the final outcome</a:t>
            </a:r>
          </a:p>
        </p:txBody>
      </p:sp>
      <p:sp>
        <p:nvSpPr>
          <p:cNvPr id="3" name="Rettangolo 2"/>
          <p:cNvSpPr/>
          <p:nvPr/>
        </p:nvSpPr>
        <p:spPr>
          <a:xfrm>
            <a:off x="2545405" y="1153808"/>
            <a:ext cx="6682902" cy="1200329"/>
          </a:xfrm>
          <a:prstGeom prst="rect">
            <a:avLst/>
          </a:prstGeom>
          <a:ln w="19050">
            <a:noFill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latin typeface="Trebuchet MS" panose="020B0603020202020204" pitchFamily="34" charset="0"/>
              </a:rPr>
              <a:t>MCDA </a:t>
            </a:r>
            <a:r>
              <a:rPr lang="en-US" sz="2400" b="1" dirty="0">
                <a:latin typeface="Trebuchet MS" panose="020B0603020202020204" pitchFamily="34" charset="0"/>
              </a:rPr>
              <a:t>can be used </a:t>
            </a:r>
            <a:br>
              <a:rPr lang="en-US" sz="2400" b="1" dirty="0">
                <a:latin typeface="Trebuchet MS" panose="020B0603020202020204" pitchFamily="34" charset="0"/>
              </a:rPr>
            </a:br>
            <a:r>
              <a:rPr lang="en-US" sz="2400" b="1" dirty="0">
                <a:latin typeface="Trebuchet MS" panose="020B0603020202020204" pitchFamily="34" charset="0"/>
              </a:rPr>
              <a:t>to enhance stakeholder engagement and support the decision making process</a:t>
            </a:r>
            <a:endParaRPr lang="en-GB" sz="2400" b="1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252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tangolo 18"/>
          <p:cNvSpPr/>
          <p:nvPr/>
        </p:nvSpPr>
        <p:spPr>
          <a:xfrm flipV="1">
            <a:off x="376678" y="6313194"/>
            <a:ext cx="11426301" cy="4571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97E4B553-9218-4779-A152-A56B48670CC6}"/>
              </a:ext>
            </a:extLst>
          </p:cNvPr>
          <p:cNvSpPr/>
          <p:nvPr/>
        </p:nvSpPr>
        <p:spPr>
          <a:xfrm>
            <a:off x="1309037" y="5121519"/>
            <a:ext cx="542303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i="1" dirty="0">
                <a:latin typeface="+mj-lt"/>
              </a:rPr>
              <a:t>we won't return to normality</a:t>
            </a:r>
            <a:br>
              <a:rPr lang="en-US" sz="2800" i="1" dirty="0">
                <a:latin typeface="+mj-lt"/>
              </a:rPr>
            </a:br>
            <a:r>
              <a:rPr lang="en-US" sz="2800" i="1" dirty="0">
                <a:latin typeface="+mj-lt"/>
              </a:rPr>
              <a:t>because normality was the problem</a:t>
            </a:r>
            <a:endParaRPr lang="en-US" sz="2400" i="1" dirty="0">
              <a:latin typeface="+mj-lt"/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9037" y="879644"/>
            <a:ext cx="5423033" cy="36153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Immagin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79" b="15487"/>
          <a:stretch/>
        </p:blipFill>
        <p:spPr>
          <a:xfrm>
            <a:off x="7555584" y="356417"/>
            <a:ext cx="3150741" cy="2219201"/>
          </a:xfrm>
          <a:prstGeom prst="rect">
            <a:avLst/>
          </a:prstGeom>
        </p:spPr>
      </p:pic>
      <p:sp>
        <p:nvSpPr>
          <p:cNvPr id="16" name="Rettangolo 15">
            <a:extLst>
              <a:ext uri="{FF2B5EF4-FFF2-40B4-BE49-F238E27FC236}">
                <a16:creationId xmlns:a16="http://schemas.microsoft.com/office/drawing/2014/main" id="{97E4B553-9218-4779-A152-A56B48670CC6}"/>
              </a:ext>
            </a:extLst>
          </p:cNvPr>
          <p:cNvSpPr/>
          <p:nvPr/>
        </p:nvSpPr>
        <p:spPr>
          <a:xfrm>
            <a:off x="7897209" y="2981485"/>
            <a:ext cx="412311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/>
              <a:t>Alessandro Luè</a:t>
            </a:r>
          </a:p>
          <a:p>
            <a:r>
              <a:rPr lang="en-US" sz="2000" dirty="0">
                <a:hlinkClick r:id="rId5"/>
              </a:rPr>
              <a:t>alessandro.lue@polimi.it</a:t>
            </a:r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>
              <a:latin typeface="+mj-lt"/>
            </a:endParaRPr>
          </a:p>
          <a:p>
            <a:r>
              <a:rPr lang="en-GB" dirty="0">
                <a:hlinkClick r:id="rId6"/>
              </a:rPr>
              <a:t>www.poliedra.polimi.it</a:t>
            </a:r>
            <a:r>
              <a:rPr lang="en-GB" dirty="0"/>
              <a:t> </a:t>
            </a:r>
          </a:p>
          <a:p>
            <a:endParaRPr lang="en-GB" dirty="0"/>
          </a:p>
          <a:p>
            <a:r>
              <a:rPr lang="en-GB" dirty="0"/>
              <a:t>Follow us!</a:t>
            </a:r>
            <a:endParaRPr lang="it-IT" dirty="0"/>
          </a:p>
          <a:p>
            <a:r>
              <a:rPr lang="en-GB" u="sng" dirty="0">
                <a:hlinkClick r:id="rId7"/>
              </a:rPr>
              <a:t>linkedin.com/company/</a:t>
            </a:r>
            <a:r>
              <a:rPr lang="en-GB" u="sng" dirty="0" err="1">
                <a:hlinkClick r:id="rId7"/>
              </a:rPr>
              <a:t>consorzio</a:t>
            </a:r>
            <a:r>
              <a:rPr lang="en-GB" u="sng" dirty="0">
                <a:hlinkClick r:id="rId7"/>
              </a:rPr>
              <a:t>-poliedra</a:t>
            </a:r>
            <a:endParaRPr lang="it-IT" dirty="0"/>
          </a:p>
          <a:p>
            <a:r>
              <a:rPr lang="en-GB" u="sng" dirty="0">
                <a:hlinkClick r:id="rId8"/>
              </a:rPr>
              <a:t>facebook.com/</a:t>
            </a:r>
            <a:r>
              <a:rPr lang="en-GB" u="sng" dirty="0" err="1">
                <a:hlinkClick r:id="rId8"/>
              </a:rPr>
              <a:t>consorziopoliedra</a:t>
            </a:r>
            <a:r>
              <a:rPr lang="it-IT" dirty="0"/>
              <a:t> </a:t>
            </a:r>
          </a:p>
          <a:p>
            <a:r>
              <a:rPr lang="en-GB" u="sng" dirty="0">
                <a:hlinkClick r:id="rId9"/>
              </a:rPr>
              <a:t>twitter.com/</a:t>
            </a:r>
            <a:r>
              <a:rPr lang="en-GB" u="sng" dirty="0" err="1">
                <a:hlinkClick r:id="rId9"/>
              </a:rPr>
              <a:t>CPoliedra</a:t>
            </a:r>
            <a:r>
              <a:rPr lang="en-GB" dirty="0"/>
              <a:t>  </a:t>
            </a:r>
            <a:endParaRPr lang="it-IT" dirty="0"/>
          </a:p>
        </p:txBody>
      </p:sp>
      <p:sp>
        <p:nvSpPr>
          <p:cNvPr id="18" name="Rettangolo 17"/>
          <p:cNvSpPr/>
          <p:nvPr/>
        </p:nvSpPr>
        <p:spPr>
          <a:xfrm>
            <a:off x="1309037" y="4613739"/>
            <a:ext cx="542303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900" dirty="0"/>
              <a:t>https://www.technologyreview.com/2020/03/17/905264/coronavirus-pandemic-social-distancing-18-months/</a:t>
            </a:r>
          </a:p>
        </p:txBody>
      </p:sp>
    </p:spTree>
    <p:extLst>
      <p:ext uri="{BB962C8B-B14F-4D97-AF65-F5344CB8AC3E}">
        <p14:creationId xmlns:p14="http://schemas.microsoft.com/office/powerpoint/2010/main" val="2836850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7220934" y="6097251"/>
            <a:ext cx="46574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dirty="0">
                <a:hlinkClick r:id="rId2"/>
              </a:rPr>
              <a:t>www.poliedra.polimi.it/en/ssd-smart-sustainable-districts</a:t>
            </a:r>
            <a:r>
              <a:rPr lang="it-IT" sz="1400" dirty="0"/>
              <a:t> 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285417" y="993006"/>
            <a:ext cx="535716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</a:t>
            </a:r>
            <a:r>
              <a:rPr lang="en-US" sz="2000" i="1" dirty="0"/>
              <a:t>Smart Sustainable Districts (SSD) </a:t>
            </a:r>
            <a:r>
              <a:rPr lang="en-US" sz="2000" dirty="0"/>
              <a:t>project focuses on </a:t>
            </a:r>
            <a:r>
              <a:rPr lang="en-US" sz="2000" b="1" spc="-5" dirty="0">
                <a:solidFill>
                  <a:srgbClr val="00A0DE"/>
                </a:solidFill>
                <a:cs typeface="Arial"/>
              </a:rPr>
              <a:t>urban transformation </a:t>
            </a:r>
            <a:r>
              <a:rPr lang="en-US" sz="2000" dirty="0"/>
              <a:t>through the lens of the urban districts</a:t>
            </a:r>
          </a:p>
          <a:p>
            <a:endParaRPr lang="en-US" sz="2000" dirty="0"/>
          </a:p>
          <a:p>
            <a:r>
              <a:rPr lang="en-US" sz="2000" dirty="0"/>
              <a:t>Promoted by </a:t>
            </a:r>
            <a:r>
              <a:rPr lang="en-US" sz="2000" b="1" spc="-5" dirty="0" err="1">
                <a:solidFill>
                  <a:srgbClr val="00A0DE"/>
                </a:solidFill>
                <a:cs typeface="Arial"/>
              </a:rPr>
              <a:t>Politecnico</a:t>
            </a:r>
            <a:r>
              <a:rPr lang="en-US" sz="2000" b="1" spc="-5" dirty="0">
                <a:solidFill>
                  <a:srgbClr val="00A0DE"/>
                </a:solidFill>
                <a:cs typeface="Arial"/>
              </a:rPr>
              <a:t> di Milano </a:t>
            </a:r>
            <a:r>
              <a:rPr lang="en-US" sz="2000" dirty="0"/>
              <a:t>and coordinated by </a:t>
            </a:r>
            <a:r>
              <a:rPr lang="en-US" sz="2000" dirty="0" err="1"/>
              <a:t>Consorzio</a:t>
            </a:r>
            <a:r>
              <a:rPr lang="en-US" sz="2000" dirty="0"/>
              <a:t> Poliedra, the project started in 2021 and involved more than 100 researchers from all Departments and Consortia of </a:t>
            </a:r>
            <a:r>
              <a:rPr lang="en-US" sz="2000" dirty="0" err="1"/>
              <a:t>Politecnico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Proposes </a:t>
            </a:r>
            <a:r>
              <a:rPr lang="en-US" sz="2000" b="1" spc="-5" dirty="0">
                <a:solidFill>
                  <a:srgbClr val="00A0DE"/>
                </a:solidFill>
                <a:cs typeface="Arial"/>
              </a:rPr>
              <a:t>actions</a:t>
            </a:r>
            <a:r>
              <a:rPr lang="en-US" sz="2000" dirty="0"/>
              <a:t> for the sustainable development, the ecological transition and the enhancement of resilience of places and communities at a </a:t>
            </a:r>
            <a:r>
              <a:rPr lang="en-US" sz="2000" b="1" spc="-5" dirty="0">
                <a:solidFill>
                  <a:srgbClr val="00A0DE"/>
                </a:solidFill>
                <a:cs typeface="Arial"/>
              </a:rPr>
              <a:t>local scale</a:t>
            </a:r>
          </a:p>
          <a:p>
            <a:endParaRPr lang="en-US" sz="2000" dirty="0"/>
          </a:p>
          <a:p>
            <a:r>
              <a:rPr lang="en-US" sz="2000" dirty="0"/>
              <a:t>Speak to </a:t>
            </a:r>
            <a:r>
              <a:rPr lang="en-US" sz="2000" b="1" spc="-5" dirty="0">
                <a:solidFill>
                  <a:srgbClr val="00A0DE"/>
                </a:solidFill>
                <a:cs typeface="Arial"/>
              </a:rPr>
              <a:t>local authorities </a:t>
            </a:r>
            <a:r>
              <a:rPr lang="en-US" sz="2000" dirty="0"/>
              <a:t>and to the stakeholder that are active in urban and districts regeneration</a:t>
            </a:r>
            <a:endParaRPr lang="it-IT" sz="200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07009" y="173619"/>
            <a:ext cx="10515600" cy="662781"/>
          </a:xfrm>
        </p:spPr>
        <p:txBody>
          <a:bodyPr/>
          <a:lstStyle/>
          <a:p>
            <a:pPr algn="ctr"/>
            <a:r>
              <a:rPr lang="en-US" dirty="0"/>
              <a:t>Smart Sustainable Districts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A9651098-850F-45C4-BA85-9B833FD412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56" t="3435" r="1"/>
          <a:stretch/>
        </p:blipFill>
        <p:spPr>
          <a:xfrm>
            <a:off x="5642579" y="1119024"/>
            <a:ext cx="6545349" cy="4657506"/>
          </a:xfrm>
          <a:prstGeom prst="rect">
            <a:avLst/>
          </a:prstGeom>
        </p:spPr>
      </p:pic>
      <p:sp>
        <p:nvSpPr>
          <p:cNvPr id="10" name="TextBox 11">
            <a:extLst>
              <a:ext uri="{FF2B5EF4-FFF2-40B4-BE49-F238E27FC236}">
                <a16:creationId xmlns:a16="http://schemas.microsoft.com/office/drawing/2014/main" id="{CD099BC2-31DF-4C2D-9FA4-899BD63E77F5}"/>
              </a:ext>
            </a:extLst>
          </p:cNvPr>
          <p:cNvSpPr txBox="1"/>
          <p:nvPr/>
        </p:nvSpPr>
        <p:spPr>
          <a:xfrm>
            <a:off x="11000368" y="5820271"/>
            <a:ext cx="119163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800" dirty="0">
                <a:solidFill>
                  <a:srgbClr val="4848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credits: pensagrafica.it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253A-F152-4F52-8C12-AC4B298558F2}" type="slidenum">
              <a:rPr lang="it-IT" smtClean="0"/>
              <a:pPr/>
              <a:t>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83026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069" y="1020933"/>
            <a:ext cx="3673963" cy="52338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SSD guidelines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253A-F152-4F52-8C12-AC4B298558F2}" type="slidenum">
              <a:rPr lang="it-IT" smtClean="0"/>
              <a:pPr/>
              <a:t>3</a:t>
            </a:fld>
            <a:endParaRPr lang="it-IT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7650FA29-EF89-45DA-A90C-AD3DB236F4A2}"/>
              </a:ext>
            </a:extLst>
          </p:cNvPr>
          <p:cNvSpPr txBox="1"/>
          <p:nvPr/>
        </p:nvSpPr>
        <p:spPr>
          <a:xfrm>
            <a:off x="301840" y="1020933"/>
            <a:ext cx="501588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/>
              <a:t>Main output is a </a:t>
            </a:r>
            <a:r>
              <a:rPr lang="en-US" sz="2200" b="1" spc="-5" dirty="0">
                <a:solidFill>
                  <a:srgbClr val="00A0DE"/>
                </a:solidFill>
                <a:cs typeface="Arial"/>
              </a:rPr>
              <a:t>white paper</a:t>
            </a:r>
            <a:r>
              <a:rPr lang="en-US" sz="2200" dirty="0"/>
              <a:t>, that aims to draft some practical </a:t>
            </a:r>
            <a:r>
              <a:rPr lang="en-US" sz="2200" b="1" spc="-5" dirty="0">
                <a:solidFill>
                  <a:srgbClr val="00A0DE"/>
                </a:solidFill>
                <a:cs typeface="Arial"/>
              </a:rPr>
              <a:t>guidelines</a:t>
            </a:r>
            <a:r>
              <a:rPr lang="en-US" sz="2200" dirty="0"/>
              <a:t> to deal with planning and management of urban transformations at the district scale</a:t>
            </a:r>
          </a:p>
          <a:p>
            <a:pPr algn="just"/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153979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thematic areas (pillars)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253A-F152-4F52-8C12-AC4B298558F2}" type="slidenum">
              <a:rPr lang="it-IT" smtClean="0"/>
              <a:pPr/>
              <a:t>4</a:t>
            </a:fld>
            <a:endParaRPr lang="it-IT" dirty="0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 rotWithShape="1">
          <a:blip r:embed="rId2"/>
          <a:srcRect l="14726" t="14838" r="15257" b="14654"/>
          <a:stretch/>
        </p:blipFill>
        <p:spPr>
          <a:xfrm>
            <a:off x="6080287" y="922771"/>
            <a:ext cx="5382705" cy="5420412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44EF1BC8-185B-4E2A-A287-B3D0BBF83CC0}"/>
              </a:ext>
            </a:extLst>
          </p:cNvPr>
          <p:cNvSpPr txBox="1"/>
          <p:nvPr/>
        </p:nvSpPr>
        <p:spPr>
          <a:xfrm>
            <a:off x="301840" y="1020933"/>
            <a:ext cx="501588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/>
              <a:t>Main output is a </a:t>
            </a:r>
            <a:r>
              <a:rPr lang="en-US" sz="2200" b="1" spc="-5" dirty="0">
                <a:solidFill>
                  <a:srgbClr val="00A0DE"/>
                </a:solidFill>
                <a:cs typeface="Arial"/>
              </a:rPr>
              <a:t>white paper</a:t>
            </a:r>
            <a:r>
              <a:rPr lang="en-US" sz="2200" dirty="0"/>
              <a:t>, that aims to draft some practical </a:t>
            </a:r>
            <a:r>
              <a:rPr lang="en-US" sz="2200" b="1" spc="-5" dirty="0">
                <a:solidFill>
                  <a:srgbClr val="00A0DE"/>
                </a:solidFill>
                <a:cs typeface="Arial"/>
              </a:rPr>
              <a:t>guidelines</a:t>
            </a:r>
            <a:r>
              <a:rPr lang="en-US" sz="2200" dirty="0"/>
              <a:t> to deal with planning and management of urban transformations at the district scale</a:t>
            </a:r>
          </a:p>
          <a:p>
            <a:pPr algn="just"/>
            <a:endParaRPr lang="en-US" sz="2200" dirty="0"/>
          </a:p>
          <a:p>
            <a:pPr algn="just"/>
            <a:r>
              <a:rPr lang="en-US" sz="2200" dirty="0"/>
              <a:t>The white paper is divided into 11 thematic areas (</a:t>
            </a:r>
            <a:r>
              <a:rPr lang="en-US" sz="2200" b="1" spc="-5" dirty="0">
                <a:solidFill>
                  <a:srgbClr val="00A0DE"/>
                </a:solidFill>
                <a:cs typeface="Arial"/>
              </a:rPr>
              <a:t>pillars</a:t>
            </a:r>
            <a:r>
              <a:rPr lang="en-US" sz="2200" dirty="0"/>
              <a:t>) to represent urban districts from a smart and sustainable point of view and to define the possible lines of action</a:t>
            </a:r>
          </a:p>
        </p:txBody>
      </p:sp>
    </p:spTree>
    <p:extLst>
      <p:ext uri="{BB962C8B-B14F-4D97-AF65-F5344CB8AC3E}">
        <p14:creationId xmlns:p14="http://schemas.microsoft.com/office/powerpoint/2010/main" val="2157395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Topics and pillars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253A-F152-4F52-8C12-AC4B298558F2}" type="slidenum">
              <a:rPr lang="it-IT" smtClean="0"/>
              <a:pPr/>
              <a:t>5</a:t>
            </a:fld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802" y="883225"/>
            <a:ext cx="6353440" cy="5459514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BD06AD0D-A91F-43FF-AC16-7D9DFC8C98EF}"/>
              </a:ext>
            </a:extLst>
          </p:cNvPr>
          <p:cNvSpPr txBox="1"/>
          <p:nvPr/>
        </p:nvSpPr>
        <p:spPr>
          <a:xfrm>
            <a:off x="301840" y="1020933"/>
            <a:ext cx="501588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/>
              <a:t>Main output is a </a:t>
            </a:r>
            <a:r>
              <a:rPr lang="en-US" sz="2200" b="1" spc="-5" dirty="0">
                <a:solidFill>
                  <a:srgbClr val="00A0DE"/>
                </a:solidFill>
                <a:cs typeface="Arial"/>
              </a:rPr>
              <a:t>white paper</a:t>
            </a:r>
            <a:r>
              <a:rPr lang="en-US" sz="2200" dirty="0"/>
              <a:t>, that aims to draft some practical </a:t>
            </a:r>
            <a:r>
              <a:rPr lang="en-US" sz="2200" b="1" spc="-5" dirty="0">
                <a:solidFill>
                  <a:srgbClr val="00A0DE"/>
                </a:solidFill>
                <a:cs typeface="Arial"/>
              </a:rPr>
              <a:t>guidelines</a:t>
            </a:r>
            <a:r>
              <a:rPr lang="en-US" sz="2200" dirty="0"/>
              <a:t> to deal with planning and management of urban transformations at the district scale</a:t>
            </a:r>
          </a:p>
          <a:p>
            <a:pPr algn="just"/>
            <a:endParaRPr lang="en-US" sz="2200" dirty="0"/>
          </a:p>
          <a:p>
            <a:pPr algn="just"/>
            <a:r>
              <a:rPr lang="en-US" sz="2200" dirty="0"/>
              <a:t>The white paper is divided into 11 thematic areas (</a:t>
            </a:r>
            <a:r>
              <a:rPr lang="en-US" sz="2200" b="1" spc="-5" dirty="0">
                <a:solidFill>
                  <a:srgbClr val="00A0DE"/>
                </a:solidFill>
                <a:cs typeface="Arial"/>
              </a:rPr>
              <a:t>pillars</a:t>
            </a:r>
            <a:r>
              <a:rPr lang="en-US" sz="2200" dirty="0"/>
              <a:t>) to represent urban districts from a smart and sustainable point of view and to define the possible lines of action</a:t>
            </a:r>
          </a:p>
          <a:p>
            <a:pPr algn="just"/>
            <a:endParaRPr lang="en-US" sz="2200" dirty="0"/>
          </a:p>
          <a:p>
            <a:pPr algn="just"/>
            <a:r>
              <a:rPr lang="en-US" sz="2200" dirty="0"/>
              <a:t>For each pillar, some sub-areas have been identified (</a:t>
            </a:r>
            <a:r>
              <a:rPr lang="en-US" sz="2200" b="1" spc="-5" dirty="0">
                <a:solidFill>
                  <a:srgbClr val="00A0DE"/>
                </a:solidFill>
                <a:cs typeface="Arial"/>
              </a:rPr>
              <a:t>topics</a:t>
            </a:r>
            <a:r>
              <a:rPr lang="en-US" sz="2200" dirty="0"/>
              <a:t>), to detail the possible actions and good practices</a:t>
            </a:r>
          </a:p>
        </p:txBody>
      </p:sp>
    </p:spTree>
    <p:extLst>
      <p:ext uri="{BB962C8B-B14F-4D97-AF65-F5344CB8AC3E}">
        <p14:creationId xmlns:p14="http://schemas.microsoft.com/office/powerpoint/2010/main" val="3046090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Topics and pillars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253A-F152-4F52-8C12-AC4B298558F2}" type="slidenum">
              <a:rPr lang="it-IT" smtClean="0"/>
              <a:pPr/>
              <a:t>6</a:t>
            </a:fld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163" r="53114"/>
          <a:stretch/>
        </p:blipFill>
        <p:spPr>
          <a:xfrm>
            <a:off x="5995447" y="837345"/>
            <a:ext cx="6196553" cy="5546322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3D31F018-8F76-4F5C-804F-0CDDC80D3B0A}"/>
              </a:ext>
            </a:extLst>
          </p:cNvPr>
          <p:cNvSpPr txBox="1"/>
          <p:nvPr/>
        </p:nvSpPr>
        <p:spPr>
          <a:xfrm>
            <a:off x="301840" y="1020933"/>
            <a:ext cx="501588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/>
              <a:t>Main output is a </a:t>
            </a:r>
            <a:r>
              <a:rPr lang="en-US" sz="2200" b="1" spc="-5" dirty="0">
                <a:solidFill>
                  <a:srgbClr val="00A0DE"/>
                </a:solidFill>
                <a:cs typeface="Arial"/>
              </a:rPr>
              <a:t>white paper</a:t>
            </a:r>
            <a:r>
              <a:rPr lang="en-US" sz="2200" dirty="0"/>
              <a:t>, that aims to draft some practical </a:t>
            </a:r>
            <a:r>
              <a:rPr lang="en-US" sz="2200" b="1" spc="-5" dirty="0">
                <a:solidFill>
                  <a:srgbClr val="00A0DE"/>
                </a:solidFill>
                <a:cs typeface="Arial"/>
              </a:rPr>
              <a:t>guidelines</a:t>
            </a:r>
            <a:r>
              <a:rPr lang="en-US" sz="2200" dirty="0"/>
              <a:t> to deal with planning and management of urban transformations at the district scale</a:t>
            </a:r>
          </a:p>
          <a:p>
            <a:pPr algn="just"/>
            <a:endParaRPr lang="en-US" sz="2200" dirty="0"/>
          </a:p>
          <a:p>
            <a:pPr algn="just"/>
            <a:r>
              <a:rPr lang="en-US" sz="2200" dirty="0"/>
              <a:t>The white paper is divided into 11 thematic areas (</a:t>
            </a:r>
            <a:r>
              <a:rPr lang="en-US" sz="2200" b="1" spc="-5" dirty="0">
                <a:solidFill>
                  <a:srgbClr val="00A0DE"/>
                </a:solidFill>
                <a:cs typeface="Arial"/>
              </a:rPr>
              <a:t>pillars</a:t>
            </a:r>
            <a:r>
              <a:rPr lang="en-US" sz="2200" dirty="0"/>
              <a:t>) to represent urban districts from a smart and sustainable point of view and to define the possible lines of action</a:t>
            </a:r>
          </a:p>
          <a:p>
            <a:pPr algn="just"/>
            <a:endParaRPr lang="en-US" sz="2200" dirty="0"/>
          </a:p>
          <a:p>
            <a:pPr algn="just"/>
            <a:r>
              <a:rPr lang="en-US" sz="2200" dirty="0"/>
              <a:t>For each pillar, some sub-areas have been identified (</a:t>
            </a:r>
            <a:r>
              <a:rPr lang="en-US" sz="2200" b="1" spc="-5" dirty="0">
                <a:solidFill>
                  <a:srgbClr val="00A0DE"/>
                </a:solidFill>
                <a:cs typeface="Arial"/>
              </a:rPr>
              <a:t>topics</a:t>
            </a:r>
            <a:r>
              <a:rPr lang="en-US" sz="2200" dirty="0"/>
              <a:t>), to detail the possible actions and good practices</a:t>
            </a:r>
          </a:p>
        </p:txBody>
      </p:sp>
    </p:spTree>
    <p:extLst>
      <p:ext uri="{BB962C8B-B14F-4D97-AF65-F5344CB8AC3E}">
        <p14:creationId xmlns:p14="http://schemas.microsoft.com/office/powerpoint/2010/main" val="349765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Topics and pillars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253A-F152-4F52-8C12-AC4B298558F2}" type="slidenum">
              <a:rPr lang="it-IT" smtClean="0"/>
              <a:pPr/>
              <a:t>7</a:t>
            </a:fld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97" r="61145" b="42449"/>
          <a:stretch/>
        </p:blipFill>
        <p:spPr>
          <a:xfrm>
            <a:off x="5652898" y="837346"/>
            <a:ext cx="6523589" cy="556240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A40BE28E-567D-4679-8640-34A6F48EFE77}"/>
              </a:ext>
            </a:extLst>
          </p:cNvPr>
          <p:cNvSpPr txBox="1"/>
          <p:nvPr/>
        </p:nvSpPr>
        <p:spPr>
          <a:xfrm>
            <a:off x="301840" y="1020933"/>
            <a:ext cx="501588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/>
              <a:t>Main output is a </a:t>
            </a:r>
            <a:r>
              <a:rPr lang="en-US" sz="2200" b="1" spc="-5" dirty="0">
                <a:solidFill>
                  <a:srgbClr val="00A0DE"/>
                </a:solidFill>
                <a:cs typeface="Arial"/>
              </a:rPr>
              <a:t>white paper</a:t>
            </a:r>
            <a:r>
              <a:rPr lang="en-US" sz="2200" dirty="0"/>
              <a:t>, that aims to draft some practical </a:t>
            </a:r>
            <a:r>
              <a:rPr lang="en-US" sz="2200" b="1" spc="-5" dirty="0">
                <a:solidFill>
                  <a:srgbClr val="00A0DE"/>
                </a:solidFill>
                <a:cs typeface="Arial"/>
              </a:rPr>
              <a:t>guidelines</a:t>
            </a:r>
            <a:r>
              <a:rPr lang="en-US" sz="2200" dirty="0"/>
              <a:t> to deal with planning and management of urban transformations at the district scale</a:t>
            </a:r>
          </a:p>
          <a:p>
            <a:pPr algn="just"/>
            <a:endParaRPr lang="en-US" sz="2200" dirty="0"/>
          </a:p>
          <a:p>
            <a:pPr algn="just"/>
            <a:r>
              <a:rPr lang="en-US" sz="2200" dirty="0"/>
              <a:t>The white paper is divided into 11 thematic areas (</a:t>
            </a:r>
            <a:r>
              <a:rPr lang="en-US" sz="2200" b="1" spc="-5" dirty="0">
                <a:solidFill>
                  <a:srgbClr val="00A0DE"/>
                </a:solidFill>
                <a:cs typeface="Arial"/>
              </a:rPr>
              <a:t>pillars</a:t>
            </a:r>
            <a:r>
              <a:rPr lang="en-US" sz="2200" dirty="0"/>
              <a:t>) to represent urban districts from a smart and sustainable point of view and to define the possible lines of action</a:t>
            </a:r>
          </a:p>
          <a:p>
            <a:pPr algn="just"/>
            <a:endParaRPr lang="en-US" sz="2200" dirty="0"/>
          </a:p>
          <a:p>
            <a:pPr algn="just"/>
            <a:r>
              <a:rPr lang="en-US" sz="2200" dirty="0"/>
              <a:t>For each pillar, some sub-areas have been identified (</a:t>
            </a:r>
            <a:r>
              <a:rPr lang="en-US" sz="2200" b="1" spc="-5" dirty="0">
                <a:solidFill>
                  <a:srgbClr val="00A0DE"/>
                </a:solidFill>
                <a:cs typeface="Arial"/>
              </a:rPr>
              <a:t>topics</a:t>
            </a:r>
            <a:r>
              <a:rPr lang="en-US" sz="2200" dirty="0"/>
              <a:t>), to detail the possible actions and good practices</a:t>
            </a:r>
          </a:p>
        </p:txBody>
      </p:sp>
    </p:spTree>
    <p:extLst>
      <p:ext uri="{BB962C8B-B14F-4D97-AF65-F5344CB8AC3E}">
        <p14:creationId xmlns:p14="http://schemas.microsoft.com/office/powerpoint/2010/main" val="603335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Topics and pillars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253A-F152-4F52-8C12-AC4B298558F2}" type="slidenum">
              <a:rPr lang="it-IT" smtClean="0"/>
              <a:pPr/>
              <a:t>8</a:t>
            </a:fld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95" t="53407" r="21633"/>
          <a:stretch/>
        </p:blipFill>
        <p:spPr>
          <a:xfrm>
            <a:off x="6943725" y="829093"/>
            <a:ext cx="5248276" cy="5478339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301840" y="1020933"/>
            <a:ext cx="501588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/>
              <a:t>Main output is a </a:t>
            </a:r>
            <a:r>
              <a:rPr lang="en-US" sz="2200" b="1" spc="-5" dirty="0">
                <a:solidFill>
                  <a:srgbClr val="00A0DE"/>
                </a:solidFill>
                <a:cs typeface="Arial"/>
              </a:rPr>
              <a:t>white paper</a:t>
            </a:r>
            <a:r>
              <a:rPr lang="en-US" sz="2200" dirty="0"/>
              <a:t>, that aims to draft some practical </a:t>
            </a:r>
            <a:r>
              <a:rPr lang="en-US" sz="2200" b="1" spc="-5" dirty="0">
                <a:solidFill>
                  <a:srgbClr val="00A0DE"/>
                </a:solidFill>
                <a:cs typeface="Arial"/>
              </a:rPr>
              <a:t>guidelines</a:t>
            </a:r>
            <a:r>
              <a:rPr lang="en-US" sz="2200" dirty="0"/>
              <a:t> to deal with planning and management of urban transformations at the district scale</a:t>
            </a:r>
          </a:p>
          <a:p>
            <a:pPr algn="just"/>
            <a:endParaRPr lang="en-US" sz="2200" dirty="0"/>
          </a:p>
          <a:p>
            <a:pPr algn="just"/>
            <a:r>
              <a:rPr lang="en-US" sz="2200" dirty="0"/>
              <a:t>The white paper is divided into 11 thematic areas (</a:t>
            </a:r>
            <a:r>
              <a:rPr lang="en-US" sz="2200" b="1" spc="-5" dirty="0">
                <a:solidFill>
                  <a:srgbClr val="00A0DE"/>
                </a:solidFill>
                <a:cs typeface="Arial"/>
              </a:rPr>
              <a:t>pillars</a:t>
            </a:r>
            <a:r>
              <a:rPr lang="en-US" sz="2200" dirty="0"/>
              <a:t>) to represent urban districts from a smart and sustainable point of view and to define the possible lines of action</a:t>
            </a:r>
          </a:p>
          <a:p>
            <a:pPr algn="just"/>
            <a:endParaRPr lang="en-US" sz="2200" dirty="0"/>
          </a:p>
          <a:p>
            <a:pPr algn="just"/>
            <a:r>
              <a:rPr lang="en-US" sz="2200" dirty="0"/>
              <a:t>For each pillar, some sub-areas have been identified (</a:t>
            </a:r>
            <a:r>
              <a:rPr lang="en-US" sz="2200" b="1" spc="-5" dirty="0">
                <a:solidFill>
                  <a:srgbClr val="00A0DE"/>
                </a:solidFill>
                <a:cs typeface="Arial"/>
              </a:rPr>
              <a:t>topics</a:t>
            </a:r>
            <a:r>
              <a:rPr lang="en-US" sz="2200" dirty="0"/>
              <a:t>), to detail the possible actions and good practices</a:t>
            </a:r>
          </a:p>
        </p:txBody>
      </p:sp>
    </p:spTree>
    <p:extLst>
      <p:ext uri="{BB962C8B-B14F-4D97-AF65-F5344CB8AC3E}">
        <p14:creationId xmlns:p14="http://schemas.microsoft.com/office/powerpoint/2010/main" val="3125723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1113766" y="156557"/>
            <a:ext cx="10515600" cy="662781"/>
          </a:xfrm>
        </p:spPr>
        <p:txBody>
          <a:bodyPr/>
          <a:lstStyle/>
          <a:p>
            <a:pPr algn="ctr"/>
            <a:r>
              <a:rPr lang="en-US" dirty="0"/>
              <a:t>Mobility in Smart Sustainable Districts</a:t>
            </a:r>
          </a:p>
        </p:txBody>
      </p:sp>
      <p:graphicFrame>
        <p:nvGraphicFramePr>
          <p:cNvPr id="7" name="Tabel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8864854"/>
              </p:ext>
            </p:extLst>
          </p:nvPr>
        </p:nvGraphicFramePr>
        <p:xfrm>
          <a:off x="378433" y="954440"/>
          <a:ext cx="9745955" cy="5174454"/>
        </p:xfrm>
        <a:graphic>
          <a:graphicData uri="http://schemas.openxmlformats.org/drawingml/2006/table">
            <a:tbl>
              <a:tblPr bandRow="1"/>
              <a:tblGrid>
                <a:gridCol w="9745955">
                  <a:extLst>
                    <a:ext uri="{9D8B030D-6E8A-4147-A177-3AD203B41FA5}">
                      <a16:colId xmlns:a16="http://schemas.microsoft.com/office/drawing/2014/main" val="1487397327"/>
                    </a:ext>
                  </a:extLst>
                </a:gridCol>
              </a:tblGrid>
              <a:tr h="346459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2000" b="1" i="0" u="none" strike="noStrike" cap="none" spc="0" baseline="0" noProof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</a:rPr>
                        <a:t>F – Mobility</a:t>
                      </a:r>
                    </a:p>
                  </a:txBody>
                  <a:tcPr marL="120232" marR="120232" marT="0" marB="0">
                    <a:lnL w="28575" cap="flat" cmpd="sng" algn="ctr">
                      <a:solidFill>
                        <a:srgbClr val="86A8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6A8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6A8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6A8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4509617"/>
                  </a:ext>
                </a:extLst>
              </a:tr>
              <a:tr h="124944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b="1" noProof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F1 – </a:t>
                      </a:r>
                      <a:r>
                        <a:rPr lang="en-US" sz="1600" b="1" kern="1200" spc="-5" noProof="0" dirty="0">
                          <a:solidFill>
                            <a:srgbClr val="00A0DE"/>
                          </a:solidFill>
                          <a:latin typeface="+mn-lt"/>
                          <a:ea typeface="+mn-ea"/>
                          <a:cs typeface="Arial"/>
                        </a:rPr>
                        <a:t>Network integration </a:t>
                      </a:r>
                      <a:r>
                        <a:rPr lang="en-US" sz="1600" b="1" noProof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(infrastructure and services)</a:t>
                      </a:r>
                      <a:endParaRPr lang="en-US" sz="16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noProof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P. Coppola, con P. Beria, L. Studer</a:t>
                      </a:r>
                    </a:p>
                    <a:p>
                      <a:pPr marL="800100" lvl="1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noProof="0" dirty="0" err="1"/>
                        <a:t>Intermodality</a:t>
                      </a:r>
                      <a:endParaRPr lang="en-US" sz="1600" noProof="0" dirty="0"/>
                    </a:p>
                    <a:p>
                      <a:pPr marL="800100" lvl="1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noProof="0" dirty="0"/>
                        <a:t>Integration of mobility services</a:t>
                      </a:r>
                      <a:r>
                        <a:rPr lang="en-US" sz="1600" noProof="0" dirty="0"/>
                        <a:t> </a:t>
                      </a:r>
                    </a:p>
                    <a:p>
                      <a:pPr marL="800100" lvl="1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600" noProof="0" dirty="0"/>
                        <a:t>Encouraging </a:t>
                      </a:r>
                      <a:r>
                        <a:rPr lang="en-US" sz="1600" b="1" noProof="0" dirty="0"/>
                        <a:t>active mobility </a:t>
                      </a:r>
                      <a:r>
                        <a:rPr lang="en-US" sz="1600" noProof="0" dirty="0"/>
                        <a:t>in accessing modal interchanges</a:t>
                      </a:r>
                    </a:p>
                  </a:txBody>
                  <a:tcPr marL="120232" marR="120232" marT="0" marB="0">
                    <a:lnL w="28575" cap="flat" cmpd="sng" algn="ctr">
                      <a:solidFill>
                        <a:srgbClr val="86A8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6A8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6168825"/>
                  </a:ext>
                </a:extLst>
              </a:tr>
              <a:tr h="136347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b="1" noProof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F2 – </a:t>
                      </a:r>
                      <a:r>
                        <a:rPr lang="en-US" sz="1600" b="1" kern="1200" spc="-5" noProof="0" dirty="0">
                          <a:solidFill>
                            <a:srgbClr val="00A0DE"/>
                          </a:solidFill>
                          <a:latin typeface="+mn-lt"/>
                          <a:ea typeface="+mn-ea"/>
                          <a:cs typeface="Arial"/>
                        </a:rPr>
                        <a:t>Last mile logistics</a:t>
                      </a:r>
                    </a:p>
                    <a:p>
                      <a:pPr marL="0" indent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i="1" kern="120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A. Tumino e A. Seghezzi, con F. Braghin, F. Cheli, R. Mangiaracina, V. Paruscio, C. </a:t>
                      </a:r>
                      <a:r>
                        <a:rPr lang="en-US" sz="1600" i="1" kern="1200" noProof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Siragusa</a:t>
                      </a:r>
                      <a:r>
                        <a:rPr lang="en-US" sz="1600" i="1" kern="120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D. </a:t>
                      </a:r>
                      <a:r>
                        <a:rPr lang="en-US" sz="1600" i="1" kern="1200" noProof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Tarsitano</a:t>
                      </a:r>
                      <a:r>
                        <a:rPr lang="en-US" sz="1600" i="1" kern="120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P. Tresca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noProof="0" dirty="0" err="1"/>
                        <a:t>Optimising</a:t>
                      </a:r>
                      <a:r>
                        <a:rPr lang="en-US" sz="1600" b="0" noProof="0" dirty="0"/>
                        <a:t> the delivery of </a:t>
                      </a:r>
                      <a:r>
                        <a:rPr lang="en-US" sz="1600" b="1" noProof="0" dirty="0"/>
                        <a:t>small parcels </a:t>
                      </a:r>
                      <a:r>
                        <a:rPr lang="en-US" sz="1600" b="0" noProof="0" dirty="0"/>
                        <a:t>and </a:t>
                      </a:r>
                      <a:r>
                        <a:rPr lang="en-US" sz="1600" b="1" noProof="0" dirty="0"/>
                        <a:t>ultra-rapid</a:t>
                      </a:r>
                      <a:r>
                        <a:rPr lang="en-US" sz="1600" b="0" noProof="0" dirty="0"/>
                        <a:t> delivery requests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noProof="0" dirty="0"/>
                        <a:t>Micro-warehousing 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noProof="0" dirty="0"/>
                        <a:t>Small and </a:t>
                      </a:r>
                      <a:r>
                        <a:rPr lang="en-US" sz="1600" b="1" noProof="0" dirty="0"/>
                        <a:t>electric </a:t>
                      </a:r>
                      <a:r>
                        <a:rPr lang="en-US" sz="1600" noProof="0" dirty="0"/>
                        <a:t>vehicles (i.e. cargo bike)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noProof="0" dirty="0"/>
                        <a:t>Drones and Robotics </a:t>
                      </a:r>
                      <a:r>
                        <a:rPr lang="en-US" sz="1600" noProof="0" dirty="0"/>
                        <a:t>delivery</a:t>
                      </a:r>
                    </a:p>
                  </a:txBody>
                  <a:tcPr marL="120232" marR="120232" marT="0" marB="0">
                    <a:lnL w="28575" cap="flat" cmpd="sng" algn="ctr">
                      <a:solidFill>
                        <a:srgbClr val="86A8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6A8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2504647"/>
                  </a:ext>
                </a:extLst>
              </a:tr>
              <a:tr h="207742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b="1" noProof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F3 – </a:t>
                      </a:r>
                      <a:r>
                        <a:rPr lang="en-US" sz="1600" b="1" kern="1200" spc="-5" noProof="0" dirty="0">
                          <a:solidFill>
                            <a:srgbClr val="00A0DE"/>
                          </a:solidFill>
                          <a:latin typeface="+mn-lt"/>
                          <a:ea typeface="+mn-ea"/>
                          <a:cs typeface="Arial"/>
                        </a:rPr>
                        <a:t>Mobility management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kern="120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L. Studer, con M. Brambilla, E. Perotto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Define actions on working hours to </a:t>
                      </a:r>
                      <a:r>
                        <a:rPr lang="en-US" sz="1600" b="1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reduce peak phenomena </a:t>
                      </a:r>
                      <a:r>
                        <a:rPr lang="en-US" sz="16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on collective transport 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Create facilities and infrastructures that </a:t>
                      </a:r>
                      <a:r>
                        <a:rPr lang="en-US" sz="1600" b="1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facilitate the use of sustainable </a:t>
                      </a:r>
                      <a:r>
                        <a:rPr lang="en-US" sz="16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means of transport such as electric recharging stations, bicycle facilities (bicycle racks, bicycle repair spaces, showers)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b="1" noProof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F4 – </a:t>
                      </a:r>
                      <a:r>
                        <a:rPr lang="en-US" sz="1600" b="1" kern="1200" spc="-5" noProof="0" dirty="0">
                          <a:solidFill>
                            <a:srgbClr val="00A0DE"/>
                          </a:solidFill>
                          <a:latin typeface="+mn-lt"/>
                          <a:ea typeface="+mn-ea"/>
                          <a:cs typeface="Arial"/>
                        </a:rPr>
                        <a:t>Innovative systems and sharing mobility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kern="120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M. Tanelli, con F. Bordignon, F. Braghin, F. Capella, F. Cheli, P. Coppola, S. </a:t>
                      </a:r>
                      <a:r>
                        <a:rPr lang="en-US" sz="1600" i="1" kern="1200" noProof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Franzò</a:t>
                      </a:r>
                      <a:r>
                        <a:rPr lang="en-US" sz="1600" i="1" kern="120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 A. </a:t>
                      </a:r>
                      <a:r>
                        <a:rPr lang="en-US" sz="1600" i="1" kern="1200" noProof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Lué</a:t>
                      </a:r>
                      <a:r>
                        <a:rPr lang="en-US" sz="1600" i="1" kern="120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A. Nasca, V. Paruscio, L. Studer, E. Verga</a:t>
                      </a:r>
                    </a:p>
                  </a:txBody>
                  <a:tcPr marL="120232" marR="120232" marT="0" marB="0">
                    <a:lnL w="28575" cap="flat" cmpd="sng" algn="ctr">
                      <a:solidFill>
                        <a:srgbClr val="86A8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6A8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86A8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3211436"/>
                  </a:ext>
                </a:extLst>
              </a:tr>
            </a:tbl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10181568" y="1296802"/>
            <a:ext cx="189478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i="1">
                <a:highlight>
                  <a:srgbClr val="ECF3FA"/>
                </a:highlight>
              </a:rPr>
              <a:t>Department of Design</a:t>
            </a:r>
          </a:p>
          <a:p>
            <a:pPr algn="ctr"/>
            <a:endParaRPr lang="en-GB" sz="1400" b="1" i="1">
              <a:highlight>
                <a:srgbClr val="ECF3FA"/>
              </a:highlight>
            </a:endParaRPr>
          </a:p>
          <a:p>
            <a:pPr algn="ctr"/>
            <a:r>
              <a:rPr lang="en-GB" sz="1400" b="1" i="1">
                <a:highlight>
                  <a:srgbClr val="ECF3FA"/>
                </a:highlight>
              </a:rPr>
              <a:t>Department of Mechanical Engineering</a:t>
            </a:r>
          </a:p>
          <a:p>
            <a:pPr algn="ctr"/>
            <a:endParaRPr lang="en-GB" sz="1400" b="1" i="1">
              <a:highlight>
                <a:srgbClr val="ECF3FA"/>
              </a:highlight>
            </a:endParaRPr>
          </a:p>
          <a:p>
            <a:pPr algn="ctr"/>
            <a:endParaRPr lang="en-GB" sz="1400" b="1" i="1">
              <a:highlight>
                <a:srgbClr val="ECF3FA"/>
              </a:highlight>
            </a:endParaRPr>
          </a:p>
          <a:p>
            <a:pPr algn="ctr"/>
            <a:r>
              <a:rPr lang="en-GB" sz="1400" b="1" i="1">
                <a:highlight>
                  <a:srgbClr val="ECF3FA"/>
                </a:highlight>
              </a:rPr>
              <a:t>Department of Management, Economics and Industrial Engineering</a:t>
            </a:r>
          </a:p>
          <a:p>
            <a:pPr algn="ctr"/>
            <a:endParaRPr lang="en-GB" sz="1400" b="1" i="1">
              <a:highlight>
                <a:srgbClr val="ECF3FA"/>
              </a:highlight>
            </a:endParaRPr>
          </a:p>
          <a:p>
            <a:pPr algn="ctr"/>
            <a:r>
              <a:rPr lang="en-GB" sz="1400" b="1" i="1">
                <a:highlight>
                  <a:srgbClr val="ECF3FA"/>
                </a:highlight>
              </a:rPr>
              <a:t>Department of Electronics, Information and Bioengineering</a:t>
            </a:r>
          </a:p>
          <a:p>
            <a:pPr algn="ctr"/>
            <a:endParaRPr lang="en-GB" sz="1400" b="1" i="1">
              <a:highlight>
                <a:srgbClr val="ECF3FA"/>
              </a:highlight>
            </a:endParaRPr>
          </a:p>
          <a:p>
            <a:pPr algn="ctr"/>
            <a:r>
              <a:rPr lang="en-GB" sz="1400" b="1" i="1">
                <a:highlight>
                  <a:srgbClr val="ECF3FA"/>
                </a:highlight>
              </a:rPr>
              <a:t>Poliedra</a:t>
            </a:r>
          </a:p>
          <a:p>
            <a:pPr algn="ctr"/>
            <a:endParaRPr lang="en-GB" sz="1400" b="1" i="1">
              <a:highlight>
                <a:srgbClr val="ECF3FA"/>
              </a:highlight>
            </a:endParaRPr>
          </a:p>
          <a:p>
            <a:pPr algn="ctr"/>
            <a:r>
              <a:rPr lang="en-GB" sz="1400" b="1" i="1">
                <a:highlight>
                  <a:srgbClr val="ECF3FA"/>
                </a:highlight>
              </a:rPr>
              <a:t>Cefriel</a:t>
            </a:r>
          </a:p>
          <a:p>
            <a:pPr algn="ctr"/>
            <a:endParaRPr lang="en-GB" sz="1400" b="1" i="1">
              <a:highlight>
                <a:srgbClr val="ECF3FA"/>
              </a:highlight>
            </a:endParaRPr>
          </a:p>
          <a:p>
            <a:pPr algn="ctr"/>
            <a:r>
              <a:rPr lang="en-GB" sz="1400" b="1" i="1">
                <a:highlight>
                  <a:srgbClr val="ECF3FA"/>
                </a:highlight>
              </a:rPr>
              <a:t>MIP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253A-F152-4F52-8C12-AC4B298558F2}" type="slidenum">
              <a:rPr lang="it-IT" smtClean="0"/>
              <a:pPr/>
              <a:t>9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2572655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3836</TotalTime>
  <Words>1066</Words>
  <Application>Microsoft Office PowerPoint</Application>
  <PresentationFormat>Widescreen</PresentationFormat>
  <Paragraphs>125</Paragraphs>
  <Slides>12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Josefin Sans</vt:lpstr>
      <vt:lpstr>Montserrat</vt:lpstr>
      <vt:lpstr>Tahoma</vt:lpstr>
      <vt:lpstr>Trebuchet MS</vt:lpstr>
      <vt:lpstr>Tema di Office</vt:lpstr>
      <vt:lpstr>Multi-Criteria Decision Aiding to support the uptaking of Smart Sustainable Districts</vt:lpstr>
      <vt:lpstr>Smart Sustainable Districts</vt:lpstr>
      <vt:lpstr>The SSD guidelines</vt:lpstr>
      <vt:lpstr>The thematic areas (pillars)</vt:lpstr>
      <vt:lpstr>Topics and pillars</vt:lpstr>
      <vt:lpstr>Topics and pillars</vt:lpstr>
      <vt:lpstr>Topics and pillars</vt:lpstr>
      <vt:lpstr>Topics and pillars</vt:lpstr>
      <vt:lpstr>Mobility in Smart Sustainable Districts</vt:lpstr>
      <vt:lpstr>Multi-Criteria Decision Aiding (MCDA)</vt:lpstr>
      <vt:lpstr>Stakeholder engagement: a key element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Mazzeschi</dc:creator>
  <cp:lastModifiedBy>Alessandro Lue'</cp:lastModifiedBy>
  <cp:revision>187</cp:revision>
  <cp:lastPrinted>2023-03-03T09:24:43Z</cp:lastPrinted>
  <dcterms:created xsi:type="dcterms:W3CDTF">2023-01-11T07:05:16Z</dcterms:created>
  <dcterms:modified xsi:type="dcterms:W3CDTF">2023-06-22T21:11:26Z</dcterms:modified>
</cp:coreProperties>
</file>