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14" r:id="rId3"/>
  </p:sldMasterIdLst>
  <p:notesMasterIdLst>
    <p:notesMasterId r:id="rId20"/>
  </p:notesMasterIdLst>
  <p:handoutMasterIdLst>
    <p:handoutMasterId r:id="rId21"/>
  </p:handoutMasterIdLst>
  <p:sldIdLst>
    <p:sldId id="860" r:id="rId4"/>
    <p:sldId id="850" r:id="rId5"/>
    <p:sldId id="853" r:id="rId6"/>
    <p:sldId id="854" r:id="rId7"/>
    <p:sldId id="855" r:id="rId8"/>
    <p:sldId id="856" r:id="rId9"/>
    <p:sldId id="857" r:id="rId10"/>
    <p:sldId id="858" r:id="rId11"/>
    <p:sldId id="859" r:id="rId12"/>
    <p:sldId id="863" r:id="rId13"/>
    <p:sldId id="861" r:id="rId14"/>
    <p:sldId id="864" r:id="rId15"/>
    <p:sldId id="866" r:id="rId16"/>
    <p:sldId id="865" r:id="rId17"/>
    <p:sldId id="867" r:id="rId18"/>
    <p:sldId id="450" r:id="rId19"/>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4656"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FF9900"/>
    <a:srgbClr val="E3E0D8"/>
    <a:srgbClr val="4BB747"/>
    <a:srgbClr val="006B9D"/>
    <a:srgbClr val="99FF99"/>
    <a:srgbClr val="0000FF"/>
    <a:srgbClr val="FFFFCC"/>
    <a:srgbClr val="DCB9FF"/>
    <a:srgbClr val="E66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3" autoAdjust="0"/>
    <p:restoredTop sz="96395" autoAdjust="0"/>
  </p:normalViewPr>
  <p:slideViewPr>
    <p:cSldViewPr snapToGrid="0">
      <p:cViewPr varScale="1">
        <p:scale>
          <a:sx n="105" d="100"/>
          <a:sy n="105" d="100"/>
        </p:scale>
        <p:origin x="120" y="252"/>
      </p:cViewPr>
      <p:guideLst>
        <p:guide orient="horz" pos="981"/>
        <p:guide pos="4656"/>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143588" y="0"/>
            <a:ext cx="3169920" cy="481727"/>
          </a:xfrm>
          <a:prstGeom prst="rect">
            <a:avLst/>
          </a:prstGeom>
        </p:spPr>
        <p:txBody>
          <a:bodyPr vert="horz" lIns="91440" tIns="45720" rIns="91440" bIns="45720" rtlCol="0"/>
          <a:lstStyle>
            <a:lvl1pPr algn="r">
              <a:defRPr sz="1200"/>
            </a:lvl1pPr>
          </a:lstStyle>
          <a:p>
            <a:fld id="{8CF80E46-D907-49B5-9A13-88AFB8AFF116}" type="datetimeFigureOut">
              <a:rPr lang="it-IT" smtClean="0"/>
              <a:t>28/09/2023</a:t>
            </a:fld>
            <a:endParaRPr lang="it-IT"/>
          </a:p>
        </p:txBody>
      </p:sp>
      <p:sp>
        <p:nvSpPr>
          <p:cNvPr id="4" name="Segnaposto piè di pagina 3"/>
          <p:cNvSpPr>
            <a:spLocks noGrp="1"/>
          </p:cNvSpPr>
          <p:nvPr>
            <p:ph type="ftr" sz="quarter" idx="2"/>
          </p:nvPr>
        </p:nvSpPr>
        <p:spPr>
          <a:xfrm>
            <a:off x="0" y="9119474"/>
            <a:ext cx="3169920" cy="4817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143588" y="9119474"/>
            <a:ext cx="3169920" cy="481726"/>
          </a:xfrm>
          <a:prstGeom prst="rect">
            <a:avLst/>
          </a:prstGeom>
        </p:spPr>
        <p:txBody>
          <a:bodyPr vert="horz" lIns="91440" tIns="45720" rIns="91440" bIns="45720" rtlCol="0" anchor="b"/>
          <a:lstStyle>
            <a:lvl1pPr algn="r">
              <a:defRPr sz="1200"/>
            </a:lvl1pPr>
          </a:lstStyle>
          <a:p>
            <a:fld id="{7270134A-2A20-475A-B1D2-1E0557ADE857}" type="slidenum">
              <a:rPr lang="it-IT" smtClean="0"/>
              <a:t>‹N›</a:t>
            </a:fld>
            <a:endParaRPr lang="it-IT"/>
          </a:p>
        </p:txBody>
      </p:sp>
    </p:spTree>
    <p:extLst>
      <p:ext uri="{BB962C8B-B14F-4D97-AF65-F5344CB8AC3E}">
        <p14:creationId xmlns:p14="http://schemas.microsoft.com/office/powerpoint/2010/main" val="220468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717" cy="482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142775" y="0"/>
            <a:ext cx="3170717" cy="482056"/>
          </a:xfrm>
          <a:prstGeom prst="rect">
            <a:avLst/>
          </a:prstGeom>
        </p:spPr>
        <p:txBody>
          <a:bodyPr vert="horz" lIns="91440" tIns="45720" rIns="91440" bIns="45720" rtlCol="0"/>
          <a:lstStyle>
            <a:lvl1pPr algn="r">
              <a:defRPr sz="1200"/>
            </a:lvl1pPr>
          </a:lstStyle>
          <a:p>
            <a:fld id="{24E9C877-AD90-4046-8D08-D709255DAE91}" type="datetimeFigureOut">
              <a:rPr lang="it-IT" smtClean="0"/>
              <a:t>28/09/2023</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31179" y="4620981"/>
            <a:ext cx="5852843" cy="3779686"/>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145"/>
            <a:ext cx="3170717" cy="48205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142775" y="9119145"/>
            <a:ext cx="3170717" cy="482056"/>
          </a:xfrm>
          <a:prstGeom prst="rect">
            <a:avLst/>
          </a:prstGeom>
        </p:spPr>
        <p:txBody>
          <a:bodyPr vert="horz" lIns="91440" tIns="45720" rIns="91440" bIns="45720" rtlCol="0" anchor="b"/>
          <a:lstStyle>
            <a:lvl1pPr algn="r">
              <a:defRPr sz="1200"/>
            </a:lvl1pPr>
          </a:lstStyle>
          <a:p>
            <a:fld id="{B1732B1E-F39B-4C8D-9DBC-87F7AAEE2E04}" type="slidenum">
              <a:rPr lang="it-IT" smtClean="0"/>
              <a:t>‹N›</a:t>
            </a:fld>
            <a:endParaRPr lang="it-IT"/>
          </a:p>
        </p:txBody>
      </p:sp>
    </p:spTree>
    <p:extLst>
      <p:ext uri="{BB962C8B-B14F-4D97-AF65-F5344CB8AC3E}">
        <p14:creationId xmlns:p14="http://schemas.microsoft.com/office/powerpoint/2010/main" val="39083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egnaposto immagine diapositiva 1"/>
          <p:cNvSpPr>
            <a:spLocks noGrp="1" noRot="1" noChangeAspect="1" noTextEdit="1"/>
          </p:cNvSpPr>
          <p:nvPr>
            <p:ph type="sldImg"/>
          </p:nvPr>
        </p:nvSpPr>
        <p:spPr>
          <a:xfrm>
            <a:off x="106363" y="739775"/>
            <a:ext cx="6584950" cy="3703638"/>
          </a:xfrm>
          <a:ln/>
        </p:spPr>
      </p:sp>
      <p:sp>
        <p:nvSpPr>
          <p:cNvPr id="82946" name="Segnaposto note 2"/>
          <p:cNvSpPr>
            <a:spLocks noGrp="1"/>
          </p:cNvSpPr>
          <p:nvPr>
            <p:ph type="body" idx="1"/>
          </p:nvPr>
        </p:nvSpPr>
        <p:spPr>
          <a:noFill/>
          <a:ln/>
        </p:spPr>
        <p:txBody>
          <a:bodyPr/>
          <a:lstStyle/>
          <a:p>
            <a:pPr eaLnBrk="1" hangingPunct="1"/>
            <a:endParaRPr lang="en-GB" dirty="0"/>
          </a:p>
        </p:txBody>
      </p:sp>
      <p:sp>
        <p:nvSpPr>
          <p:cNvPr id="82947" name="Segnaposto numero diapositiva 3"/>
          <p:cNvSpPr>
            <a:spLocks noGrp="1"/>
          </p:cNvSpPr>
          <p:nvPr>
            <p:ph type="sldNum" sz="quarter" idx="5"/>
          </p:nvPr>
        </p:nvSpPr>
        <p:spPr>
          <a:noFill/>
        </p:spPr>
        <p:txBody>
          <a:bodyPr/>
          <a:lstStyle/>
          <a:p>
            <a:pPr marL="0" marR="0" lvl="0" indent="0" algn="r" defTabSz="949947" rtl="0" eaLnBrk="1" fontAlgn="auto" latinLnBrk="0" hangingPunct="1">
              <a:lnSpc>
                <a:spcPct val="100000"/>
              </a:lnSpc>
              <a:spcBef>
                <a:spcPts val="0"/>
              </a:spcBef>
              <a:spcAft>
                <a:spcPts val="0"/>
              </a:spcAft>
              <a:buClrTx/>
              <a:buSzTx/>
              <a:buFontTx/>
              <a:buNone/>
              <a:tabLst/>
              <a:defRPr/>
            </a:pPr>
            <a:fld id="{1108FAD8-19C4-4772-8BF8-F79A0F9065C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49947"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4461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53769">
              <a:lnSpc>
                <a:spcPct val="135400"/>
              </a:lnSpc>
              <a:spcBef>
                <a:spcPts val="100"/>
              </a:spcBef>
            </a:pPr>
            <a:endParaRPr lang="en-US" sz="1200" dirty="0">
              <a:latin typeface="Montserrat"/>
              <a:cs typeface="Montserrat"/>
            </a:endParaRPr>
          </a:p>
        </p:txBody>
      </p:sp>
      <p:sp>
        <p:nvSpPr>
          <p:cNvPr id="4" name="Slide Number Placeholder 3"/>
          <p:cNvSpPr>
            <a:spLocks noGrp="1"/>
          </p:cNvSpPr>
          <p:nvPr>
            <p:ph type="sldNum" sz="quarter" idx="10"/>
          </p:nvPr>
        </p:nvSpPr>
        <p:spPr/>
        <p:txBody>
          <a:bodyPr/>
          <a:lstStyle/>
          <a:p>
            <a:fld id="{F2423DF6-A3C3-EA40-BDEC-8028B80E987B}" type="slidenum">
              <a:rPr lang="en-US" smtClean="0"/>
              <a:t>16</a:t>
            </a:fld>
            <a:endParaRPr lang="en-US"/>
          </a:p>
        </p:txBody>
      </p:sp>
    </p:spTree>
    <p:extLst>
      <p:ext uri="{BB962C8B-B14F-4D97-AF65-F5344CB8AC3E}">
        <p14:creationId xmlns:p14="http://schemas.microsoft.com/office/powerpoint/2010/main" val="140826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148227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219790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386005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male">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lvl1pPr>
              <a:defRPr sz="1600"/>
            </a:lvl1pPr>
          </a:lstStyle>
          <a:p>
            <a:fld id="{AA298530-EF67-4AF8-8FB9-7548728F0169}" type="slidenum">
              <a:rPr lang="en-US" smtClean="0"/>
              <a:pPr/>
              <a:t>‹N›</a:t>
            </a:fld>
            <a:endParaRPr lang="en-US" dirty="0"/>
          </a:p>
        </p:txBody>
      </p:sp>
    </p:spTree>
    <p:extLst>
      <p:ext uri="{BB962C8B-B14F-4D97-AF65-F5344CB8AC3E}">
        <p14:creationId xmlns:p14="http://schemas.microsoft.com/office/powerpoint/2010/main" val="151894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7C5A7A-8189-4F8F-8F03-BEF68A6AC0A4}"/>
              </a:ext>
            </a:extLst>
          </p:cNvPr>
          <p:cNvSpPr>
            <a:spLocks noGrp="1"/>
          </p:cNvSpPr>
          <p:nvPr>
            <p:ph type="title"/>
          </p:nvPr>
        </p:nvSpPr>
        <p:spPr>
          <a:xfrm>
            <a:off x="0" y="1"/>
            <a:ext cx="12192000" cy="900114"/>
          </a:xfrm>
          <a:prstGeom prst="rect">
            <a:avLst/>
          </a:prstGeom>
          <a:solidFill>
            <a:schemeClr val="accent1">
              <a:lumMod val="40000"/>
              <a:lumOff val="60000"/>
              <a:alpha val="20000"/>
            </a:schemeClr>
          </a:solidFill>
          <a:ln>
            <a:noFill/>
          </a:ln>
        </p:spPr>
        <p:txBody>
          <a:bodyPr rIns="234000" bIns="190800" anchor="b"/>
          <a:lstStyle>
            <a:lvl1pPr>
              <a:defRPr lang="it-IT" sz="3600" b="1" kern="1200">
                <a:solidFill>
                  <a:schemeClr val="accent1">
                    <a:lumMod val="75000"/>
                  </a:schemeClr>
                </a:solidFill>
                <a:latin typeface="Calibri" panose="020F0502020204030204" pitchFamily="34" charset="0"/>
                <a:ea typeface="ＭＳ Ｐゴシック" pitchFamily="34" charset="-128"/>
                <a:cs typeface="Tahoma" pitchFamily="34" charset="0"/>
              </a:defRPr>
            </a:lvl1pPr>
          </a:lstStyle>
          <a:p>
            <a:pPr lvl="0" eaLnBrk="1" hangingPunct="1"/>
            <a:r>
              <a:rPr lang="en-US" noProof="0"/>
              <a:t>Fare clic per modificare lo stile del titolo dello schema</a:t>
            </a:r>
          </a:p>
        </p:txBody>
      </p:sp>
      <p:sp>
        <p:nvSpPr>
          <p:cNvPr id="3" name="Segnaposto numero diapositiva 2">
            <a:extLst>
              <a:ext uri="{FF2B5EF4-FFF2-40B4-BE49-F238E27FC236}">
                <a16:creationId xmlns:a16="http://schemas.microsoft.com/office/drawing/2014/main" id="{1E0CB8EC-620E-46E0-B8D1-D2EF10C419DB}"/>
              </a:ext>
            </a:extLst>
          </p:cNvPr>
          <p:cNvSpPr>
            <a:spLocks noGrp="1"/>
          </p:cNvSpPr>
          <p:nvPr>
            <p:ph type="sldNum" sz="quarter" idx="10"/>
          </p:nvPr>
        </p:nvSpPr>
        <p:spPr/>
        <p:txBody>
          <a:bodyPr/>
          <a:lstStyle/>
          <a:p>
            <a:fld id="{AA298530-EF67-4AF8-8FB9-7548728F0169}" type="slidenum">
              <a:rPr lang="en-US" smtClean="0"/>
              <a:pPr/>
              <a:t>‹N›</a:t>
            </a:fld>
            <a:endParaRPr lang="en-US" dirty="0"/>
          </a:p>
        </p:txBody>
      </p:sp>
    </p:spTree>
    <p:extLst>
      <p:ext uri="{BB962C8B-B14F-4D97-AF65-F5344CB8AC3E}">
        <p14:creationId xmlns:p14="http://schemas.microsoft.com/office/powerpoint/2010/main" val="81010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ase-study">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991FA8D-6C88-455F-BE1E-DC35A02F4C86}"/>
              </a:ext>
            </a:extLst>
          </p:cNvPr>
          <p:cNvSpPr>
            <a:spLocks noGrp="1"/>
          </p:cNvSpPr>
          <p:nvPr>
            <p:ph sz="quarter" idx="14"/>
          </p:nvPr>
        </p:nvSpPr>
        <p:spPr>
          <a:xfrm>
            <a:off x="480000" y="1584000"/>
            <a:ext cx="7144432" cy="45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480000" y="266010"/>
            <a:ext cx="9264000" cy="866745"/>
          </a:xfrm>
        </p:spPr>
        <p:txBody>
          <a:bodyPr/>
          <a:lstStyle>
            <a:lvl1pPr>
              <a:defRPr/>
            </a:lvl1pPr>
          </a:lstStyle>
          <a:p>
            <a:r>
              <a:rPr lang="en-US" dirty="0"/>
              <a:t>Click to add title</a:t>
            </a:r>
          </a:p>
        </p:txBody>
      </p:sp>
      <p:sp>
        <p:nvSpPr>
          <p:cNvPr id="4" name="Bildplatzhalter 3">
            <a:extLst>
              <a:ext uri="{FF2B5EF4-FFF2-40B4-BE49-F238E27FC236}">
                <a16:creationId xmlns:a16="http://schemas.microsoft.com/office/drawing/2014/main" id="{ABA3604F-D63B-4DED-92A9-A3A0E9AAFEFE}"/>
              </a:ext>
            </a:extLst>
          </p:cNvPr>
          <p:cNvSpPr>
            <a:spLocks noGrp="1"/>
          </p:cNvSpPr>
          <p:nvPr>
            <p:ph type="pic" sz="quarter" idx="12"/>
          </p:nvPr>
        </p:nvSpPr>
        <p:spPr>
          <a:xfrm>
            <a:off x="10514203" y="266009"/>
            <a:ext cx="1197799" cy="971551"/>
          </a:xfrm>
        </p:spPr>
        <p:txBody>
          <a:bodyPr>
            <a:normAutofit/>
          </a:bodyPr>
          <a:lstStyle>
            <a:lvl1pPr marL="0" indent="0" algn="ctr">
              <a:buNone/>
              <a:defRPr sz="1600"/>
            </a:lvl1pPr>
          </a:lstStyle>
          <a:p>
            <a:r>
              <a:rPr lang="en-GB" dirty="0"/>
              <a:t>Click icon to add picture</a:t>
            </a:r>
          </a:p>
        </p:txBody>
      </p:sp>
      <p:sp>
        <p:nvSpPr>
          <p:cNvPr id="7" name="Bildplatzhalter 3">
            <a:extLst>
              <a:ext uri="{FF2B5EF4-FFF2-40B4-BE49-F238E27FC236}">
                <a16:creationId xmlns:a16="http://schemas.microsoft.com/office/drawing/2014/main" id="{4FEF3299-FA2C-4F31-AD14-CAA7CC93BF0B}"/>
              </a:ext>
            </a:extLst>
          </p:cNvPr>
          <p:cNvSpPr>
            <a:spLocks noGrp="1"/>
          </p:cNvSpPr>
          <p:nvPr>
            <p:ph type="pic" sz="quarter" idx="13"/>
          </p:nvPr>
        </p:nvSpPr>
        <p:spPr>
          <a:xfrm>
            <a:off x="8364835" y="1908839"/>
            <a:ext cx="5280000" cy="5280000"/>
          </a:xfrm>
          <a:prstGeom prst="ellipse">
            <a:avLst/>
          </a:prstGeom>
          <a:noFill/>
        </p:spPr>
        <p:txBody>
          <a:bodyPr anchor="ctr"/>
          <a:lstStyle>
            <a:lvl1pPr marL="0" indent="0">
              <a:buNone/>
              <a:defRPr/>
            </a:lvl1pPr>
          </a:lstStyle>
          <a:p>
            <a:pPr marL="0" lvl="0" indent="0">
              <a:buNone/>
            </a:pPr>
            <a:r>
              <a:rPr lang="en-US" dirty="0"/>
              <a:t>Click icon to add picture</a:t>
            </a:r>
            <a:endParaRPr lang="de-DE" dirty="0"/>
          </a:p>
        </p:txBody>
      </p:sp>
      <p:sp>
        <p:nvSpPr>
          <p:cNvPr id="3" name="Ellipse 2">
            <a:extLst>
              <a:ext uri="{FF2B5EF4-FFF2-40B4-BE49-F238E27FC236}">
                <a16:creationId xmlns:a16="http://schemas.microsoft.com/office/drawing/2014/main" id="{7C2B1B6F-D5A5-4B66-899D-1A47B20B68B4}"/>
              </a:ext>
            </a:extLst>
          </p:cNvPr>
          <p:cNvSpPr/>
          <p:nvPr userDrawn="1"/>
        </p:nvSpPr>
        <p:spPr>
          <a:xfrm>
            <a:off x="7994633" y="1538639"/>
            <a:ext cx="6020403" cy="6020403"/>
          </a:xfrm>
          <a:prstGeom prst="ellipse">
            <a:avLst/>
          </a:prstGeom>
          <a:noFill/>
          <a:ln w="187200">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B3DC545-167B-4E4E-94A9-AA77D1693C8B}"/>
              </a:ext>
            </a:extLst>
          </p:cNvPr>
          <p:cNvSpPr/>
          <p:nvPr userDrawn="1"/>
        </p:nvSpPr>
        <p:spPr>
          <a:xfrm>
            <a:off x="480000" y="1181585"/>
            <a:ext cx="76800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308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sto - pto elenco">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a:xfrm>
            <a:off x="431372" y="1124744"/>
            <a:ext cx="11425269" cy="4608512"/>
          </a:xfrm>
          <a:prstGeom prst="rect">
            <a:avLst/>
          </a:prstGeom>
        </p:spPr>
        <p:txBody>
          <a:bodyPr/>
          <a:lstStyle>
            <a:lvl1pPr marL="342900" indent="-342900">
              <a:buClr>
                <a:srgbClr val="0070C0"/>
              </a:buClr>
              <a:buSzPct val="80000"/>
              <a:buFont typeface="Wingdings" panose="05000000000000000000" pitchFamily="2" charset="2"/>
              <a:buChar char="q"/>
              <a:defRPr sz="2200" b="0">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70C0"/>
              </a:buClr>
              <a:buFont typeface="Courier New" panose="02070309020205020404" pitchFamily="49" charset="0"/>
              <a:buChar char="o"/>
              <a:defRPr sz="2000" b="0">
                <a:latin typeface="Tahoma" panose="020B0604030504040204" pitchFamily="34" charset="0"/>
                <a:ea typeface="Tahoma" panose="020B0604030504040204" pitchFamily="34" charset="0"/>
                <a:cs typeface="Tahoma" panose="020B0604030504040204" pitchFamily="34" charset="0"/>
              </a:defRPr>
            </a:lvl2pPr>
            <a:lvl3pPr marL="1143000" indent="-228600">
              <a:buFont typeface="Arial" panose="020B0604020202020204" pitchFamily="34" charset="0"/>
              <a:buChar char="•"/>
              <a:defRPr sz="1800" b="0">
                <a:latin typeface="Tahoma" panose="020B0604030504040204" pitchFamily="34" charset="0"/>
                <a:ea typeface="Tahoma" panose="020B0604030504040204" pitchFamily="34" charset="0"/>
                <a:cs typeface="Tahoma" panose="020B0604030504040204" pitchFamily="34" charset="0"/>
              </a:defRPr>
            </a:lvl3pPr>
            <a:lvl4pPr>
              <a:defRPr sz="1400" b="0">
                <a:latin typeface="Tahoma" panose="020B0604030504040204" pitchFamily="34" charset="0"/>
                <a:ea typeface="Tahoma" panose="020B0604030504040204" pitchFamily="34" charset="0"/>
                <a:cs typeface="Tahoma" panose="020B0604030504040204" pitchFamily="34" charset="0"/>
              </a:defRPr>
            </a:lvl4pPr>
            <a:lvl5pPr>
              <a:defRPr sz="1400" b="0">
                <a:latin typeface="Tahoma" panose="020B0604030504040204" pitchFamily="34" charset="0"/>
                <a:ea typeface="Tahoma" panose="020B0604030504040204" pitchFamily="34" charset="0"/>
                <a:cs typeface="Tahoma" panose="020B0604030504040204" pitchFamily="34"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5" name="Titolo 4"/>
          <p:cNvSpPr>
            <a:spLocks noGrp="1"/>
          </p:cNvSpPr>
          <p:nvPr>
            <p:ph type="title"/>
          </p:nvPr>
        </p:nvSpPr>
        <p:spPr>
          <a:xfrm>
            <a:off x="0" y="-609"/>
            <a:ext cx="12192000" cy="909329"/>
          </a:xfrm>
          <a:prstGeom prst="rect">
            <a:avLst/>
          </a:prstGeom>
          <a:solidFill>
            <a:srgbClr val="CCECFF">
              <a:alpha val="36000"/>
            </a:srgbClr>
          </a:solidFill>
        </p:spPr>
        <p:txBody>
          <a:bodyPr lIns="180000" rIns="180000" anchor="ctr" anchorCtr="0"/>
          <a:lstStyle>
            <a:lvl1pPr algn="r">
              <a:defRPr sz="2800" b="1">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pic>
        <p:nvPicPr>
          <p:cNvPr id="6" name="Immagine 5">
            <a:extLst>
              <a:ext uri="{FF2B5EF4-FFF2-40B4-BE49-F238E27FC236}">
                <a16:creationId xmlns:a16="http://schemas.microsoft.com/office/drawing/2014/main" id="{89CA4383-C913-4BFD-B1A9-D01F452F11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10" t="5165" r="76782" b="83872"/>
          <a:stretch/>
        </p:blipFill>
        <p:spPr>
          <a:xfrm>
            <a:off x="142240" y="78135"/>
            <a:ext cx="2219960" cy="751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85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ody + subtitl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103" y="1229533"/>
            <a:ext cx="10972800" cy="48446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Espace réservé du pied de page 4">
            <a:extLst>
              <a:ext uri="{FF2B5EF4-FFF2-40B4-BE49-F238E27FC236}">
                <a16:creationId xmlns:a16="http://schemas.microsoft.com/office/drawing/2014/main" id="{7AEE625D-4128-43F9-ACF4-36943E92B32F}"/>
              </a:ext>
            </a:extLst>
          </p:cNvPr>
          <p:cNvSpPr>
            <a:spLocks noGrp="1"/>
          </p:cNvSpPr>
          <p:nvPr>
            <p:ph type="ftr" sz="quarter" idx="13"/>
          </p:nvPr>
        </p:nvSpPr>
        <p:spPr/>
        <p:txBody>
          <a:bodyPr/>
          <a:lstStyle>
            <a:lvl1pPr>
              <a:defRPr/>
            </a:lvl1pPr>
          </a:lstStyle>
          <a:p>
            <a:pPr>
              <a:defRPr/>
            </a:pPr>
            <a:endParaRPr lang="en-GB"/>
          </a:p>
        </p:txBody>
      </p:sp>
      <p:sp>
        <p:nvSpPr>
          <p:cNvPr id="6" name="Espace réservé du numéro de diapositive 5">
            <a:extLst>
              <a:ext uri="{FF2B5EF4-FFF2-40B4-BE49-F238E27FC236}">
                <a16:creationId xmlns:a16="http://schemas.microsoft.com/office/drawing/2014/main" id="{217A48FA-6F9E-47A2-BA6C-82A8C4875898}"/>
              </a:ext>
            </a:extLst>
          </p:cNvPr>
          <p:cNvSpPr>
            <a:spLocks noGrp="1"/>
          </p:cNvSpPr>
          <p:nvPr>
            <p:ph type="sldNum" sz="quarter" idx="14"/>
          </p:nvPr>
        </p:nvSpPr>
        <p:spPr/>
        <p:txBody>
          <a:bodyPr/>
          <a:lstStyle>
            <a:lvl1pPr>
              <a:defRPr/>
            </a:lvl1pPr>
          </a:lstStyle>
          <a:p>
            <a:pPr>
              <a:defRPr/>
            </a:pPr>
            <a:fld id="{AF810F33-F888-42FB-8314-6D9325CC77E0}" type="slidenum">
              <a:rPr lang="en-GB" altLang="fr-FR"/>
              <a:pPr>
                <a:defRPr/>
              </a:pPr>
              <a:t>‹N›</a:t>
            </a:fld>
            <a:endParaRPr lang="en-GB" altLang="fr-FR"/>
          </a:p>
        </p:txBody>
      </p:sp>
      <p:sp>
        <p:nvSpPr>
          <p:cNvPr id="8" name="Titre 1"/>
          <p:cNvSpPr>
            <a:spLocks noGrp="1"/>
          </p:cNvSpPr>
          <p:nvPr>
            <p:ph type="title"/>
          </p:nvPr>
        </p:nvSpPr>
        <p:spPr>
          <a:xfrm>
            <a:off x="2235201" y="301340"/>
            <a:ext cx="9482067" cy="558800"/>
          </a:xfrm>
        </p:spPr>
        <p:txBody>
          <a:bodyPr/>
          <a:lstStyle>
            <a:lvl1pPr>
              <a:defRPr>
                <a:latin typeface="Calibri" panose="020F0502020204030204" pitchFamily="34" charset="0"/>
              </a:defRPr>
            </a:lvl1pPr>
          </a:lstStyle>
          <a:p>
            <a:r>
              <a:rPr lang="fr-FR"/>
              <a:t>Cliquez et modifiez le titre</a:t>
            </a:r>
            <a:endParaRPr lang="en-GB" dirty="0"/>
          </a:p>
        </p:txBody>
      </p:sp>
    </p:spTree>
    <p:extLst>
      <p:ext uri="{BB962C8B-B14F-4D97-AF65-F5344CB8AC3E}">
        <p14:creationId xmlns:p14="http://schemas.microsoft.com/office/powerpoint/2010/main" val="203071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574168" y="347924"/>
            <a:ext cx="7397297" cy="625962"/>
          </a:xfrm>
          <a:prstGeom prst="rect">
            <a:avLst/>
          </a:prstGeom>
        </p:spPr>
        <p:txBody>
          <a:bodyPr/>
          <a:lstStyle>
            <a:lvl1pPr algn="l">
              <a:defRPr lang="it-IT" sz="3200" kern="1200">
                <a:solidFill>
                  <a:schemeClr val="tx1"/>
                </a:solidFill>
                <a:latin typeface="+mj-lt"/>
                <a:ea typeface="+mj-ea"/>
                <a:cs typeface="+mj-cs"/>
              </a:defRPr>
            </a:lvl1pPr>
          </a:lstStyle>
          <a:p>
            <a:r>
              <a:rPr lang="it-IT" dirty="0"/>
              <a:t>Fare clic per modificare stile</a:t>
            </a:r>
          </a:p>
        </p:txBody>
      </p:sp>
      <p:sp>
        <p:nvSpPr>
          <p:cNvPr id="5" name="Segnaposto numero diapositiva 4"/>
          <p:cNvSpPr>
            <a:spLocks noGrp="1"/>
          </p:cNvSpPr>
          <p:nvPr>
            <p:ph type="sldNum" sz="quarter" idx="12"/>
          </p:nvPr>
        </p:nvSpPr>
        <p:spPr>
          <a:xfrm>
            <a:off x="8892419" y="6356350"/>
            <a:ext cx="2844800" cy="365125"/>
          </a:xfrm>
          <a:prstGeom prst="rect">
            <a:avLst/>
          </a:prstGeom>
        </p:spPr>
        <p:txBody>
          <a:bodyPr/>
          <a:lstStyle>
            <a:lvl1pPr>
              <a:defRPr>
                <a:solidFill>
                  <a:srgbClr val="3A6843"/>
                </a:solidFill>
              </a:defRPr>
            </a:lvl1pPr>
          </a:lstStyle>
          <a:p>
            <a:fld id="{2EF1CCD3-D73D-3B4E-A7E9-CA7E21DFC8EF}" type="slidenum">
              <a:rPr lang="it-IT" smtClean="0"/>
              <a:pPr/>
              <a:t>‹N›</a:t>
            </a:fld>
            <a:endParaRPr lang="it-IT" dirty="0"/>
          </a:p>
        </p:txBody>
      </p:sp>
      <p:sp>
        <p:nvSpPr>
          <p:cNvPr id="12" name="Segnaposto testo 11"/>
          <p:cNvSpPr>
            <a:spLocks noGrp="1"/>
          </p:cNvSpPr>
          <p:nvPr>
            <p:ph type="body" sz="quarter" idx="13"/>
          </p:nvPr>
        </p:nvSpPr>
        <p:spPr>
          <a:xfrm>
            <a:off x="1255185" y="1409700"/>
            <a:ext cx="9681633" cy="4381500"/>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pic>
        <p:nvPicPr>
          <p:cNvPr id="6" name="Immagine 5" descr="Logo Sicab.ai">
            <a:extLst>
              <a:ext uri="{FF2B5EF4-FFF2-40B4-BE49-F238E27FC236}">
                <a16:creationId xmlns:a16="http://schemas.microsoft.com/office/drawing/2014/main" id="{4F9A6296-5F2C-4B66-8800-0DE137B06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67" y="313587"/>
            <a:ext cx="2050013" cy="640629"/>
          </a:xfrm>
          <a:prstGeom prst="rect">
            <a:avLst/>
          </a:prstGeom>
        </p:spPr>
      </p:pic>
    </p:spTree>
    <p:extLst>
      <p:ext uri="{BB962C8B-B14F-4D97-AF65-F5344CB8AC3E}">
        <p14:creationId xmlns:p14="http://schemas.microsoft.com/office/powerpoint/2010/main" val="2171860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pic>
        <p:nvPicPr>
          <p:cNvPr id="7" name="Picture 2" descr="https://convegni.aeit.it/automotive/images/HOMEweb-alt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3644"/>
            <a:ext cx="12184419" cy="95960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userDrawn="1"/>
        </p:nvSpPr>
        <p:spPr>
          <a:xfrm>
            <a:off x="355371" y="829545"/>
            <a:ext cx="11447608"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492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838200" y="1825625"/>
            <a:ext cx="10515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72008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2461064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‹N›</a:t>
            </a:fld>
            <a:endParaRPr/>
          </a:p>
        </p:txBody>
      </p:sp>
      <p:sp>
        <p:nvSpPr>
          <p:cNvPr id="4" name="PlaceHolder 3"/>
          <p:cNvSpPr>
            <a:spLocks noGrp="1"/>
          </p:cNvSpPr>
          <p:nvPr>
            <p:ph type="dt" idx="3"/>
          </p:nvPr>
        </p:nvSpPr>
        <p:spPr/>
        <p:txBody>
          <a:bodyPr/>
          <a:lstStyle/>
          <a:p>
            <a:endParaRPr/>
          </a:p>
        </p:txBody>
      </p:sp>
    </p:spTree>
    <p:extLst>
      <p:ext uri="{BB962C8B-B14F-4D97-AF65-F5344CB8AC3E}">
        <p14:creationId xmlns:p14="http://schemas.microsoft.com/office/powerpoint/2010/main" val="460799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‹N›</a:t>
            </a:fld>
            <a:endParaRPr/>
          </a:p>
        </p:txBody>
      </p:sp>
      <p:sp>
        <p:nvSpPr>
          <p:cNvPr id="3"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53103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‹N›</a:t>
            </a:fld>
            <a:endParaRPr/>
          </a:p>
        </p:txBody>
      </p:sp>
      <p:sp>
        <p:nvSpPr>
          <p:cNvPr id="6"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1563949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‹N›</a:t>
            </a:fld>
            <a:endParaRPr/>
          </a:p>
        </p:txBody>
      </p:sp>
      <p:sp>
        <p:nvSpPr>
          <p:cNvPr id="7" name="PlaceHolder 6"/>
          <p:cNvSpPr>
            <a:spLocks noGrp="1"/>
          </p:cNvSpPr>
          <p:nvPr>
            <p:ph type="dt" idx="3"/>
          </p:nvPr>
        </p:nvSpPr>
        <p:spPr/>
        <p:txBody>
          <a:bodyPr/>
          <a:lstStyle/>
          <a:p>
            <a:endParaRPr/>
          </a:p>
        </p:txBody>
      </p:sp>
    </p:spTree>
    <p:extLst>
      <p:ext uri="{BB962C8B-B14F-4D97-AF65-F5344CB8AC3E}">
        <p14:creationId xmlns:p14="http://schemas.microsoft.com/office/powerpoint/2010/main" val="126535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‹N›</a:t>
            </a:fld>
            <a:endParaRPr/>
          </a:p>
        </p:txBody>
      </p:sp>
      <p:sp>
        <p:nvSpPr>
          <p:cNvPr id="5" name="PlaceHolder 4"/>
          <p:cNvSpPr>
            <a:spLocks noGrp="1"/>
          </p:cNvSpPr>
          <p:nvPr>
            <p:ph type="dt" idx="3"/>
          </p:nvPr>
        </p:nvSpPr>
        <p:spPr/>
        <p:txBody>
          <a:bodyPr/>
          <a:lstStyle/>
          <a:p>
            <a:endParaRPr/>
          </a:p>
        </p:txBody>
      </p:sp>
    </p:spTree>
    <p:extLst>
      <p:ext uri="{BB962C8B-B14F-4D97-AF65-F5344CB8AC3E}">
        <p14:creationId xmlns:p14="http://schemas.microsoft.com/office/powerpoint/2010/main" val="243639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‹N›</a:t>
            </a:fld>
            <a:endParaRPr/>
          </a:p>
        </p:txBody>
      </p:sp>
      <p:sp>
        <p:nvSpPr>
          <p:cNvPr id="5" name="PlaceHolder 4"/>
          <p:cNvSpPr>
            <a:spLocks noGrp="1"/>
          </p:cNvSpPr>
          <p:nvPr>
            <p:ph type="dt" idx="3"/>
          </p:nvPr>
        </p:nvSpPr>
        <p:spPr/>
        <p:txBody>
          <a:bodyPr/>
          <a:lstStyle/>
          <a:p>
            <a:endParaRPr/>
          </a:p>
        </p:txBody>
      </p:sp>
    </p:spTree>
    <p:extLst>
      <p:ext uri="{BB962C8B-B14F-4D97-AF65-F5344CB8AC3E}">
        <p14:creationId xmlns:p14="http://schemas.microsoft.com/office/powerpoint/2010/main" val="51731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‹N›</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427870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‹N›</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4003710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‹N›</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1044337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‹N›</a:t>
            </a:fld>
            <a:endParaRPr/>
          </a:p>
        </p:txBody>
      </p:sp>
      <p:sp>
        <p:nvSpPr>
          <p:cNvPr id="7" name="PlaceHolder 6"/>
          <p:cNvSpPr>
            <a:spLocks noGrp="1"/>
          </p:cNvSpPr>
          <p:nvPr>
            <p:ph type="dt" idx="3"/>
          </p:nvPr>
        </p:nvSpPr>
        <p:spPr/>
        <p:txBody>
          <a:bodyPr/>
          <a:lstStyle/>
          <a:p>
            <a:endParaRPr/>
          </a:p>
        </p:txBody>
      </p:sp>
    </p:spTree>
    <p:extLst>
      <p:ext uri="{BB962C8B-B14F-4D97-AF65-F5344CB8AC3E}">
        <p14:creationId xmlns:p14="http://schemas.microsoft.com/office/powerpoint/2010/main" val="3160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C2FC7DF-F6D2-445F-9116-FD7B8422A8B3}" type="datetimeFigureOut">
              <a:rPr lang="it-IT" smtClean="0"/>
              <a:t>28/09/2023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1422450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‹N›</a:t>
            </a:fld>
            <a:endParaRPr/>
          </a:p>
        </p:txBody>
      </p:sp>
      <p:sp>
        <p:nvSpPr>
          <p:cNvPr id="9" name="PlaceHolder 8"/>
          <p:cNvSpPr>
            <a:spLocks noGrp="1"/>
          </p:cNvSpPr>
          <p:nvPr>
            <p:ph type="dt" idx="3"/>
          </p:nvPr>
        </p:nvSpPr>
        <p:spPr/>
        <p:txBody>
          <a:bodyPr/>
          <a:lstStyle/>
          <a:p>
            <a:endParaRPr/>
          </a:p>
        </p:txBody>
      </p:sp>
    </p:spTree>
    <p:extLst>
      <p:ext uri="{BB962C8B-B14F-4D97-AF65-F5344CB8AC3E}">
        <p14:creationId xmlns:p14="http://schemas.microsoft.com/office/powerpoint/2010/main" val="1921743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‹N›</a:t>
            </a:fld>
            <a:endParaRPr/>
          </a:p>
        </p:txBody>
      </p:sp>
      <p:sp>
        <p:nvSpPr>
          <p:cNvPr id="11" name="PlaceHolder 10"/>
          <p:cNvSpPr>
            <a:spLocks noGrp="1"/>
          </p:cNvSpPr>
          <p:nvPr>
            <p:ph type="dt" idx="3"/>
          </p:nvPr>
        </p:nvSpPr>
        <p:spPr/>
        <p:txBody>
          <a:bodyPr/>
          <a:lstStyle/>
          <a:p>
            <a:endParaRPr/>
          </a:p>
        </p:txBody>
      </p:sp>
    </p:spTree>
    <p:extLst>
      <p:ext uri="{BB962C8B-B14F-4D97-AF65-F5344CB8AC3E}">
        <p14:creationId xmlns:p14="http://schemas.microsoft.com/office/powerpoint/2010/main" val="36272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C2FC7DF-F6D2-445F-9116-FD7B8422A8B3}" type="datetimeFigureOut">
              <a:rPr lang="it-IT" smtClean="0"/>
              <a:t>28/09/2023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345904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C2FC7DF-F6D2-445F-9116-FD7B8422A8B3}" type="datetimeFigureOut">
              <a:rPr lang="it-IT" smtClean="0"/>
              <a:t>28/09/2023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208099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C2FC7DF-F6D2-445F-9116-FD7B8422A8B3}" type="datetimeFigureOut">
              <a:rPr lang="it-IT" smtClean="0"/>
              <a:t>28/09/2023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85049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2FC7DF-F6D2-445F-9116-FD7B8422A8B3}" type="datetimeFigureOut">
              <a:rPr lang="it-IT" smtClean="0"/>
              <a:t>28/09/2023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316003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C2FC7DF-F6D2-445F-9116-FD7B8422A8B3}" type="datetimeFigureOut">
              <a:rPr lang="it-IT" smtClean="0"/>
              <a:t>28/09/2023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284982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C2FC7DF-F6D2-445F-9116-FD7B8422A8B3}" type="datetimeFigureOut">
              <a:rPr lang="it-IT" smtClean="0"/>
              <a:t>28/09/2023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9B9565-6736-47D9-B0FC-52B68F9400D7}" type="slidenum">
              <a:rPr lang="it-IT" smtClean="0"/>
              <a:t>‹N›</a:t>
            </a:fld>
            <a:endParaRPr lang="it-IT"/>
          </a:p>
        </p:txBody>
      </p:sp>
    </p:spTree>
    <p:extLst>
      <p:ext uri="{BB962C8B-B14F-4D97-AF65-F5344CB8AC3E}">
        <p14:creationId xmlns:p14="http://schemas.microsoft.com/office/powerpoint/2010/main" val="67637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FC7DF-F6D2-445F-9116-FD7B8422A8B3}" type="datetimeFigureOut">
              <a:rPr lang="it-IT" smtClean="0"/>
              <a:t>28/09/2023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B9565-6736-47D9-B0FC-52B68F9400D7}" type="slidenum">
              <a:rPr lang="it-IT" smtClean="0"/>
              <a:t>‹N›</a:t>
            </a:fld>
            <a:endParaRPr lang="it-IT"/>
          </a:p>
        </p:txBody>
      </p:sp>
    </p:spTree>
    <p:extLst>
      <p:ext uri="{BB962C8B-B14F-4D97-AF65-F5344CB8AC3E}">
        <p14:creationId xmlns:p14="http://schemas.microsoft.com/office/powerpoint/2010/main" val="1554586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ttore 1 8"/>
          <p:cNvCxnSpPr>
            <a:cxnSpLocks/>
          </p:cNvCxnSpPr>
          <p:nvPr userDrawn="1"/>
        </p:nvCxnSpPr>
        <p:spPr>
          <a:xfrm>
            <a:off x="1234441" y="6523041"/>
            <a:ext cx="10813628" cy="1587"/>
          </a:xfrm>
          <a:prstGeom prst="line">
            <a:avLst/>
          </a:prstGeom>
          <a:ln w="38100">
            <a:solidFill>
              <a:srgbClr val="61739F"/>
            </a:solidFill>
          </a:ln>
          <a:effectLst/>
        </p:spPr>
        <p:style>
          <a:lnRef idx="2">
            <a:schemeClr val="accent1"/>
          </a:lnRef>
          <a:fillRef idx="0">
            <a:schemeClr val="accent1"/>
          </a:fillRef>
          <a:effectRef idx="1">
            <a:schemeClr val="accent1"/>
          </a:effectRef>
          <a:fontRef idx="minor">
            <a:schemeClr val="tx1"/>
          </a:fontRef>
        </p:style>
      </p:cxnSp>
      <p:sp>
        <p:nvSpPr>
          <p:cNvPr id="2" name="Segnaposto numero diapositiva 1"/>
          <p:cNvSpPr>
            <a:spLocks noGrp="1"/>
          </p:cNvSpPr>
          <p:nvPr>
            <p:ph type="sldNum" sz="quarter" idx="4"/>
          </p:nvPr>
        </p:nvSpPr>
        <p:spPr>
          <a:xfrm>
            <a:off x="9232448" y="6516174"/>
            <a:ext cx="2844800" cy="365125"/>
          </a:xfrm>
          <a:prstGeom prst="rect">
            <a:avLst/>
          </a:prstGeom>
        </p:spPr>
        <p:txBody>
          <a:bodyPr vert="horz" lIns="91440" tIns="45720" rIns="91440" bIns="45720" rtlCol="0" anchor="ctr"/>
          <a:lstStyle>
            <a:lvl1pPr algn="r">
              <a:defRPr sz="1600" b="0">
                <a:solidFill>
                  <a:schemeClr val="tx1">
                    <a:tint val="75000"/>
                  </a:schemeClr>
                </a:solidFill>
                <a:latin typeface="Calibri" panose="020F0502020204030204" pitchFamily="34" charset="0"/>
              </a:defRPr>
            </a:lvl1pPr>
          </a:lstStyle>
          <a:p>
            <a:fld id="{AA298530-EF67-4AF8-8FB9-7548728F0169}" type="slidenum">
              <a:rPr lang="en-US" smtClean="0"/>
              <a:pPr/>
              <a:t>‹N›</a:t>
            </a:fld>
            <a:endParaRPr lang="en-US" dirty="0"/>
          </a:p>
        </p:txBody>
      </p:sp>
      <p:pic>
        <p:nvPicPr>
          <p:cNvPr id="6" name="Immagine 5">
            <a:extLst>
              <a:ext uri="{FF2B5EF4-FFF2-40B4-BE49-F238E27FC236}">
                <a16:creationId xmlns:a16="http://schemas.microsoft.com/office/drawing/2014/main" id="{E809A123-2797-4800-B379-546D50295AAB}"/>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13712" b="12087"/>
          <a:stretch/>
        </p:blipFill>
        <p:spPr>
          <a:xfrm>
            <a:off x="60306" y="5784527"/>
            <a:ext cx="1174135" cy="871232"/>
          </a:xfrm>
          <a:prstGeom prst="rect">
            <a:avLst/>
          </a:prstGeom>
        </p:spPr>
      </p:pic>
    </p:spTree>
    <p:extLst>
      <p:ext uri="{BB962C8B-B14F-4D97-AF65-F5344CB8AC3E}">
        <p14:creationId xmlns:p14="http://schemas.microsoft.com/office/powerpoint/2010/main" val="2079395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‹N›</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extLst>
      <p:ext uri="{BB962C8B-B14F-4D97-AF65-F5344CB8AC3E}">
        <p14:creationId xmlns:p14="http://schemas.microsoft.com/office/powerpoint/2010/main" val="22892243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research/participants/docs/h2020-funding-guide/other/event210324.htm" TargetMode="External"/><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www.twitter.com/CPoliedra" TargetMode="External"/><Relationship Id="rId3" Type="http://schemas.openxmlformats.org/officeDocument/2006/relationships/image" Target="../media/image10.png"/><Relationship Id="rId7" Type="http://schemas.openxmlformats.org/officeDocument/2006/relationships/hyperlink" Target="http://www.facebook.com/consorziopoliedr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inkedin.com/company/consorzio-poliedra" TargetMode="External"/><Relationship Id="rId5" Type="http://schemas.openxmlformats.org/officeDocument/2006/relationships/hyperlink" Target="http://www.poliedra.polimi.it/"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9B888D-EA5A-C585-0076-0BB9A4D7A45A}"/>
              </a:ext>
            </a:extLst>
          </p:cNvPr>
          <p:cNvSpPr txBox="1"/>
          <p:nvPr/>
        </p:nvSpPr>
        <p:spPr>
          <a:xfrm>
            <a:off x="854746" y="2023312"/>
            <a:ext cx="10481187" cy="1077218"/>
          </a:xfrm>
          <a:prstGeom prst="rect">
            <a:avLst/>
          </a:prstGeom>
          <a:noFill/>
        </p:spPr>
        <p:txBody>
          <a:bodyPr wrap="square" lIns="91440" tIns="45720" rIns="91440" bIns="45720" rtlCol="0" anchor="t">
            <a:spAutoFit/>
          </a:bodyPr>
          <a:lstStyle/>
          <a:p>
            <a:pPr algn="ctr"/>
            <a:r>
              <a:rPr kumimoji="0" lang="en-GB" sz="3200" b="1" i="0" u="none" strike="noStrike" kern="1200" cap="none" spc="0" normalizeH="0" baseline="0" noProof="0" dirty="0">
                <a:ln>
                  <a:noFill/>
                </a:ln>
                <a:solidFill>
                  <a:prstClr val="white"/>
                </a:solidFill>
                <a:effectLst/>
                <a:uLnTx/>
                <a:uFillTx/>
                <a:latin typeface="Raleway"/>
              </a:rPr>
              <a:t>Designing and </a:t>
            </a:r>
            <a:r>
              <a:rPr kumimoji="0" lang="en-GB" sz="3200" b="1" i="0" u="none" strike="noStrike" kern="1200" cap="none" spc="0" normalizeH="0" baseline="0" noProof="0" dirty="0" smtClean="0">
                <a:ln>
                  <a:noFill/>
                </a:ln>
                <a:solidFill>
                  <a:prstClr val="white"/>
                </a:solidFill>
                <a:effectLst/>
                <a:uLnTx/>
                <a:uFillTx/>
                <a:latin typeface="Raleway"/>
              </a:rPr>
              <a:t>financing research</a:t>
            </a:r>
          </a:p>
          <a:p>
            <a:pPr algn="ctr"/>
            <a:r>
              <a:rPr lang="en-US" sz="3200" b="1" i="1" dirty="0">
                <a:solidFill>
                  <a:schemeClr val="bg1"/>
                </a:solidFill>
                <a:latin typeface="Raleway"/>
              </a:rPr>
              <a:t>Writing a successful </a:t>
            </a:r>
            <a:r>
              <a:rPr lang="en-US" sz="3200" b="1" i="1" dirty="0" smtClean="0">
                <a:solidFill>
                  <a:schemeClr val="bg1"/>
                </a:solidFill>
                <a:latin typeface="Raleway"/>
              </a:rPr>
              <a:t>Horizon Europe proposal</a:t>
            </a:r>
            <a:endParaRPr lang="en-GB" sz="3200" b="1" i="1" dirty="0">
              <a:solidFill>
                <a:schemeClr val="bg1"/>
              </a:solidFill>
              <a:latin typeface="Raleway"/>
            </a:endParaRPr>
          </a:p>
        </p:txBody>
      </p:sp>
      <p:sp>
        <p:nvSpPr>
          <p:cNvPr id="4" name="TextBox 3">
            <a:extLst>
              <a:ext uri="{FF2B5EF4-FFF2-40B4-BE49-F238E27FC236}">
                <a16:creationId xmlns:a16="http://schemas.microsoft.com/office/drawing/2014/main" id="{ED7A795C-A418-CFE6-97B5-2A0F3D0D482B}"/>
              </a:ext>
            </a:extLst>
          </p:cNvPr>
          <p:cNvSpPr txBox="1"/>
          <p:nvPr/>
        </p:nvSpPr>
        <p:spPr>
          <a:xfrm>
            <a:off x="4335364" y="3263153"/>
            <a:ext cx="3519949" cy="369332"/>
          </a:xfrm>
          <a:prstGeom prst="rect">
            <a:avLst/>
          </a:prstGeom>
          <a:noFill/>
        </p:spPr>
        <p:txBody>
          <a:bodyPr wrap="square" rtlCol="0">
            <a:spAutoFit/>
          </a:bodyPr>
          <a:lstStyle/>
          <a:p>
            <a:pPr algn="ctr"/>
            <a:r>
              <a:rPr lang="it-IT" dirty="0">
                <a:solidFill>
                  <a:schemeClr val="bg1"/>
                </a:solidFill>
                <a:latin typeface="Raleway" pitchFamily="2" charset="0"/>
                <a:cs typeface="Times New Roman" panose="02020603050405020304" pitchFamily="18" charset="0"/>
              </a:rPr>
              <a:t>Alessandro Luè,</a:t>
            </a:r>
            <a:r>
              <a:rPr lang="sr-Latn-RS" dirty="0">
                <a:solidFill>
                  <a:schemeClr val="bg1"/>
                </a:solidFill>
                <a:latin typeface="Raleway" pitchFamily="2" charset="0"/>
                <a:cs typeface="Times New Roman" panose="02020603050405020304" pitchFamily="18" charset="0"/>
              </a:rPr>
              <a:t> </a:t>
            </a:r>
            <a:r>
              <a:rPr lang="it-IT" dirty="0">
                <a:solidFill>
                  <a:schemeClr val="bg1"/>
                </a:solidFill>
                <a:latin typeface="Raleway" pitchFamily="2" charset="0"/>
                <a:cs typeface="Times New Roman" panose="02020603050405020304" pitchFamily="18" charset="0"/>
              </a:rPr>
              <a:t>Poliedra</a:t>
            </a:r>
            <a:endParaRPr lang="en-GB" dirty="0">
              <a:solidFill>
                <a:schemeClr val="bg1"/>
              </a:solidFill>
              <a:latin typeface="Raleway"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C8D97F84-6FDD-440D-C1A8-19272F9DB4A1}"/>
              </a:ext>
            </a:extLst>
          </p:cNvPr>
          <p:cNvSpPr txBox="1"/>
          <p:nvPr/>
        </p:nvSpPr>
        <p:spPr>
          <a:xfrm>
            <a:off x="4335364" y="4198764"/>
            <a:ext cx="3519949" cy="584775"/>
          </a:xfrm>
          <a:prstGeom prst="rect">
            <a:avLst/>
          </a:prstGeom>
          <a:noFill/>
        </p:spPr>
        <p:txBody>
          <a:bodyPr wrap="square" rtlCol="0">
            <a:spAutoFit/>
          </a:bodyPr>
          <a:lstStyle/>
          <a:p>
            <a:pPr algn="ctr"/>
            <a:r>
              <a:rPr lang="sr-Latn-RS" sz="1600" i="1" dirty="0" smtClean="0">
                <a:solidFill>
                  <a:schemeClr val="bg1"/>
                </a:solidFill>
                <a:latin typeface="Raleway" pitchFamily="2" charset="0"/>
                <a:cs typeface="Times New Roman" panose="02020603050405020304" pitchFamily="18" charset="0"/>
              </a:rPr>
              <a:t>Niš</a:t>
            </a:r>
            <a:endParaRPr lang="it-IT" sz="1600" i="1" dirty="0" smtClean="0">
              <a:solidFill>
                <a:schemeClr val="bg1"/>
              </a:solidFill>
              <a:latin typeface="Raleway" pitchFamily="2" charset="0"/>
              <a:cs typeface="Times New Roman" panose="02020603050405020304" pitchFamily="18" charset="0"/>
            </a:endParaRPr>
          </a:p>
          <a:p>
            <a:pPr algn="ctr"/>
            <a:r>
              <a:rPr lang="it-IT" sz="1600" i="1" dirty="0" smtClean="0">
                <a:solidFill>
                  <a:schemeClr val="bg1"/>
                </a:solidFill>
                <a:latin typeface="Raleway" pitchFamily="2" charset="0"/>
                <a:cs typeface="Times New Roman" panose="02020603050405020304" pitchFamily="18" charset="0"/>
              </a:rPr>
              <a:t>28 </a:t>
            </a:r>
            <a:r>
              <a:rPr lang="it-IT" sz="1600" i="1" dirty="0" err="1" smtClean="0">
                <a:solidFill>
                  <a:schemeClr val="bg1"/>
                </a:solidFill>
                <a:latin typeface="Raleway" pitchFamily="2" charset="0"/>
                <a:cs typeface="Times New Roman" panose="02020603050405020304" pitchFamily="18" charset="0"/>
              </a:rPr>
              <a:t>September</a:t>
            </a:r>
            <a:r>
              <a:rPr lang="it-IT" sz="1600" i="1" dirty="0" smtClean="0">
                <a:solidFill>
                  <a:schemeClr val="bg1"/>
                </a:solidFill>
                <a:latin typeface="Raleway" pitchFamily="2" charset="0"/>
                <a:cs typeface="Times New Roman" panose="02020603050405020304" pitchFamily="18" charset="0"/>
              </a:rPr>
              <a:t> </a:t>
            </a:r>
            <a:r>
              <a:rPr lang="sr-Latn-RS" sz="1600" i="1" dirty="0">
                <a:solidFill>
                  <a:schemeClr val="bg1"/>
                </a:solidFill>
                <a:latin typeface="Raleway" pitchFamily="2" charset="0"/>
                <a:cs typeface="Times New Roman" panose="02020603050405020304" pitchFamily="18" charset="0"/>
              </a:rPr>
              <a:t>202</a:t>
            </a:r>
            <a:r>
              <a:rPr lang="it-IT" sz="1600" i="1" dirty="0">
                <a:solidFill>
                  <a:schemeClr val="bg1"/>
                </a:solidFill>
                <a:latin typeface="Raleway" pitchFamily="2" charset="0"/>
                <a:cs typeface="Times New Roman" panose="02020603050405020304" pitchFamily="18" charset="0"/>
              </a:rPr>
              <a:t>3</a:t>
            </a:r>
            <a:endParaRPr lang="en-GB" sz="1600" i="1" dirty="0">
              <a:solidFill>
                <a:schemeClr val="bg1"/>
              </a:solidFill>
              <a:latin typeface="Raleway" pitchFamily="2"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“How to prepare a successful proposal”</a:t>
            </a:r>
            <a:endParaRPr lang="en-GB" dirty="0"/>
          </a:p>
        </p:txBody>
      </p:sp>
      <p:pic>
        <p:nvPicPr>
          <p:cNvPr id="5" name="Picture 5">
            <a:extLst>
              <a:ext uri="{FF2B5EF4-FFF2-40B4-BE49-F238E27FC236}">
                <a16:creationId xmlns:a16="http://schemas.microsoft.com/office/drawing/2014/main" id="{02CFFC34-5D37-4E8C-8CC4-A466D5169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576" y="7317"/>
            <a:ext cx="10615960" cy="5971478"/>
          </a:xfrm>
          <a:prstGeom prst="rect">
            <a:avLst/>
          </a:prstGeom>
        </p:spPr>
      </p:pic>
      <p:sp>
        <p:nvSpPr>
          <p:cNvPr id="8" name="CasellaDiTesto 7">
            <a:extLst>
              <a:ext uri="{FF2B5EF4-FFF2-40B4-BE49-F238E27FC236}">
                <a16:creationId xmlns:a16="http://schemas.microsoft.com/office/drawing/2014/main" id="{80F09603-0221-4AC3-8815-C04CFD5EA225}"/>
              </a:ext>
            </a:extLst>
          </p:cNvPr>
          <p:cNvSpPr txBox="1"/>
          <p:nvPr/>
        </p:nvSpPr>
        <p:spPr>
          <a:xfrm>
            <a:off x="992458" y="6094361"/>
            <a:ext cx="10950498" cy="369332"/>
          </a:xfrm>
          <a:prstGeom prst="rect">
            <a:avLst/>
          </a:prstGeom>
          <a:noFill/>
        </p:spPr>
        <p:txBody>
          <a:bodyPr wrap="square">
            <a:spAutoFit/>
          </a:bodyPr>
          <a:lstStyle/>
          <a:p>
            <a:pPr algn="r"/>
            <a:r>
              <a:rPr lang="it-IT" dirty="0">
                <a:hlinkClick r:id="rId3"/>
              </a:rPr>
              <a:t>https://ec.europa.eu/research/participants/docs/h2020-funding-guide/other/event210324.htm</a:t>
            </a:r>
            <a:r>
              <a:rPr lang="it-IT" dirty="0"/>
              <a:t> </a:t>
            </a:r>
          </a:p>
        </p:txBody>
      </p:sp>
    </p:spTree>
    <p:extLst>
      <p:ext uri="{BB962C8B-B14F-4D97-AF65-F5344CB8AC3E}">
        <p14:creationId xmlns:p14="http://schemas.microsoft.com/office/powerpoint/2010/main" val="269444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a:xfrm>
            <a:off x="431372" y="1124743"/>
            <a:ext cx="11425269" cy="4794275"/>
          </a:xfrm>
        </p:spPr>
        <p:txBody>
          <a:bodyPr/>
          <a:lstStyle/>
          <a:p>
            <a:pPr>
              <a:spcAft>
                <a:spcPts val="1200"/>
              </a:spcAft>
            </a:pPr>
            <a:r>
              <a:rPr lang="en-US" b="1" dirty="0"/>
              <a:t>Your research idea should fit into the call, not </a:t>
            </a:r>
            <a:r>
              <a:rPr lang="en-US" b="1" dirty="0" err="1"/>
              <a:t>viceversa</a:t>
            </a:r>
            <a:r>
              <a:rPr lang="en-US" dirty="0"/>
              <a:t/>
            </a:r>
            <a:br>
              <a:rPr lang="en-US" dirty="0"/>
            </a:br>
            <a:r>
              <a:rPr lang="en-US" dirty="0">
                <a:solidFill>
                  <a:srgbClr val="0070C0"/>
                </a:solidFill>
                <a:sym typeface="Wingdings" panose="05000000000000000000" pitchFamily="2" charset="2"/>
              </a:rPr>
              <a:t> </a:t>
            </a:r>
            <a:r>
              <a:rPr lang="en-US" dirty="0">
                <a:solidFill>
                  <a:srgbClr val="0070C0"/>
                </a:solidFill>
              </a:rPr>
              <a:t>Refer to the expected impacts of the work </a:t>
            </a:r>
            <a:r>
              <a:rPr lang="en-US" dirty="0" err="1">
                <a:solidFill>
                  <a:srgbClr val="0070C0"/>
                </a:solidFill>
              </a:rPr>
              <a:t>programme</a:t>
            </a:r>
            <a:r>
              <a:rPr lang="en-US" dirty="0">
                <a:solidFill>
                  <a:srgbClr val="0070C0"/>
                </a:solidFill>
              </a:rPr>
              <a:t> and the destination in your proposal to show the evaluators how it is a good fit.</a:t>
            </a:r>
          </a:p>
          <a:p>
            <a:pPr>
              <a:spcAft>
                <a:spcPts val="1200"/>
              </a:spcAft>
            </a:pPr>
            <a:r>
              <a:rPr lang="en-US" dirty="0"/>
              <a:t>Proposal </a:t>
            </a:r>
            <a:r>
              <a:rPr lang="en-US" b="1" dirty="0"/>
              <a:t>objectives</a:t>
            </a:r>
            <a:r>
              <a:rPr lang="en-US" dirty="0"/>
              <a:t> are not clear</a:t>
            </a:r>
            <a:br>
              <a:rPr lang="en-US" dirty="0"/>
            </a:br>
            <a:r>
              <a:rPr lang="en-US" dirty="0"/>
              <a:t>A common mistake: over-ambitious or vague objectives. To avoid the evaluators being unclear or unconvinced by your proposal, it is vital that you clearly detail the project’s objectives. They should demonstrate that the proposed work is ambitious and goes beyond the state-of-the-art.</a:t>
            </a:r>
            <a:br>
              <a:rPr lang="en-US" dirty="0"/>
            </a:br>
            <a:r>
              <a:rPr lang="en-US" dirty="0">
                <a:solidFill>
                  <a:srgbClr val="0070C0"/>
                </a:solidFill>
                <a:sym typeface="Wingdings" panose="05000000000000000000" pitchFamily="2" charset="2"/>
              </a:rPr>
              <a:t> </a:t>
            </a:r>
            <a:r>
              <a:rPr lang="en-US" dirty="0">
                <a:solidFill>
                  <a:srgbClr val="0070C0"/>
                </a:solidFill>
              </a:rPr>
              <a:t>Set SMART objectives (specific, measurable, achievable, realistic, timely) and present them in a table to aid readability. </a:t>
            </a:r>
          </a:p>
          <a:p>
            <a:pPr>
              <a:spcAft>
                <a:spcPts val="1200"/>
              </a:spcAft>
            </a:pPr>
            <a:endParaRPr lang="en-US"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Some common mistakes</a:t>
            </a:r>
          </a:p>
        </p:txBody>
      </p:sp>
    </p:spTree>
    <p:extLst>
      <p:ext uri="{BB962C8B-B14F-4D97-AF65-F5344CB8AC3E}">
        <p14:creationId xmlns:p14="http://schemas.microsoft.com/office/powerpoint/2010/main" val="354257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a:xfrm>
            <a:off x="431372" y="1124743"/>
            <a:ext cx="11425269" cy="4794275"/>
          </a:xfrm>
        </p:spPr>
        <p:txBody>
          <a:bodyPr/>
          <a:lstStyle/>
          <a:p>
            <a:pPr>
              <a:spcAft>
                <a:spcPts val="1200"/>
              </a:spcAft>
            </a:pPr>
            <a:r>
              <a:rPr lang="en-US" dirty="0"/>
              <a:t>Composition of the </a:t>
            </a:r>
            <a:r>
              <a:rPr lang="en-US" b="1" dirty="0"/>
              <a:t>consortium</a:t>
            </a:r>
            <a:r>
              <a:rPr lang="en-US" dirty="0"/>
              <a:t/>
            </a:r>
            <a:br>
              <a:rPr lang="en-US" dirty="0"/>
            </a:br>
            <a:r>
              <a:rPr lang="en-US" dirty="0"/>
              <a:t>don’t just apply with your friends; instead, a well-balanced group with the necessary skills and expertise to deliver a collaborative project.</a:t>
            </a:r>
            <a:br>
              <a:rPr lang="en-US" dirty="0"/>
            </a:br>
            <a:r>
              <a:rPr lang="en-US" dirty="0"/>
              <a:t>E.g. if the call asks for Social Sciences and Humanities (SSH) </a:t>
            </a:r>
            <a:r>
              <a:rPr lang="en-US" dirty="0">
                <a:sym typeface="Wingdings" panose="05000000000000000000" pitchFamily="2" charset="2"/>
              </a:rPr>
              <a:t> relevant SSH partners</a:t>
            </a:r>
            <a:br>
              <a:rPr lang="en-US" dirty="0">
                <a:sym typeface="Wingdings" panose="05000000000000000000" pitchFamily="2" charset="2"/>
              </a:rPr>
            </a:br>
            <a:r>
              <a:rPr lang="en-US" dirty="0">
                <a:solidFill>
                  <a:srgbClr val="0070C0"/>
                </a:solidFill>
                <a:sym typeface="Wingdings" panose="05000000000000000000" pitchFamily="2" charset="2"/>
              </a:rPr>
              <a:t> </a:t>
            </a:r>
            <a:r>
              <a:rPr lang="en-US" dirty="0">
                <a:solidFill>
                  <a:srgbClr val="0070C0"/>
                </a:solidFill>
              </a:rPr>
              <a:t>Ensure that there is a good fit between the project objectives and the expertise of the participants.</a:t>
            </a:r>
          </a:p>
          <a:p>
            <a:pPr>
              <a:spcAft>
                <a:spcPts val="1200"/>
              </a:spcAft>
            </a:pPr>
            <a:r>
              <a:rPr lang="en-US" dirty="0"/>
              <a:t>The text is </a:t>
            </a:r>
            <a:r>
              <a:rPr lang="en-US" b="1" dirty="0"/>
              <a:t>hard to read</a:t>
            </a:r>
            <a:r>
              <a:rPr lang="en-US" dirty="0"/>
              <a:t/>
            </a:r>
            <a:br>
              <a:rPr lang="en-US" dirty="0"/>
            </a:br>
            <a:r>
              <a:rPr lang="en-US" dirty="0"/>
              <a:t>Evaluators have numerous applications to assess at a time, so it’s important that you make yours as easy to read as possible.</a:t>
            </a:r>
            <a:br>
              <a:rPr lang="en-US" dirty="0"/>
            </a:br>
            <a:r>
              <a:rPr lang="en-US" dirty="0">
                <a:solidFill>
                  <a:srgbClr val="0070C0"/>
                </a:solidFill>
                <a:sym typeface="Wingdings" panose="05000000000000000000" pitchFamily="2" charset="2"/>
              </a:rPr>
              <a:t> </a:t>
            </a:r>
            <a:r>
              <a:rPr lang="en-US" dirty="0">
                <a:solidFill>
                  <a:srgbClr val="0070C0"/>
                </a:solidFill>
              </a:rPr>
              <a:t>Graphical layout easy to follow (subheadings, bullet points, …)</a:t>
            </a:r>
            <a:br>
              <a:rPr lang="en-US" dirty="0">
                <a:solidFill>
                  <a:srgbClr val="0070C0"/>
                </a:solidFill>
              </a:rPr>
            </a:br>
            <a:r>
              <a:rPr lang="en-US" dirty="0">
                <a:solidFill>
                  <a:srgbClr val="0070C0"/>
                </a:solidFill>
                <a:sym typeface="Wingdings" panose="05000000000000000000" pitchFamily="2" charset="2"/>
              </a:rPr>
              <a:t> </a:t>
            </a:r>
            <a:r>
              <a:rPr lang="en-US" dirty="0">
                <a:solidFill>
                  <a:srgbClr val="0070C0"/>
                </a:solidFill>
              </a:rPr>
              <a:t>Avoid jargon to ensure the evaluators can understand your project</a:t>
            </a:r>
            <a:br>
              <a:rPr lang="en-US" dirty="0">
                <a:solidFill>
                  <a:srgbClr val="0070C0"/>
                </a:solidFill>
              </a:rPr>
            </a:br>
            <a:r>
              <a:rPr lang="en-US" dirty="0">
                <a:solidFill>
                  <a:srgbClr val="0070C0"/>
                </a:solidFill>
                <a:sym typeface="Wingdings" panose="05000000000000000000" pitchFamily="2" charset="2"/>
              </a:rPr>
              <a:t> P</a:t>
            </a:r>
            <a:r>
              <a:rPr lang="en-US" dirty="0">
                <a:solidFill>
                  <a:srgbClr val="0070C0"/>
                </a:solidFill>
              </a:rPr>
              <a:t>roofreading your text. </a:t>
            </a:r>
            <a:br>
              <a:rPr lang="en-US" dirty="0">
                <a:solidFill>
                  <a:srgbClr val="0070C0"/>
                </a:solidFill>
              </a:rPr>
            </a:br>
            <a:r>
              <a:rPr lang="en-US" dirty="0">
                <a:solidFill>
                  <a:srgbClr val="0070C0"/>
                </a:solidFill>
                <a:sym typeface="Wingdings" panose="05000000000000000000" pitchFamily="2" charset="2"/>
              </a:rPr>
              <a:t> M</a:t>
            </a:r>
            <a:r>
              <a:rPr lang="en-US" dirty="0">
                <a:solidFill>
                  <a:srgbClr val="0070C0"/>
                </a:solidFill>
              </a:rPr>
              <a:t>ake use of infographics and images to make your proposal stand out from the competition. </a:t>
            </a:r>
            <a:br>
              <a:rPr lang="en-US" dirty="0">
                <a:solidFill>
                  <a:srgbClr val="0070C0"/>
                </a:solidFill>
              </a:rPr>
            </a:br>
            <a:endParaRPr lang="en-US"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Some common mistakes</a:t>
            </a:r>
          </a:p>
        </p:txBody>
      </p:sp>
    </p:spTree>
    <p:extLst>
      <p:ext uri="{BB962C8B-B14F-4D97-AF65-F5344CB8AC3E}">
        <p14:creationId xmlns:p14="http://schemas.microsoft.com/office/powerpoint/2010/main" val="42828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a:xfrm>
            <a:off x="431372" y="1124743"/>
            <a:ext cx="11425269" cy="4794275"/>
          </a:xfrm>
        </p:spPr>
        <p:txBody>
          <a:bodyPr/>
          <a:lstStyle/>
          <a:p>
            <a:pPr>
              <a:spcAft>
                <a:spcPts val="1200"/>
              </a:spcAft>
            </a:pPr>
            <a:r>
              <a:rPr lang="en-US" dirty="0"/>
              <a:t>Overlooking </a:t>
            </a:r>
            <a:r>
              <a:rPr lang="en-US" b="1" dirty="0"/>
              <a:t>Part A</a:t>
            </a:r>
            <a:r>
              <a:rPr lang="en-US" dirty="0"/>
              <a:t/>
            </a:r>
            <a:br>
              <a:rPr lang="en-US" dirty="0"/>
            </a:br>
            <a:r>
              <a:rPr lang="en-US" dirty="0"/>
              <a:t>Part A is not directedly scored, but the evaluators use it to assess the partnership and to get a first picture from the abstract</a:t>
            </a:r>
            <a:r>
              <a:rPr lang="en-US" dirty="0">
                <a:solidFill>
                  <a:srgbClr val="0070C0"/>
                </a:solidFill>
              </a:rPr>
              <a:t/>
            </a:r>
            <a:br>
              <a:rPr lang="en-US" dirty="0">
                <a:solidFill>
                  <a:srgbClr val="0070C0"/>
                </a:solidFill>
              </a:rPr>
            </a:br>
            <a:r>
              <a:rPr lang="en-US" dirty="0">
                <a:solidFill>
                  <a:srgbClr val="0070C0"/>
                </a:solidFill>
                <a:sym typeface="Wingdings" panose="05000000000000000000" pitchFamily="2" charset="2"/>
              </a:rPr>
              <a:t> </a:t>
            </a:r>
            <a:r>
              <a:rPr lang="en-US" dirty="0">
                <a:solidFill>
                  <a:srgbClr val="0070C0"/>
                </a:solidFill>
              </a:rPr>
              <a:t>take the time to write a convincing abstract that provides the reader with a clear understanding of the objectives of the proposal, how they will be achieved, and their relevance to the work </a:t>
            </a:r>
            <a:r>
              <a:rPr lang="en-US" dirty="0" err="1">
                <a:solidFill>
                  <a:srgbClr val="0070C0"/>
                </a:solidFill>
              </a:rPr>
              <a:t>programme</a:t>
            </a:r>
            <a:r>
              <a:rPr lang="en-US" dirty="0">
                <a:solidFill>
                  <a:srgbClr val="0070C0"/>
                </a:solidFill>
              </a:rPr>
              <a:t>.</a:t>
            </a:r>
            <a:br>
              <a:rPr lang="en-US" dirty="0">
                <a:solidFill>
                  <a:srgbClr val="0070C0"/>
                </a:solidFill>
              </a:rPr>
            </a:br>
            <a:r>
              <a:rPr lang="en-US" dirty="0">
                <a:solidFill>
                  <a:srgbClr val="0070C0"/>
                </a:solidFill>
                <a:sym typeface="Wingdings" panose="05000000000000000000" pitchFamily="2" charset="2"/>
              </a:rPr>
              <a:t> make sure to describe appropriately the partners (publications, previous projects, …) </a:t>
            </a:r>
            <a:br>
              <a:rPr lang="en-US" dirty="0">
                <a:solidFill>
                  <a:srgbClr val="0070C0"/>
                </a:solidFill>
                <a:sym typeface="Wingdings" panose="05000000000000000000" pitchFamily="2" charset="2"/>
              </a:rPr>
            </a:br>
            <a:r>
              <a:rPr lang="en-US" dirty="0">
                <a:solidFill>
                  <a:srgbClr val="0070C0"/>
                </a:solidFill>
                <a:sym typeface="Wingdings" panose="05000000000000000000" pitchFamily="2" charset="2"/>
              </a:rPr>
              <a:t> choose wisely </a:t>
            </a:r>
            <a:r>
              <a:rPr lang="en-US" dirty="0">
                <a:solidFill>
                  <a:srgbClr val="0070C0"/>
                </a:solidFill>
              </a:rPr>
              <a:t>specific keywords in the proposal template. These will help the European Commission to select appropriate expert evaluators whose expertise best matches your proposal. </a:t>
            </a:r>
            <a:br>
              <a:rPr lang="en-US" dirty="0">
                <a:solidFill>
                  <a:srgbClr val="0070C0"/>
                </a:solidFill>
              </a:rPr>
            </a:br>
            <a:endParaRPr lang="en-US"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Some common mistakes</a:t>
            </a:r>
          </a:p>
        </p:txBody>
      </p:sp>
    </p:spTree>
    <p:extLst>
      <p:ext uri="{BB962C8B-B14F-4D97-AF65-F5344CB8AC3E}">
        <p14:creationId xmlns:p14="http://schemas.microsoft.com/office/powerpoint/2010/main" val="222292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a:xfrm>
            <a:off x="431372" y="1124743"/>
            <a:ext cx="11425269" cy="4794275"/>
          </a:xfrm>
        </p:spPr>
        <p:txBody>
          <a:bodyPr/>
          <a:lstStyle/>
          <a:p>
            <a:pPr>
              <a:spcAft>
                <a:spcPts val="1200"/>
              </a:spcAft>
            </a:pPr>
            <a:r>
              <a:rPr lang="en-US" dirty="0"/>
              <a:t>Problems with the </a:t>
            </a:r>
            <a:r>
              <a:rPr lang="en-US" b="1" dirty="0"/>
              <a:t>budget</a:t>
            </a:r>
            <a:r>
              <a:rPr lang="en-US" dirty="0"/>
              <a:t/>
            </a:r>
            <a:br>
              <a:rPr lang="en-US" dirty="0"/>
            </a:br>
            <a:r>
              <a:rPr lang="en-US" dirty="0"/>
              <a:t>Budgets are an important part of any grant proposal. However, problems can arise if the budget is too small, too large, not correctly described in case of specific costs (e.g., for equipment), non correctly distributed among partners (e.g., if a partner has 0 man-months …)</a:t>
            </a:r>
            <a:br>
              <a:rPr lang="en-US" dirty="0"/>
            </a:br>
            <a:r>
              <a:rPr lang="en-US" dirty="0">
                <a:solidFill>
                  <a:srgbClr val="0070C0"/>
                </a:solidFill>
                <a:sym typeface="Wingdings" panose="05000000000000000000" pitchFamily="2" charset="2"/>
              </a:rPr>
              <a:t> e</a:t>
            </a:r>
            <a:r>
              <a:rPr lang="en-US" dirty="0">
                <a:solidFill>
                  <a:srgbClr val="0070C0"/>
                </a:solidFill>
              </a:rPr>
              <a:t>nsure your budget offers value for money as the evaluators will be able to tell if it is reasonable for your project.</a:t>
            </a:r>
          </a:p>
          <a:p>
            <a:pPr>
              <a:spcAft>
                <a:spcPts val="1200"/>
              </a:spcAft>
            </a:pPr>
            <a:r>
              <a:rPr lang="en-US" dirty="0"/>
              <a:t>Not reading the </a:t>
            </a:r>
            <a:r>
              <a:rPr lang="en-US" b="1" dirty="0"/>
              <a:t>guidelines</a:t>
            </a:r>
            <a:r>
              <a:rPr lang="en-US" dirty="0"/>
              <a:t/>
            </a:r>
            <a:br>
              <a:rPr lang="en-US" dirty="0"/>
            </a:br>
            <a:r>
              <a:rPr lang="en-US" dirty="0"/>
              <a:t>This may seem obvious, but …</a:t>
            </a:r>
            <a:br>
              <a:rPr lang="en-US" dirty="0"/>
            </a:br>
            <a:r>
              <a:rPr lang="en-US" dirty="0"/>
              <a:t>e.g. if the template asks for “a list of critical risks, relating to project implementation, that the stated project's objectives may not be achieved. Detail any risk mitigation measures. “, I do expect a list (a table, better) well separated by the rest of the text. Otherwise, … “this is a shortcoming”</a:t>
            </a:r>
          </a:p>
          <a:p>
            <a:pPr>
              <a:spcAft>
                <a:spcPts val="1200"/>
              </a:spcAft>
            </a:pPr>
            <a:endParaRPr lang="en-US" dirty="0">
              <a:solidFill>
                <a:srgbClr val="0070C0"/>
              </a:solidFill>
            </a:endParaRPr>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Some common mistakes</a:t>
            </a:r>
          </a:p>
        </p:txBody>
      </p:sp>
    </p:spTree>
    <p:extLst>
      <p:ext uri="{BB962C8B-B14F-4D97-AF65-F5344CB8AC3E}">
        <p14:creationId xmlns:p14="http://schemas.microsoft.com/office/powerpoint/2010/main" val="42496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a:xfrm>
            <a:off x="431372" y="1124743"/>
            <a:ext cx="11425269" cy="4794275"/>
          </a:xfrm>
        </p:spPr>
        <p:txBody>
          <a:bodyPr/>
          <a:lstStyle/>
          <a:p>
            <a:pPr>
              <a:spcAft>
                <a:spcPts val="1200"/>
              </a:spcAft>
            </a:pPr>
            <a:r>
              <a:rPr lang="en-US" b="1" dirty="0"/>
              <a:t>Your research idea should fit into the call, not </a:t>
            </a:r>
            <a:r>
              <a:rPr lang="en-US" b="1" dirty="0" err="1"/>
              <a:t>viceversa</a:t>
            </a:r>
            <a:r>
              <a:rPr lang="en-US" dirty="0"/>
              <a:t/>
            </a:r>
            <a:br>
              <a:rPr lang="en-US" dirty="0"/>
            </a:br>
            <a:r>
              <a:rPr lang="en-US" dirty="0">
                <a:solidFill>
                  <a:srgbClr val="0070C0"/>
                </a:solidFill>
                <a:sym typeface="Wingdings" panose="05000000000000000000" pitchFamily="2" charset="2"/>
              </a:rPr>
              <a:t> </a:t>
            </a:r>
            <a:r>
              <a:rPr lang="en-US" dirty="0">
                <a:solidFill>
                  <a:srgbClr val="0070C0"/>
                </a:solidFill>
              </a:rPr>
              <a:t>Refer to the expected impacts of the work </a:t>
            </a:r>
            <a:r>
              <a:rPr lang="en-US" dirty="0" err="1">
                <a:solidFill>
                  <a:srgbClr val="0070C0"/>
                </a:solidFill>
              </a:rPr>
              <a:t>programme</a:t>
            </a:r>
            <a:r>
              <a:rPr lang="en-US" dirty="0">
                <a:solidFill>
                  <a:srgbClr val="0070C0"/>
                </a:solidFill>
              </a:rPr>
              <a:t> and the destination in your proposal to show the evaluators how it is a good fit.</a:t>
            </a:r>
          </a:p>
          <a:p>
            <a:pPr>
              <a:spcAft>
                <a:spcPts val="1200"/>
              </a:spcAft>
            </a:pPr>
            <a:endParaRPr lang="en-US"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Some common mistakes</a:t>
            </a:r>
          </a:p>
        </p:txBody>
      </p:sp>
      <p:sp>
        <p:nvSpPr>
          <p:cNvPr id="2" name="Freccia a destra 1"/>
          <p:cNvSpPr/>
          <p:nvPr/>
        </p:nvSpPr>
        <p:spPr>
          <a:xfrm rot="16200000">
            <a:off x="5002696" y="3041377"/>
            <a:ext cx="1530626" cy="755374"/>
          </a:xfrm>
          <a:prstGeom prst="rightArrow">
            <a:avLst/>
          </a:prstGeom>
          <a:solidFill>
            <a:schemeClr val="bg1"/>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a destra 4"/>
          <p:cNvSpPr/>
          <p:nvPr/>
        </p:nvSpPr>
        <p:spPr>
          <a:xfrm rot="17917077">
            <a:off x="2905539" y="3041376"/>
            <a:ext cx="1530626" cy="755374"/>
          </a:xfrm>
          <a:prstGeom prst="rightArrow">
            <a:avLst/>
          </a:prstGeom>
          <a:solidFill>
            <a:schemeClr val="bg1"/>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a destra 5"/>
          <p:cNvSpPr/>
          <p:nvPr/>
        </p:nvSpPr>
        <p:spPr>
          <a:xfrm rot="13894063">
            <a:off x="7099853" y="3041376"/>
            <a:ext cx="1530626" cy="755374"/>
          </a:xfrm>
          <a:prstGeom prst="rightArrow">
            <a:avLst/>
          </a:prstGeom>
          <a:solidFill>
            <a:schemeClr val="bg1"/>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868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flipV="1">
            <a:off x="376678" y="6313194"/>
            <a:ext cx="11426301"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97E4B553-9218-4779-A152-A56B48670CC6}"/>
              </a:ext>
            </a:extLst>
          </p:cNvPr>
          <p:cNvSpPr/>
          <p:nvPr/>
        </p:nvSpPr>
        <p:spPr>
          <a:xfrm>
            <a:off x="477765" y="5131580"/>
            <a:ext cx="7187387" cy="954107"/>
          </a:xfrm>
          <a:prstGeom prst="rect">
            <a:avLst/>
          </a:prstGeom>
        </p:spPr>
        <p:txBody>
          <a:bodyPr wrap="square">
            <a:spAutoFit/>
          </a:bodyPr>
          <a:lstStyle/>
          <a:p>
            <a:pPr algn="ctr"/>
            <a:r>
              <a:rPr lang="en-US" sz="2800" i="1" dirty="0">
                <a:latin typeface="+mj-lt"/>
              </a:rPr>
              <a:t>we won't return to normality</a:t>
            </a:r>
            <a:br>
              <a:rPr lang="en-US" sz="2800" i="1" dirty="0">
                <a:latin typeface="+mj-lt"/>
              </a:rPr>
            </a:br>
            <a:r>
              <a:rPr lang="en-US" sz="2800" i="1" dirty="0">
                <a:latin typeface="+mj-lt"/>
              </a:rPr>
              <a:t>because normality was the problem</a:t>
            </a:r>
            <a:endParaRPr lang="en-US" sz="2400" i="1" dirty="0">
              <a:latin typeface="+mj-lt"/>
            </a:endParaRPr>
          </a:p>
        </p:txBody>
      </p:sp>
      <p:pic>
        <p:nvPicPr>
          <p:cNvPr id="11" name="Immagine 10"/>
          <p:cNvPicPr>
            <a:picLocks noChangeAspect="1"/>
          </p:cNvPicPr>
          <p:nvPr/>
        </p:nvPicPr>
        <p:blipFill>
          <a:blip r:embed="rId3"/>
          <a:stretch>
            <a:fillRect/>
          </a:stretch>
        </p:blipFill>
        <p:spPr>
          <a:xfrm>
            <a:off x="1000079" y="356417"/>
            <a:ext cx="6539945" cy="4359963"/>
          </a:xfrm>
          <a:prstGeom prst="rect">
            <a:avLst/>
          </a:prstGeom>
          <a:effectLst>
            <a:outerShdw blurRad="50800" dist="38100" dir="2700000" algn="tl" rotWithShape="0">
              <a:prstClr val="black">
                <a:alpha val="40000"/>
              </a:prstClr>
            </a:outerShdw>
          </a:effectLst>
        </p:spPr>
      </p:pic>
      <p:pic>
        <p:nvPicPr>
          <p:cNvPr id="12" name="Immagine 11"/>
          <p:cNvPicPr>
            <a:picLocks noChangeAspect="1"/>
          </p:cNvPicPr>
          <p:nvPr/>
        </p:nvPicPr>
        <p:blipFill rotWithShape="1">
          <a:blip r:embed="rId4" cstate="print">
            <a:extLst>
              <a:ext uri="{28A0092B-C50C-407E-A947-70E740481C1C}">
                <a14:useLocalDpi xmlns:a14="http://schemas.microsoft.com/office/drawing/2010/main" val="0"/>
              </a:ext>
            </a:extLst>
          </a:blip>
          <a:srcRect t="14079" b="15487"/>
          <a:stretch/>
        </p:blipFill>
        <p:spPr>
          <a:xfrm>
            <a:off x="7595926" y="1912553"/>
            <a:ext cx="3150741" cy="2219201"/>
          </a:xfrm>
          <a:prstGeom prst="rect">
            <a:avLst/>
          </a:prstGeom>
        </p:spPr>
      </p:pic>
      <p:sp>
        <p:nvSpPr>
          <p:cNvPr id="16" name="Rettangolo 15">
            <a:extLst>
              <a:ext uri="{FF2B5EF4-FFF2-40B4-BE49-F238E27FC236}">
                <a16:creationId xmlns:a16="http://schemas.microsoft.com/office/drawing/2014/main" id="{97E4B553-9218-4779-A152-A56B48670CC6}"/>
              </a:ext>
            </a:extLst>
          </p:cNvPr>
          <p:cNvSpPr/>
          <p:nvPr/>
        </p:nvSpPr>
        <p:spPr>
          <a:xfrm>
            <a:off x="7735845" y="4131754"/>
            <a:ext cx="4123118" cy="2062103"/>
          </a:xfrm>
          <a:prstGeom prst="rect">
            <a:avLst/>
          </a:prstGeom>
        </p:spPr>
        <p:txBody>
          <a:bodyPr wrap="square">
            <a:spAutoFit/>
          </a:bodyPr>
          <a:lstStyle/>
          <a:p>
            <a:pPr algn="ctr"/>
            <a:endParaRPr lang="en-US" sz="2000" dirty="0">
              <a:latin typeface="+mj-lt"/>
            </a:endParaRPr>
          </a:p>
          <a:p>
            <a:r>
              <a:rPr lang="en-GB" dirty="0">
                <a:hlinkClick r:id="rId5"/>
              </a:rPr>
              <a:t>http://www.poliedra.polimi.it/</a:t>
            </a:r>
            <a:endParaRPr lang="en-GB" dirty="0"/>
          </a:p>
          <a:p>
            <a:endParaRPr lang="en-GB" dirty="0"/>
          </a:p>
          <a:p>
            <a:r>
              <a:rPr lang="en-GB" dirty="0"/>
              <a:t>Follow us!</a:t>
            </a:r>
            <a:endParaRPr lang="it-IT" dirty="0"/>
          </a:p>
          <a:p>
            <a:r>
              <a:rPr lang="en-GB" u="sng" dirty="0">
                <a:hlinkClick r:id="rId6"/>
              </a:rPr>
              <a:t>linkedin.com/company/</a:t>
            </a:r>
            <a:r>
              <a:rPr lang="en-GB" u="sng" dirty="0" err="1">
                <a:hlinkClick r:id="rId6"/>
              </a:rPr>
              <a:t>consorzio</a:t>
            </a:r>
            <a:r>
              <a:rPr lang="en-GB" u="sng" dirty="0">
                <a:hlinkClick r:id="rId6"/>
              </a:rPr>
              <a:t>-poliedra</a:t>
            </a:r>
            <a:endParaRPr lang="it-IT" dirty="0"/>
          </a:p>
          <a:p>
            <a:r>
              <a:rPr lang="en-GB" u="sng" dirty="0">
                <a:hlinkClick r:id="rId7"/>
              </a:rPr>
              <a:t>facebook.com/</a:t>
            </a:r>
            <a:r>
              <a:rPr lang="en-GB" u="sng" dirty="0" err="1">
                <a:hlinkClick r:id="rId7"/>
              </a:rPr>
              <a:t>consorziopoliedra</a:t>
            </a:r>
            <a:r>
              <a:rPr lang="it-IT" dirty="0"/>
              <a:t> </a:t>
            </a:r>
          </a:p>
          <a:p>
            <a:r>
              <a:rPr lang="en-GB" u="sng" dirty="0">
                <a:hlinkClick r:id="rId8"/>
              </a:rPr>
              <a:t>twitter.com/</a:t>
            </a:r>
            <a:r>
              <a:rPr lang="en-GB" u="sng" dirty="0" err="1">
                <a:hlinkClick r:id="rId8"/>
              </a:rPr>
              <a:t>CPoliedra</a:t>
            </a:r>
            <a:r>
              <a:rPr lang="en-GB" dirty="0"/>
              <a:t>  </a:t>
            </a:r>
            <a:endParaRPr lang="it-IT" dirty="0"/>
          </a:p>
        </p:txBody>
      </p:sp>
      <p:sp>
        <p:nvSpPr>
          <p:cNvPr id="18" name="Rettangolo 17"/>
          <p:cNvSpPr/>
          <p:nvPr/>
        </p:nvSpPr>
        <p:spPr>
          <a:xfrm>
            <a:off x="944176" y="4816914"/>
            <a:ext cx="6651750" cy="253916"/>
          </a:xfrm>
          <a:prstGeom prst="rect">
            <a:avLst/>
          </a:prstGeom>
        </p:spPr>
        <p:txBody>
          <a:bodyPr wrap="square">
            <a:spAutoFit/>
          </a:bodyPr>
          <a:lstStyle/>
          <a:p>
            <a:pPr algn="r"/>
            <a:r>
              <a:rPr lang="it-IT" sz="1050" dirty="0"/>
              <a:t>https://www.technologyreview.com/2020/03/17/905264/coronavirus-pandemic-social-distancing-18-months/</a:t>
            </a:r>
          </a:p>
        </p:txBody>
      </p:sp>
    </p:spTree>
    <p:extLst>
      <p:ext uri="{BB962C8B-B14F-4D97-AF65-F5344CB8AC3E}">
        <p14:creationId xmlns:p14="http://schemas.microsoft.com/office/powerpoint/2010/main" val="401029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orta 9"/>
          <p:cNvSpPr/>
          <p:nvPr/>
        </p:nvSpPr>
        <p:spPr>
          <a:xfrm rot="13499939">
            <a:off x="8608766" y="-236882"/>
            <a:ext cx="4211490" cy="4027304"/>
          </a:xfrm>
          <a:prstGeom prst="pie">
            <a:avLst>
              <a:gd name="adj1" fmla="val 12494217"/>
              <a:gd name="adj2" fmla="val 14601966"/>
            </a:avLst>
          </a:prstGeom>
          <a:solidFill>
            <a:schemeClr val="accent1">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egnaposto testo 2"/>
          <p:cNvSpPr>
            <a:spLocks noGrp="1"/>
          </p:cNvSpPr>
          <p:nvPr>
            <p:ph type="body" sz="quarter" idx="10"/>
          </p:nvPr>
        </p:nvSpPr>
        <p:spPr>
          <a:xfrm>
            <a:off x="522575" y="2828767"/>
            <a:ext cx="9000941" cy="3060055"/>
          </a:xfrm>
          <a:noFill/>
        </p:spPr>
        <p:txBody>
          <a:bodyPr/>
          <a:lstStyle/>
          <a:p>
            <a:r>
              <a:rPr lang="en-US" sz="2000" dirty="0">
                <a:latin typeface="Calibri" panose="020F0502020204030204" pitchFamily="34" charset="0"/>
                <a:cs typeface="Calibri" panose="020F0502020204030204" pitchFamily="34" charset="0"/>
              </a:rPr>
              <a:t>Environmental and Land Planning Engineering (MSc)</a:t>
            </a:r>
          </a:p>
          <a:p>
            <a:r>
              <a:rPr lang="en-US" sz="2000" dirty="0">
                <a:latin typeface="Calibri" panose="020F0502020204030204" pitchFamily="34" charset="0"/>
                <a:cs typeface="Calibri" panose="020F0502020204030204" pitchFamily="34" charset="0"/>
              </a:rPr>
              <a:t>Service Design (PhD)</a:t>
            </a:r>
          </a:p>
          <a:p>
            <a:r>
              <a:rPr lang="en-US" sz="2000" dirty="0">
                <a:latin typeface="Calibri" panose="020F0502020204030204" pitchFamily="34" charset="0"/>
                <a:cs typeface="Calibri" panose="020F0502020204030204" pitchFamily="34" charset="0"/>
              </a:rPr>
              <a:t>Research Associate at the Intelligent Transportation Lab of the Massachusetts Institute of Technology </a:t>
            </a:r>
          </a:p>
          <a:p>
            <a:r>
              <a:rPr lang="en-US" sz="2000" dirty="0">
                <a:latin typeface="Calibri" panose="020F0502020204030204" pitchFamily="34" charset="0"/>
                <a:cs typeface="Calibri" panose="020F0502020204030204" pitchFamily="34" charset="0"/>
              </a:rPr>
              <a:t>Adjunct professor of “Methods and models for transport decisions” at the faculty of Industrial Engineering, </a:t>
            </a:r>
            <a:r>
              <a:rPr lang="en-US" sz="2000" dirty="0" err="1">
                <a:latin typeface="Calibri" panose="020F0502020204030204" pitchFamily="34" charset="0"/>
                <a:cs typeface="Calibri" panose="020F0502020204030204" pitchFamily="34" charset="0"/>
              </a:rPr>
              <a:t>Politecnico</a:t>
            </a:r>
            <a:r>
              <a:rPr lang="en-US" sz="2000" dirty="0">
                <a:latin typeface="Calibri" panose="020F0502020204030204" pitchFamily="34" charset="0"/>
                <a:cs typeface="Calibri" panose="020F0502020204030204" pitchFamily="34" charset="0"/>
              </a:rPr>
              <a:t> di Milano</a:t>
            </a:r>
          </a:p>
          <a:p>
            <a:r>
              <a:rPr lang="en-US" sz="2000" dirty="0">
                <a:latin typeface="Calibri" panose="020F0502020204030204" pitchFamily="34" charset="0"/>
                <a:cs typeface="Calibri" panose="020F0502020204030204" pitchFamily="34" charset="0"/>
              </a:rPr>
              <a:t>M</a:t>
            </a:r>
            <a:r>
              <a:rPr lang="en-US" sz="2000" dirty="0" smtClean="0">
                <a:latin typeface="Calibri" panose="020F0502020204030204" pitchFamily="34" charset="0"/>
                <a:cs typeface="Calibri" panose="020F0502020204030204" pitchFamily="34" charset="0"/>
              </a:rPr>
              <a:t>anaging </a:t>
            </a:r>
            <a:r>
              <a:rPr lang="en-US" sz="2000" dirty="0">
                <a:latin typeface="Calibri" panose="020F0502020204030204" pitchFamily="34" charset="0"/>
                <a:cs typeface="Calibri" panose="020F0502020204030204" pitchFamily="34" charset="0"/>
              </a:rPr>
              <a:t>director of Poliedra</a:t>
            </a:r>
          </a:p>
          <a:p>
            <a:r>
              <a:rPr lang="en-US" sz="2000" dirty="0">
                <a:latin typeface="Calibri" panose="020F0502020204030204" pitchFamily="34" charset="0"/>
                <a:cs typeface="Calibri" panose="020F0502020204030204" pitchFamily="34" charset="0"/>
              </a:rPr>
              <a:t>Independent Expert for the evaluation of Horizon Europe proposals</a:t>
            </a:r>
          </a:p>
        </p:txBody>
      </p:sp>
      <p:sp>
        <p:nvSpPr>
          <p:cNvPr id="7" name="Titolo 6"/>
          <p:cNvSpPr>
            <a:spLocks noGrp="1"/>
          </p:cNvSpPr>
          <p:nvPr>
            <p:ph type="title"/>
          </p:nvPr>
        </p:nvSpPr>
        <p:spPr/>
        <p:txBody>
          <a:bodyPr/>
          <a:lstStyle/>
          <a:p>
            <a:r>
              <a:rPr lang="it-IT" dirty="0" err="1"/>
              <a:t>Bio</a:t>
            </a:r>
            <a:r>
              <a:rPr lang="it-IT" dirty="0"/>
              <a:t> | Alessandro Luè</a:t>
            </a:r>
            <a:endParaRPr lang="en-US" dirty="0"/>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5795" t="2393" r="18736" b="21862"/>
          <a:stretch/>
        </p:blipFill>
        <p:spPr>
          <a:xfrm>
            <a:off x="10028711" y="5013770"/>
            <a:ext cx="1371600" cy="1200151"/>
          </a:xfrm>
          <a:prstGeom prst="rect">
            <a:avLst/>
          </a:prstGeom>
          <a:effectLst>
            <a:outerShdw blurRad="50800" dist="38100" dir="2700000" algn="tl" rotWithShape="0">
              <a:prstClr val="black">
                <a:alpha val="40000"/>
              </a:prstClr>
            </a:outerShdw>
          </a:effectLst>
        </p:spPr>
      </p:pic>
      <p:sp>
        <p:nvSpPr>
          <p:cNvPr id="6" name="Segnaposto testo 2"/>
          <p:cNvSpPr txBox="1">
            <a:spLocks/>
          </p:cNvSpPr>
          <p:nvPr/>
        </p:nvSpPr>
        <p:spPr>
          <a:xfrm>
            <a:off x="9726209" y="854707"/>
            <a:ext cx="1961146" cy="911125"/>
          </a:xfrm>
          <a:prstGeom prst="rect">
            <a:avLst/>
          </a:prstGeom>
          <a:noFill/>
        </p:spPr>
        <p:txBody>
          <a:bodyPr anchor="ctr"/>
          <a:lstStyle>
            <a:lvl1pPr marL="342900" indent="-342900" algn="l" rtl="0" eaLnBrk="0" fontAlgn="base" hangingPunct="0">
              <a:spcBef>
                <a:spcPct val="20000"/>
              </a:spcBef>
              <a:spcAft>
                <a:spcPct val="0"/>
              </a:spcAft>
              <a:buClr>
                <a:srgbClr val="0070C0"/>
              </a:buClr>
              <a:buSzPct val="80000"/>
              <a:buFont typeface="Wingdings" panose="05000000000000000000" pitchFamily="2" charset="2"/>
              <a:buChar char="q"/>
              <a:defRPr sz="2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lr>
                <a:srgbClr val="0070C0"/>
              </a:buClr>
              <a:buFont typeface="Courier New" panose="02070309020205020404" pitchFamily="49" charset="0"/>
              <a:buChar char="o"/>
              <a:defRPr sz="20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800" b="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0070C0"/>
              </a:buClr>
              <a:buSzPct val="80000"/>
              <a:buFont typeface="Wingdings" panose="05000000000000000000" pitchFamily="2" charset="2"/>
              <a:buNone/>
              <a:tabLst/>
              <a:defRPr/>
            </a:pPr>
            <a:r>
              <a:rPr kumimoji="0" lang="it-IT" sz="2200" b="0" i="0" u="none" strike="noStrike" kern="0" cap="none" spc="0" normalizeH="0" baseline="0" noProof="0" dirty="0" err="1">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mathematical</a:t>
            </a:r>
            <a:r>
              <a:rPr kumimoji="0" lang="it-IT" sz="2200" b="0" i="0" u="none" strike="noStrike" kern="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it-IT" sz="2200" b="0" i="0" u="none" strike="noStrike" kern="0" cap="none" spc="0" normalizeH="0" baseline="0" noProof="0" dirty="0" err="1">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models</a:t>
            </a:r>
            <a:endParaRPr kumimoji="0" lang="it-IT" sz="2200" b="0" i="0" u="none" strike="noStrike" kern="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8" name="Segnaposto testo 2"/>
          <p:cNvSpPr txBox="1">
            <a:spLocks/>
          </p:cNvSpPr>
          <p:nvPr/>
        </p:nvSpPr>
        <p:spPr>
          <a:xfrm>
            <a:off x="9726209" y="3572394"/>
            <a:ext cx="1961146" cy="911125"/>
          </a:xfrm>
          <a:prstGeom prst="rect">
            <a:avLst/>
          </a:prstGeom>
          <a:noFill/>
        </p:spPr>
        <p:txBody>
          <a:bodyPr anchor="ctr"/>
          <a:lstStyle>
            <a:lvl1pPr marL="342900" indent="-342900" algn="l" rtl="0" eaLnBrk="0" fontAlgn="base" hangingPunct="0">
              <a:spcBef>
                <a:spcPct val="20000"/>
              </a:spcBef>
              <a:spcAft>
                <a:spcPct val="0"/>
              </a:spcAft>
              <a:buClr>
                <a:srgbClr val="0070C0"/>
              </a:buClr>
              <a:buSzPct val="80000"/>
              <a:buFont typeface="Wingdings" panose="05000000000000000000" pitchFamily="2" charset="2"/>
              <a:buChar char="q"/>
              <a:defRPr sz="2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lr>
                <a:srgbClr val="0070C0"/>
              </a:buClr>
              <a:buFont typeface="Courier New" panose="02070309020205020404" pitchFamily="49" charset="0"/>
              <a:buChar char="o"/>
              <a:defRPr sz="20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800" b="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0070C0"/>
              </a:buClr>
              <a:buSzPct val="80000"/>
              <a:buFont typeface="Wingdings" panose="05000000000000000000" pitchFamily="2" charset="2"/>
              <a:buNone/>
              <a:tabLst/>
              <a:defRPr/>
            </a:pPr>
            <a:r>
              <a:rPr kumimoji="0" lang="it-IT" sz="2200" b="0" i="0" u="none" strike="noStrike" kern="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policy</a:t>
            </a:r>
          </a:p>
        </p:txBody>
      </p:sp>
      <p:cxnSp>
        <p:nvCxnSpPr>
          <p:cNvPr id="5" name="Connettore 2 4"/>
          <p:cNvCxnSpPr>
            <a:stCxn id="6" idx="2"/>
          </p:cNvCxnSpPr>
          <p:nvPr/>
        </p:nvCxnSpPr>
        <p:spPr>
          <a:xfrm>
            <a:off x="10706782" y="1765832"/>
            <a:ext cx="0" cy="204145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9" name="Segnaposto testo 2"/>
          <p:cNvSpPr txBox="1">
            <a:spLocks/>
          </p:cNvSpPr>
          <p:nvPr/>
        </p:nvSpPr>
        <p:spPr>
          <a:xfrm>
            <a:off x="516025" y="1020956"/>
            <a:ext cx="8509755" cy="2298180"/>
          </a:xfrm>
          <a:prstGeom prst="rect">
            <a:avLst/>
          </a:prstGeom>
          <a:noFill/>
        </p:spPr>
        <p:txBody>
          <a:bodyPr/>
          <a:lstStyle>
            <a:lvl1pPr marL="342900" indent="-342900" algn="l" rtl="0" eaLnBrk="0" fontAlgn="base" hangingPunct="0">
              <a:spcBef>
                <a:spcPct val="20000"/>
              </a:spcBef>
              <a:spcAft>
                <a:spcPct val="0"/>
              </a:spcAft>
              <a:buClr>
                <a:srgbClr val="0070C0"/>
              </a:buClr>
              <a:buSzPct val="80000"/>
              <a:buFont typeface="Wingdings" panose="05000000000000000000" pitchFamily="2" charset="2"/>
              <a:buChar char="q"/>
              <a:defRPr sz="22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lr>
                <a:srgbClr val="0070C0"/>
              </a:buClr>
              <a:buFont typeface="Courier New" panose="02070309020205020404" pitchFamily="49" charset="0"/>
              <a:buChar char="o"/>
              <a:defRPr sz="20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800" b="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1400" b="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rgbClr val="0070C0"/>
              </a:buClr>
              <a:buSzPct val="80000"/>
              <a:buFont typeface="Wingdings" panose="05000000000000000000" pitchFamily="2" charset="2"/>
              <a:buNone/>
              <a:tabLst/>
              <a:defRPr/>
            </a:pPr>
            <a:r>
              <a:rPr kumimoji="0" lang="en-US" sz="2200" b="0" i="1" u="none" strike="noStrike" kern="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Over 20 years of experience in applied research for decision support and sustainable mobility: decision support systems, multi-criteria analysis, sharing mobility, electric mobility, mobility management, optimization models for transport and logistics, intelligent transport system, smart cities and communities</a:t>
            </a:r>
          </a:p>
        </p:txBody>
      </p:sp>
      <p:sp>
        <p:nvSpPr>
          <p:cNvPr id="11" name="Freccia a destra 10"/>
          <p:cNvSpPr/>
          <p:nvPr/>
        </p:nvSpPr>
        <p:spPr>
          <a:xfrm rot="12588326">
            <a:off x="7949251" y="5637932"/>
            <a:ext cx="1067930" cy="374329"/>
          </a:xfrm>
          <a:prstGeom prst="rightArrow">
            <a:avLst/>
          </a:prstGeom>
          <a:solidFill>
            <a:schemeClr val="bg1"/>
          </a:solid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3089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pPr marL="457200" indent="-457200">
              <a:buFont typeface="+mj-lt"/>
              <a:buAutoNum type="alphaUcPeriod"/>
            </a:pPr>
            <a:r>
              <a:rPr lang="en-US" sz="2400" dirty="0"/>
              <a:t>Monitor the main funding channels</a:t>
            </a:r>
          </a:p>
          <a:p>
            <a:pPr marL="457200" indent="-457200">
              <a:buFont typeface="+mj-lt"/>
              <a:buAutoNum type="alphaUcPeriod"/>
            </a:pPr>
            <a:r>
              <a:rPr lang="en-US" sz="2400" dirty="0"/>
              <a:t>Understand who offers the financing</a:t>
            </a:r>
          </a:p>
          <a:p>
            <a:pPr marL="457200" indent="-457200">
              <a:buFont typeface="+mj-lt"/>
              <a:buAutoNum type="alphaUcPeriod"/>
            </a:pPr>
            <a:r>
              <a:rPr lang="en-US" sz="2400" dirty="0"/>
              <a:t>Understand the funding opportunity</a:t>
            </a:r>
          </a:p>
          <a:p>
            <a:pPr marL="457200" indent="-457200">
              <a:buFont typeface="+mj-lt"/>
              <a:buAutoNum type="alphaUcPeriod"/>
            </a:pPr>
            <a:r>
              <a:rPr lang="en-US" sz="2400" dirty="0"/>
              <a:t>Analyze projects funded in the past</a:t>
            </a:r>
          </a:p>
          <a:p>
            <a:pPr marL="457200" indent="-457200">
              <a:buFont typeface="+mj-lt"/>
              <a:buAutoNum type="alphaUcPeriod"/>
            </a:pPr>
            <a:r>
              <a:rPr lang="en-US" sz="2400" dirty="0"/>
              <a:t>Analyze the call</a:t>
            </a:r>
            <a:endParaRPr lang="it-IT" sz="2400"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it-IT" dirty="0"/>
              <a:t>Financing </a:t>
            </a:r>
            <a:r>
              <a:rPr lang="it-IT" dirty="0" err="1"/>
              <a:t>research</a:t>
            </a:r>
            <a:r>
              <a:rPr lang="it-IT" dirty="0"/>
              <a:t>: the </a:t>
            </a:r>
            <a:r>
              <a:rPr lang="it-IT" dirty="0" err="1"/>
              <a:t>main</a:t>
            </a:r>
            <a:r>
              <a:rPr lang="it-IT" dirty="0"/>
              <a:t> steps</a:t>
            </a:r>
          </a:p>
        </p:txBody>
      </p:sp>
    </p:spTree>
    <p:extLst>
      <p:ext uri="{BB962C8B-B14F-4D97-AF65-F5344CB8AC3E}">
        <p14:creationId xmlns:p14="http://schemas.microsoft.com/office/powerpoint/2010/main" val="1192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r>
              <a:rPr lang="en-US" sz="2400" dirty="0"/>
              <a:t>The goal is to identify the tenders (calls) as soon as they are published in order to have the necessary time to prepare the proposal.</a:t>
            </a:r>
          </a:p>
          <a:p>
            <a:endParaRPr lang="en-US" sz="2400" dirty="0"/>
          </a:p>
          <a:p>
            <a:r>
              <a:rPr lang="en-US" sz="2400" dirty="0"/>
              <a:t>As regards Horizon Europe,</a:t>
            </a:r>
            <a:br>
              <a:rPr lang="en-US" sz="2400" dirty="0"/>
            </a:br>
            <a:r>
              <a:rPr lang="en-US" sz="2400" dirty="0"/>
              <a:t>drafts of the future </a:t>
            </a:r>
            <a:br>
              <a:rPr lang="en-US" sz="2400" dirty="0"/>
            </a:br>
            <a:r>
              <a:rPr lang="en-US" sz="2400" dirty="0" err="1"/>
              <a:t>workprogrammes</a:t>
            </a:r>
            <a:r>
              <a:rPr lang="en-US" sz="2400" dirty="0"/>
              <a:t> are available</a:t>
            </a:r>
            <a:br>
              <a:rPr lang="en-US" sz="2400" dirty="0"/>
            </a:br>
            <a:r>
              <a:rPr lang="en-US" sz="2400" dirty="0"/>
              <a:t>in advance</a:t>
            </a:r>
          </a:p>
          <a:p>
            <a:endParaRPr lang="en-US" sz="2400" dirty="0"/>
          </a:p>
          <a:p>
            <a:endParaRPr lang="en-US" sz="2400"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A. Monitor the main funding channels</a:t>
            </a:r>
          </a:p>
        </p:txBody>
      </p:sp>
      <p:sp>
        <p:nvSpPr>
          <p:cNvPr id="5" name="CasellaDiTesto 4">
            <a:extLst>
              <a:ext uri="{FF2B5EF4-FFF2-40B4-BE49-F238E27FC236}">
                <a16:creationId xmlns:a16="http://schemas.microsoft.com/office/drawing/2014/main" id="{FE504C9F-C018-41FB-B07D-091A8C09A0A6}"/>
              </a:ext>
            </a:extLst>
          </p:cNvPr>
          <p:cNvSpPr txBox="1"/>
          <p:nvPr/>
        </p:nvSpPr>
        <p:spPr>
          <a:xfrm>
            <a:off x="741774" y="5148480"/>
            <a:ext cx="4366660" cy="1169551"/>
          </a:xfrm>
          <a:prstGeom prst="rect">
            <a:avLst/>
          </a:prstGeom>
          <a:noFill/>
        </p:spPr>
        <p:txBody>
          <a:bodyPr wrap="square">
            <a:spAutoFit/>
          </a:bodyPr>
          <a:lstStyle/>
          <a:p>
            <a:pPr algn="r"/>
            <a:r>
              <a:rPr lang="it-IT" sz="1400" i="1" dirty="0"/>
              <a:t>https://research-and-innovation.ec.europa.eu/funding/funding-opportunities/funding-programmes-and-open-calls/horizon-europe/horizon-europe-work-programmes_en#view-available-work-programmes</a:t>
            </a:r>
          </a:p>
        </p:txBody>
      </p:sp>
      <p:pic>
        <p:nvPicPr>
          <p:cNvPr id="7" name="Immagine 6">
            <a:extLst>
              <a:ext uri="{FF2B5EF4-FFF2-40B4-BE49-F238E27FC236}">
                <a16:creationId xmlns:a16="http://schemas.microsoft.com/office/drawing/2014/main" id="{CB39EF72-3827-491F-8303-4135131914CA}"/>
              </a:ext>
            </a:extLst>
          </p:cNvPr>
          <p:cNvPicPr>
            <a:picLocks noChangeAspect="1"/>
          </p:cNvPicPr>
          <p:nvPr/>
        </p:nvPicPr>
        <p:blipFill rotWithShape="1">
          <a:blip r:embed="rId2"/>
          <a:srcRect l="14177" t="16401" r="22988" b="7154"/>
          <a:stretch/>
        </p:blipFill>
        <p:spPr>
          <a:xfrm>
            <a:off x="5108434" y="1973766"/>
            <a:ext cx="6870868" cy="47019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363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pPr marL="0" indent="0">
              <a:buNone/>
            </a:pPr>
            <a:r>
              <a:rPr lang="en-US" sz="2400" dirty="0"/>
              <a:t>The funding entity may be:</a:t>
            </a:r>
          </a:p>
          <a:p>
            <a:r>
              <a:rPr lang="en-US" sz="2400" dirty="0"/>
              <a:t>the EU</a:t>
            </a:r>
          </a:p>
          <a:p>
            <a:r>
              <a:rPr lang="en-US" sz="2400" dirty="0"/>
              <a:t>a Ministry, a regional government, a municipality</a:t>
            </a:r>
          </a:p>
          <a:p>
            <a:r>
              <a:rPr lang="en-US" sz="2400" dirty="0"/>
              <a:t>a Foundation</a:t>
            </a:r>
          </a:p>
          <a:p>
            <a:r>
              <a:rPr lang="en-US" sz="2400" dirty="0"/>
              <a:t>an agency (e.g. European Environmental Agency)</a:t>
            </a:r>
          </a:p>
          <a:p>
            <a:r>
              <a:rPr lang="en-US" sz="2400" dirty="0"/>
              <a:t>a Chamber of Commerce</a:t>
            </a:r>
          </a:p>
          <a:p>
            <a:r>
              <a:rPr lang="en-US" sz="2400" dirty="0"/>
              <a:t>…</a:t>
            </a:r>
          </a:p>
          <a:p>
            <a:pPr marL="0" indent="0">
              <a:buNone/>
            </a:pPr>
            <a:r>
              <a:rPr lang="en-US" sz="2400" dirty="0"/>
              <a:t>It is important to understand what the funding entity wants to achieve, what its policy and strategy are.</a:t>
            </a:r>
          </a:p>
          <a:p>
            <a:pPr marL="0" indent="0">
              <a:buNone/>
            </a:pPr>
            <a:r>
              <a:rPr lang="en-US" sz="2400" dirty="0"/>
              <a:t>Understanding these aspects is essential for writing a research project that has the possibility of being funded.</a:t>
            </a:r>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B. Understand who offers the financing</a:t>
            </a:r>
          </a:p>
        </p:txBody>
      </p:sp>
    </p:spTree>
    <p:extLst>
      <p:ext uri="{BB962C8B-B14F-4D97-AF65-F5344CB8AC3E}">
        <p14:creationId xmlns:p14="http://schemas.microsoft.com/office/powerpoint/2010/main" val="14307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pPr marL="0" indent="0">
              <a:buNone/>
            </a:pPr>
            <a:r>
              <a:rPr lang="en-US" sz="2400" dirty="0"/>
              <a:t>1st question: is the University one of the foreseen partners? And with what role?</a:t>
            </a:r>
          </a:p>
          <a:p>
            <a:pPr marL="0" indent="0">
              <a:buNone/>
            </a:pPr>
            <a:endParaRPr lang="en-US" sz="2400" dirty="0"/>
          </a:p>
          <a:p>
            <a:pPr marL="0" indent="0">
              <a:buNone/>
            </a:pPr>
            <a:r>
              <a:rPr lang="en-US" sz="2400" dirty="0"/>
              <a:t>2nd question: How significant is the financing possibility? To answer, it is useful to analyze:</a:t>
            </a:r>
          </a:p>
          <a:p>
            <a:r>
              <a:rPr lang="en-US" sz="2400" dirty="0"/>
              <a:t> the total amount of the funding</a:t>
            </a:r>
          </a:p>
          <a:p>
            <a:r>
              <a:rPr lang="en-US" sz="2400" dirty="0"/>
              <a:t> the maximum permissible value for each individual project</a:t>
            </a:r>
          </a:p>
          <a:p>
            <a:r>
              <a:rPr lang="en-US" sz="2400" dirty="0"/>
              <a:t> the average of the funds granted in previous tenders (if available)</a:t>
            </a:r>
          </a:p>
          <a:p>
            <a:r>
              <a:rPr lang="en-US" sz="2400" dirty="0"/>
              <a:t> the average number of partners per project</a:t>
            </a:r>
          </a:p>
          <a:p>
            <a:r>
              <a:rPr lang="en-US" sz="2400" dirty="0"/>
              <a:t> the percentage of funded projects (if available)</a:t>
            </a:r>
          </a:p>
          <a:p>
            <a:endParaRPr lang="en-US" sz="2400" dirty="0"/>
          </a:p>
          <a:p>
            <a:endParaRPr lang="en-US" sz="2400"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C. Understand the funding opportunity</a:t>
            </a:r>
          </a:p>
        </p:txBody>
      </p:sp>
    </p:spTree>
    <p:extLst>
      <p:ext uri="{BB962C8B-B14F-4D97-AF65-F5344CB8AC3E}">
        <p14:creationId xmlns:p14="http://schemas.microsoft.com/office/powerpoint/2010/main" val="16660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pPr marL="0" indent="0">
              <a:buNone/>
            </a:pPr>
            <a:r>
              <a:rPr lang="en-US" sz="2400" dirty="0"/>
              <a:t>If there is a database containing the history of funded projects, it is very useful to analyze it to obtain 3 results:</a:t>
            </a:r>
          </a:p>
          <a:p>
            <a:r>
              <a:rPr lang="en-US" sz="2400" dirty="0"/>
              <a:t>Identify the key topics</a:t>
            </a:r>
          </a:p>
          <a:p>
            <a:r>
              <a:rPr lang="en-US" sz="2400" dirty="0"/>
              <a:t>Identify key projects</a:t>
            </a:r>
          </a:p>
          <a:p>
            <a:r>
              <a:rPr lang="en-US" sz="2400" dirty="0"/>
              <a:t>Identify reliable and experienced coordinators and partners</a:t>
            </a:r>
          </a:p>
          <a:p>
            <a:pPr marL="0" indent="0">
              <a:buNone/>
            </a:pPr>
            <a:endParaRPr lang="en-US" sz="2400" dirty="0">
              <a:solidFill>
                <a:srgbClr val="0070C0"/>
              </a:solidFill>
              <a:sym typeface="Wingdings" panose="05000000000000000000" pitchFamily="2" charset="2"/>
            </a:endParaRPr>
          </a:p>
          <a:p>
            <a:pPr marL="400050" lvl="1" indent="0">
              <a:buNone/>
            </a:pPr>
            <a:r>
              <a:rPr lang="en-US" sz="2200" dirty="0">
                <a:solidFill>
                  <a:srgbClr val="0070C0"/>
                </a:solidFill>
                <a:sym typeface="Wingdings" panose="05000000000000000000" pitchFamily="2" charset="2"/>
              </a:rPr>
              <a:t> Not only the history of funded projects, but also other sources of information</a:t>
            </a:r>
            <a:br>
              <a:rPr lang="en-US" sz="2200" dirty="0">
                <a:solidFill>
                  <a:srgbClr val="0070C0"/>
                </a:solidFill>
                <a:sym typeface="Wingdings" panose="05000000000000000000" pitchFamily="2" charset="2"/>
              </a:rPr>
            </a:br>
            <a:r>
              <a:rPr lang="en-US" sz="2200" dirty="0">
                <a:solidFill>
                  <a:srgbClr val="0070C0"/>
                </a:solidFill>
                <a:sym typeface="Wingdings" panose="05000000000000000000" pitchFamily="2" charset="2"/>
              </a:rPr>
              <a:t>	</a:t>
            </a:r>
            <a:endParaRPr lang="en-US" sz="2400" dirty="0"/>
          </a:p>
          <a:p>
            <a:endParaRPr lang="en-US" sz="2400" dirty="0"/>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D. Analyze projects funded in the past</a:t>
            </a:r>
          </a:p>
        </p:txBody>
      </p:sp>
    </p:spTree>
    <p:extLst>
      <p:ext uri="{BB962C8B-B14F-4D97-AF65-F5344CB8AC3E}">
        <p14:creationId xmlns:p14="http://schemas.microsoft.com/office/powerpoint/2010/main" val="34377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r>
              <a:rPr lang="en-US" sz="2400" dirty="0"/>
              <a:t>How are your research interests positioned in relation to the objectives of the call?</a:t>
            </a:r>
          </a:p>
          <a:p>
            <a:endParaRPr lang="en-US" sz="2400" dirty="0"/>
          </a:p>
          <a:p>
            <a:r>
              <a:rPr lang="en-US" sz="2400" dirty="0"/>
              <a:t>Define right away if you have concrete possibilities of accessing financing.</a:t>
            </a:r>
          </a:p>
          <a:p>
            <a:endParaRPr lang="en-US" sz="2400" dirty="0"/>
          </a:p>
          <a:p>
            <a:r>
              <a:rPr lang="en-US" sz="2400" dirty="0"/>
              <a:t>Bear in mind that there is a direct correspondence between the economic value of the project and the complexity in preparing the proposal (and subsequent project management).</a:t>
            </a:r>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E. Analyze the call | the research topic</a:t>
            </a:r>
          </a:p>
        </p:txBody>
      </p:sp>
    </p:spTree>
    <p:extLst>
      <p:ext uri="{BB962C8B-B14F-4D97-AF65-F5344CB8AC3E}">
        <p14:creationId xmlns:p14="http://schemas.microsoft.com/office/powerpoint/2010/main" val="62397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17A60F3-583F-4229-A150-E7805C74F05E}"/>
              </a:ext>
            </a:extLst>
          </p:cNvPr>
          <p:cNvSpPr>
            <a:spLocks noGrp="1"/>
          </p:cNvSpPr>
          <p:nvPr>
            <p:ph type="body" sz="quarter" idx="10"/>
          </p:nvPr>
        </p:nvSpPr>
        <p:spPr/>
        <p:txBody>
          <a:bodyPr/>
          <a:lstStyle/>
          <a:p>
            <a:r>
              <a:rPr lang="en-US" sz="2400" dirty="0"/>
              <a:t>Do you already have a sufficient network of contacts (national or international) to assemble the “right” number / expertise of partners required?</a:t>
            </a:r>
          </a:p>
          <a:p>
            <a:r>
              <a:rPr lang="en-US" sz="2400" dirty="0"/>
              <a:t>If not, you need to find new partners. And this is one of the most difficult task …</a:t>
            </a:r>
          </a:p>
          <a:p>
            <a:pPr marL="1257300" lvl="3" indent="0">
              <a:buNone/>
            </a:pPr>
            <a:r>
              <a:rPr lang="en-US" sz="2400" dirty="0">
                <a:solidFill>
                  <a:srgbClr val="0070C0"/>
                </a:solidFill>
              </a:rPr>
              <a:t>Find a reliable coordinator and collaborative partners and …</a:t>
            </a:r>
            <a:br>
              <a:rPr lang="en-US" sz="2400" dirty="0">
                <a:solidFill>
                  <a:srgbClr val="0070C0"/>
                </a:solidFill>
              </a:rPr>
            </a:br>
            <a:r>
              <a:rPr lang="en-US" sz="2400" dirty="0">
                <a:solidFill>
                  <a:srgbClr val="0070C0"/>
                </a:solidFill>
              </a:rPr>
              <a:t>						you're already halfway there!  </a:t>
            </a:r>
          </a:p>
          <a:p>
            <a:r>
              <a:rPr lang="en-US" sz="2400" dirty="0"/>
              <a:t>In the long period, go regularly to EU funded events and conferences</a:t>
            </a:r>
            <a:br>
              <a:rPr lang="en-US" sz="2400" dirty="0"/>
            </a:br>
            <a:r>
              <a:rPr lang="en-US" sz="2400" dirty="0"/>
              <a:t>(e.g. Transport Research Arena, </a:t>
            </a:r>
            <a:r>
              <a:rPr lang="en-US" sz="2400" dirty="0" err="1"/>
              <a:t>Infodays</a:t>
            </a:r>
            <a:r>
              <a:rPr lang="en-US" sz="2400" dirty="0"/>
              <a:t>, …) and keep contacts with partners from previous projects</a:t>
            </a:r>
          </a:p>
          <a:p>
            <a:r>
              <a:rPr lang="en-US" sz="2400" dirty="0"/>
              <a:t>In the short term, it is useful to prepare a short presentation to send to potential partners, with for instance the following information:</a:t>
            </a:r>
          </a:p>
          <a:p>
            <a:pPr lvl="1"/>
            <a:r>
              <a:rPr lang="en-US" sz="2200" dirty="0"/>
              <a:t> who are you (research group, department, university) and what is your know-how</a:t>
            </a:r>
          </a:p>
          <a:p>
            <a:pPr lvl="1"/>
            <a:r>
              <a:rPr lang="en-US" sz="2200" dirty="0"/>
              <a:t> what are your objectives in participating in the call in question</a:t>
            </a:r>
          </a:p>
          <a:p>
            <a:pPr lvl="1"/>
            <a:r>
              <a:rPr lang="en-US" sz="2200" dirty="0"/>
              <a:t> what skills are you looking for?</a:t>
            </a:r>
          </a:p>
        </p:txBody>
      </p:sp>
      <p:sp>
        <p:nvSpPr>
          <p:cNvPr id="3" name="Titolo 2">
            <a:extLst>
              <a:ext uri="{FF2B5EF4-FFF2-40B4-BE49-F238E27FC236}">
                <a16:creationId xmlns:a16="http://schemas.microsoft.com/office/drawing/2014/main" id="{187128CF-ED31-4494-BC37-CE6C9B3DCB9E}"/>
              </a:ext>
            </a:extLst>
          </p:cNvPr>
          <p:cNvSpPr>
            <a:spLocks noGrp="1"/>
          </p:cNvSpPr>
          <p:nvPr>
            <p:ph type="title"/>
          </p:nvPr>
        </p:nvSpPr>
        <p:spPr/>
        <p:txBody>
          <a:bodyPr/>
          <a:lstStyle/>
          <a:p>
            <a:r>
              <a:rPr lang="en-US" dirty="0"/>
              <a:t>E. Analyze the call | the research topic</a:t>
            </a:r>
          </a:p>
        </p:txBody>
      </p:sp>
    </p:spTree>
    <p:extLst>
      <p:ext uri="{BB962C8B-B14F-4D97-AF65-F5344CB8AC3E}">
        <p14:creationId xmlns:p14="http://schemas.microsoft.com/office/powerpoint/2010/main" val="7214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Metallica">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4337</TotalTime>
  <Words>1322</Words>
  <Application>Microsoft Office PowerPoint</Application>
  <PresentationFormat>Widescreen</PresentationFormat>
  <Paragraphs>93</Paragraphs>
  <Slides>16</Slides>
  <Notes>2</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16</vt:i4>
      </vt:variant>
    </vt:vector>
  </HeadingPairs>
  <TitlesOfParts>
    <vt:vector size="31" baseType="lpstr">
      <vt:lpstr>ＭＳ Ｐゴシック</vt:lpstr>
      <vt:lpstr>Arial</vt:lpstr>
      <vt:lpstr>Calibri</vt:lpstr>
      <vt:lpstr>Calibri Light</vt:lpstr>
      <vt:lpstr>Courier New</vt:lpstr>
      <vt:lpstr>DejaVu Sans</vt:lpstr>
      <vt:lpstr>Montserrat</vt:lpstr>
      <vt:lpstr>Raleway</vt:lpstr>
      <vt:lpstr>Symbol</vt:lpstr>
      <vt:lpstr>Tahoma</vt:lpstr>
      <vt:lpstr>Times New Roman</vt:lpstr>
      <vt:lpstr>Wingdings</vt:lpstr>
      <vt:lpstr>Tema di Office</vt:lpstr>
      <vt:lpstr>Struttura predefinita</vt:lpstr>
      <vt:lpstr>Office Theme</vt:lpstr>
      <vt:lpstr>Presentazione standard di PowerPoint</vt:lpstr>
      <vt:lpstr>Bio | Alessandro Luè</vt:lpstr>
      <vt:lpstr>Financing research: the main steps</vt:lpstr>
      <vt:lpstr>A. Monitor the main funding channels</vt:lpstr>
      <vt:lpstr>B. Understand who offers the financing</vt:lpstr>
      <vt:lpstr>C. Understand the funding opportunity</vt:lpstr>
      <vt:lpstr>D. Analyze projects funded in the past</vt:lpstr>
      <vt:lpstr>E. Analyze the call | the research topic</vt:lpstr>
      <vt:lpstr>E. Analyze the call | the research topic</vt:lpstr>
      <vt:lpstr>“How to prepare a successful proposal”</vt:lpstr>
      <vt:lpstr>Some common mistakes</vt:lpstr>
      <vt:lpstr>Some common mistakes</vt:lpstr>
      <vt:lpstr>Some common mistakes</vt:lpstr>
      <vt:lpstr>Some common mistakes</vt:lpstr>
      <vt:lpstr>Some common mistakes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lia tagliavini</dc:creator>
  <cp:lastModifiedBy>Alessandro Lue'</cp:lastModifiedBy>
  <cp:revision>575</cp:revision>
  <cp:lastPrinted>2019-07-01T08:06:25Z</cp:lastPrinted>
  <dcterms:created xsi:type="dcterms:W3CDTF">2018-05-07T16:17:26Z</dcterms:created>
  <dcterms:modified xsi:type="dcterms:W3CDTF">2023-09-28T08:01:39Z</dcterms:modified>
</cp:coreProperties>
</file>