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75" r:id="rId4"/>
    <p:sldId id="276" r:id="rId5"/>
    <p:sldId id="274" r:id="rId6"/>
    <p:sldId id="259" r:id="rId7"/>
    <p:sldId id="263" r:id="rId8"/>
    <p:sldId id="277" r:id="rId9"/>
    <p:sldId id="278" r:id="rId10"/>
    <p:sldId id="264" r:id="rId11"/>
    <p:sldId id="284" r:id="rId12"/>
    <p:sldId id="279" r:id="rId13"/>
    <p:sldId id="262" r:id="rId14"/>
    <p:sldId id="280" r:id="rId15"/>
    <p:sldId id="266" r:id="rId16"/>
    <p:sldId id="267" r:id="rId17"/>
    <p:sldId id="272" r:id="rId18"/>
    <p:sldId id="273" r:id="rId19"/>
    <p:sldId id="281" r:id="rId20"/>
    <p:sldId id="282" r:id="rId21"/>
    <p:sldId id="283" r:id="rId22"/>
    <p:sldId id="269" r:id="rId23"/>
    <p:sldId id="270" r:id="rId24"/>
    <p:sldId id="271" r:id="rId25"/>
    <p:sldId id="260" r:id="rId26"/>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3"/>
    <p:restoredTop sz="94676"/>
  </p:normalViewPr>
  <p:slideViewPr>
    <p:cSldViewPr snapToGrid="0">
      <p:cViewPr varScale="1">
        <p:scale>
          <a:sx n="97" d="100"/>
          <a:sy n="97" d="100"/>
        </p:scale>
        <p:origin x="8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5E42BBBA-1A6A-4DC8-B14F-78DB6BAA45E5}"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609480" y="1604520"/>
            <a:ext cx="109720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609480" y="3682080"/>
            <a:ext cx="109720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98A6179A-DB25-4946-8790-24AF089B4DE4}"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7DFAC006-6B24-4747-85C1-27F7167620B9}"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5" name="PlaceHolder 2"/>
          <p:cNvSpPr>
            <a:spLocks noGrp="1"/>
          </p:cNvSpPr>
          <p:nvPr>
            <p:ph/>
          </p:nvPr>
        </p:nvSpPr>
        <p:spPr>
          <a:xfrm>
            <a:off x="609480" y="1604520"/>
            <a:ext cx="35326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3"/>
          <p:cNvSpPr>
            <a:spLocks noGrp="1"/>
          </p:cNvSpPr>
          <p:nvPr>
            <p:ph/>
          </p:nvPr>
        </p:nvSpPr>
        <p:spPr>
          <a:xfrm>
            <a:off x="4319280" y="1604520"/>
            <a:ext cx="35326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4"/>
          <p:cNvSpPr>
            <a:spLocks noGrp="1"/>
          </p:cNvSpPr>
          <p:nvPr>
            <p:ph/>
          </p:nvPr>
        </p:nvSpPr>
        <p:spPr>
          <a:xfrm>
            <a:off x="8028720" y="1604520"/>
            <a:ext cx="35326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8" name="PlaceHolder 5"/>
          <p:cNvSpPr>
            <a:spLocks noGrp="1"/>
          </p:cNvSpPr>
          <p:nvPr>
            <p:ph/>
          </p:nvPr>
        </p:nvSpPr>
        <p:spPr>
          <a:xfrm>
            <a:off x="609480" y="3682080"/>
            <a:ext cx="35326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9" name="PlaceHolder 6"/>
          <p:cNvSpPr>
            <a:spLocks noGrp="1"/>
          </p:cNvSpPr>
          <p:nvPr>
            <p:ph/>
          </p:nvPr>
        </p:nvSpPr>
        <p:spPr>
          <a:xfrm>
            <a:off x="4319280" y="3682080"/>
            <a:ext cx="35326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0" name="PlaceHolder 7"/>
          <p:cNvSpPr>
            <a:spLocks noGrp="1"/>
          </p:cNvSpPr>
          <p:nvPr>
            <p:ph/>
          </p:nvPr>
        </p:nvSpPr>
        <p:spPr>
          <a:xfrm>
            <a:off x="8028720" y="3682080"/>
            <a:ext cx="35326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00CBE2D5-6D79-4167-ADA9-525EBA212A29}"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 name="PlaceHolder 2"/>
          <p:cNvSpPr>
            <a:spLocks noGrp="1"/>
          </p:cNvSpPr>
          <p:nvPr>
            <p:ph type="subTitle"/>
          </p:nvPr>
        </p:nvSpPr>
        <p:spPr>
          <a:xfrm>
            <a:off x="609480" y="1604520"/>
            <a:ext cx="10972080" cy="39769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01C401C0-7BE8-4793-91D5-F4201F04E6F5}"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 name="PlaceHolder 2"/>
          <p:cNvSpPr>
            <a:spLocks noGrp="1"/>
          </p:cNvSpPr>
          <p:nvPr>
            <p:ph/>
          </p:nvPr>
        </p:nvSpPr>
        <p:spPr>
          <a:xfrm>
            <a:off x="609480" y="1604520"/>
            <a:ext cx="10972080" cy="39769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BBD3C2E3-AA7A-435F-9483-F0534CE19651}"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 name="PlaceHolder 2"/>
          <p:cNvSpPr>
            <a:spLocks noGrp="1"/>
          </p:cNvSpPr>
          <p:nvPr>
            <p:ph/>
          </p:nvPr>
        </p:nvSpPr>
        <p:spPr>
          <a:xfrm>
            <a:off x="609480" y="1604520"/>
            <a:ext cx="5354280" cy="39769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 name="PlaceHolder 3"/>
          <p:cNvSpPr>
            <a:spLocks noGrp="1"/>
          </p:cNvSpPr>
          <p:nvPr>
            <p:ph/>
          </p:nvPr>
        </p:nvSpPr>
        <p:spPr>
          <a:xfrm>
            <a:off x="6231960" y="1604520"/>
            <a:ext cx="5354280" cy="39769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4B631651-FD04-41FC-BA12-A8208140F417}"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B8BF5083-DD90-42E0-B895-FC307F85A059}"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523880" y="1122480"/>
            <a:ext cx="9142920" cy="1106352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A137D94C-F3A7-4D9B-9F0E-8A1B69898DAE}"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 name="PlaceHolder 3"/>
          <p:cNvSpPr>
            <a:spLocks noGrp="1"/>
          </p:cNvSpPr>
          <p:nvPr>
            <p:ph/>
          </p:nvPr>
        </p:nvSpPr>
        <p:spPr>
          <a:xfrm>
            <a:off x="6231960" y="1604520"/>
            <a:ext cx="5354280" cy="39769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C417302-FA69-4FDB-A651-606A7568410D}"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9" name="PlaceHolder 2"/>
          <p:cNvSpPr>
            <a:spLocks noGrp="1"/>
          </p:cNvSpPr>
          <p:nvPr>
            <p:ph/>
          </p:nvPr>
        </p:nvSpPr>
        <p:spPr>
          <a:xfrm>
            <a:off x="609480" y="1604520"/>
            <a:ext cx="5354280" cy="39769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338FD28C-DFF6-424F-85B5-49D214E84826}"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4"/>
          <p:cNvSpPr>
            <a:spLocks noGrp="1"/>
          </p:cNvSpPr>
          <p:nvPr>
            <p:ph/>
          </p:nvPr>
        </p:nvSpPr>
        <p:spPr>
          <a:xfrm>
            <a:off x="609480" y="3682080"/>
            <a:ext cx="109720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960D24AB-AD72-4512-9D9C-7F5132886FA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2920" cy="238644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2" name="PlaceHolder 3"/>
          <p:cNvSpPr>
            <a:spLocks noGrp="1"/>
          </p:cNvSpPr>
          <p:nvPr>
            <p:ph type="ftr" idx="1"/>
          </p:nvPr>
        </p:nvSpPr>
        <p:spPr>
          <a:xfrm>
            <a:off x="4038480" y="6356520"/>
            <a:ext cx="4113720" cy="36396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&lt;footer&gt;</a:t>
            </a:r>
          </a:p>
        </p:txBody>
      </p:sp>
      <p:sp>
        <p:nvSpPr>
          <p:cNvPr id="3" name="PlaceHolder 4"/>
          <p:cNvSpPr>
            <a:spLocks noGrp="1"/>
          </p:cNvSpPr>
          <p:nvPr>
            <p:ph type="sldNum" idx="2"/>
          </p:nvPr>
        </p:nvSpPr>
        <p:spPr>
          <a:xfrm>
            <a:off x="8610480" y="6356520"/>
            <a:ext cx="2742120" cy="363960"/>
          </a:xfrm>
          <a:prstGeom prst="rect">
            <a:avLst/>
          </a:prstGeom>
          <a:noFill/>
          <a:ln w="0">
            <a:noFill/>
          </a:ln>
        </p:spPr>
        <p:txBody>
          <a:bodyPr lIns="90000" tIns="45000" rIns="90000" bIns="45000" anchor="ctr">
            <a:noAutofit/>
          </a:bodyPr>
          <a:lstStyle>
            <a:lvl1pPr algn="r">
              <a:lnSpc>
                <a:spcPct val="100000"/>
              </a:lnSpc>
              <a:buNone/>
              <a:defRPr lang="sr-Latn-RS" sz="1200" b="0" strike="noStrike" spc="-1">
                <a:solidFill>
                  <a:srgbClr val="8B8B8B"/>
                </a:solidFill>
                <a:latin typeface="Calibri"/>
              </a:defRPr>
            </a:lvl1pPr>
          </a:lstStyle>
          <a:p>
            <a:pPr algn="r">
              <a:lnSpc>
                <a:spcPct val="100000"/>
              </a:lnSpc>
              <a:buNone/>
            </a:pPr>
            <a:fld id="{0BEBB093-2832-4A4B-B5B8-FBC1EFEFB977}" type="slidenum">
              <a:rPr lang="sr-Latn-RS" sz="1200" b="0" strike="noStrike" spc="-1">
                <a:solidFill>
                  <a:srgbClr val="8B8B8B"/>
                </a:solidFill>
                <a:latin typeface="Calibri"/>
              </a:rPr>
              <a:t>‹#›</a:t>
            </a:fld>
            <a:endParaRPr lang="en-US" sz="1200" b="0" strike="noStrike" spc="-1">
              <a:latin typeface="Times New Roman"/>
            </a:endParaRPr>
          </a:p>
        </p:txBody>
      </p:sp>
      <p:sp>
        <p:nvSpPr>
          <p:cNvPr id="4" name="PlaceHolder 5"/>
          <p:cNvSpPr>
            <a:spLocks noGrp="1"/>
          </p:cNvSpPr>
          <p:nvPr>
            <p:ph type="dt" idx="3"/>
          </p:nvPr>
        </p:nvSpPr>
        <p:spPr>
          <a:xfrm>
            <a:off x="838080" y="6356520"/>
            <a:ext cx="2742120" cy="36396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r>
              <a:rPr lang="en-US" sz="1400" b="0" strike="noStrike" spc="-1">
                <a:latin typeface="Times New Roman"/>
              </a:rPr>
              <a:t>&lt;date/time&gt;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c.europa.eu/info/funding-tenders/opportunities/portal/screen/hom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523880" y="1122480"/>
            <a:ext cx="9142920" cy="2386440"/>
          </a:xfrm>
          <a:prstGeom prst="rect">
            <a:avLst/>
          </a:prstGeom>
          <a:noFill/>
          <a:ln w="0">
            <a:noFill/>
          </a:ln>
        </p:spPr>
        <p:txBody>
          <a:bodyPr lIns="0" tIns="0" rIns="0" bIns="0" anchor="b">
            <a:noAutofit/>
          </a:bodyPr>
          <a:lstStyle/>
          <a:p>
            <a:pPr algn="ctr">
              <a:buNone/>
            </a:pPr>
            <a:endParaRPr lang="en-US" sz="4400" b="0" strike="noStrike" spc="-1">
              <a:latin typeface="Arial"/>
            </a:endParaRPr>
          </a:p>
        </p:txBody>
      </p:sp>
      <p:sp>
        <p:nvSpPr>
          <p:cNvPr id="42" name="PlaceHolder 2"/>
          <p:cNvSpPr>
            <a:spLocks noGrp="1"/>
          </p:cNvSpPr>
          <p:nvPr>
            <p:ph type="subTitle"/>
          </p:nvPr>
        </p:nvSpPr>
        <p:spPr>
          <a:xfrm>
            <a:off x="1523880" y="3602160"/>
            <a:ext cx="9142920" cy="1654560"/>
          </a:xfrm>
          <a:prstGeom prst="rect">
            <a:avLst/>
          </a:prstGeom>
          <a:noFill/>
          <a:ln w="0">
            <a:noFill/>
          </a:ln>
        </p:spPr>
        <p:txBody>
          <a:bodyPr lIns="0" tIns="0" rIns="0" bIns="0" anchor="t">
            <a:noAutofit/>
          </a:bodyPr>
          <a:lstStyle/>
          <a:p>
            <a:pPr algn="ctr">
              <a:buNone/>
            </a:pPr>
            <a:endParaRPr lang="en-US" sz="3200" b="0" strike="noStrike" spc="-1">
              <a:latin typeface="Arial"/>
            </a:endParaRPr>
          </a:p>
        </p:txBody>
      </p:sp>
      <p:pic>
        <p:nvPicPr>
          <p:cNvPr id="3" name="Picture 2">
            <a:extLst>
              <a:ext uri="{FF2B5EF4-FFF2-40B4-BE49-F238E27FC236}">
                <a16:creationId xmlns:a16="http://schemas.microsoft.com/office/drawing/2014/main" id="{A10C2971-2EB5-4519-8253-9FFBB0B18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 y="0"/>
            <a:ext cx="12192000" cy="6858000"/>
          </a:xfrm>
          <a:prstGeom prst="rect">
            <a:avLst/>
          </a:prstGeom>
        </p:spPr>
      </p:pic>
      <p:sp>
        <p:nvSpPr>
          <p:cNvPr id="5" name="TextBox 4">
            <a:extLst>
              <a:ext uri="{FF2B5EF4-FFF2-40B4-BE49-F238E27FC236}">
                <a16:creationId xmlns:a16="http://schemas.microsoft.com/office/drawing/2014/main" id="{39A2D5CE-B51B-9248-8A59-188CC1FB694F}"/>
              </a:ext>
            </a:extLst>
          </p:cNvPr>
          <p:cNvSpPr txBox="1"/>
          <p:nvPr/>
        </p:nvSpPr>
        <p:spPr>
          <a:xfrm>
            <a:off x="204749" y="236195"/>
            <a:ext cx="11781182" cy="1015663"/>
          </a:xfrm>
          <a:prstGeom prst="rect">
            <a:avLst/>
          </a:prstGeom>
          <a:noFill/>
        </p:spPr>
        <p:txBody>
          <a:bodyPr wrap="square" rtlCol="0">
            <a:spAutoFit/>
          </a:bodyPr>
          <a:lstStyle/>
          <a:p>
            <a:pPr algn="ctr"/>
            <a:r>
              <a:rPr lang="en-GB" sz="2000" b="1" dirty="0">
                <a:solidFill>
                  <a:schemeClr val="bg1"/>
                </a:solidFill>
              </a:rPr>
              <a:t>Unlocking Funding Opportunities:</a:t>
            </a:r>
          </a:p>
          <a:p>
            <a:pPr algn="ctr"/>
            <a:r>
              <a:rPr lang="en-GB" sz="2000" b="1" dirty="0">
                <a:solidFill>
                  <a:schemeClr val="bg1"/>
                </a:solidFill>
              </a:rPr>
              <a:t>Crafting Winning Project Proposals Workshop,</a:t>
            </a:r>
          </a:p>
          <a:p>
            <a:pPr algn="ctr"/>
            <a:r>
              <a:rPr lang="en-GB" sz="2000" b="1" dirty="0" err="1">
                <a:solidFill>
                  <a:schemeClr val="bg1"/>
                </a:solidFill>
              </a:rPr>
              <a:t>Niš</a:t>
            </a:r>
            <a:r>
              <a:rPr lang="en-GB" sz="2000" b="1" dirty="0">
                <a:solidFill>
                  <a:schemeClr val="bg1"/>
                </a:solidFill>
              </a:rPr>
              <a:t>, September 27-28, 2023</a:t>
            </a:r>
          </a:p>
        </p:txBody>
      </p:sp>
      <p:sp>
        <p:nvSpPr>
          <p:cNvPr id="7" name="Rectangle 6">
            <a:extLst>
              <a:ext uri="{FF2B5EF4-FFF2-40B4-BE49-F238E27FC236}">
                <a16:creationId xmlns:a16="http://schemas.microsoft.com/office/drawing/2014/main" id="{01CA5F9F-30D5-3B41-850A-15B18954B42C}"/>
              </a:ext>
            </a:extLst>
          </p:cNvPr>
          <p:cNvSpPr/>
          <p:nvPr/>
        </p:nvSpPr>
        <p:spPr>
          <a:xfrm>
            <a:off x="6626" y="4527113"/>
            <a:ext cx="12191999" cy="369332"/>
          </a:xfrm>
          <a:prstGeom prst="rect">
            <a:avLst/>
          </a:prstGeom>
        </p:spPr>
        <p:txBody>
          <a:bodyPr wrap="square">
            <a:spAutoFit/>
          </a:bodyPr>
          <a:lstStyle/>
          <a:p>
            <a:pPr algn="ctr"/>
            <a:r>
              <a:rPr lang="en-GB" dirty="0">
                <a:solidFill>
                  <a:schemeClr val="bg1"/>
                </a:solidFill>
                <a:latin typeface="+mj-lt"/>
                <a:ea typeface="Calibri" panose="020F0502020204030204" pitchFamily="34" charset="0"/>
                <a:cs typeface="Arial" panose="020B0604020202020204" pitchFamily="34" charset="0"/>
              </a:rPr>
              <a:t>Jelena J. Stanković, Faculty of Economics, University of </a:t>
            </a:r>
            <a:r>
              <a:rPr lang="en-GB" dirty="0" err="1">
                <a:solidFill>
                  <a:schemeClr val="bg1"/>
                </a:solidFill>
                <a:latin typeface="+mj-lt"/>
                <a:ea typeface="Calibri" panose="020F0502020204030204" pitchFamily="34" charset="0"/>
                <a:cs typeface="Arial" panose="020B0604020202020204" pitchFamily="34" charset="0"/>
              </a:rPr>
              <a:t>Niš</a:t>
            </a:r>
            <a:r>
              <a:rPr lang="en-GB" dirty="0">
                <a:solidFill>
                  <a:schemeClr val="bg1"/>
                </a:solidFill>
                <a:latin typeface="+mj-lt"/>
                <a:ea typeface="Calibri" panose="020F0502020204030204" pitchFamily="34" charset="0"/>
                <a:cs typeface="Arial" panose="020B0604020202020204" pitchFamily="34" charset="0"/>
              </a:rPr>
              <a:t>, </a:t>
            </a:r>
            <a:r>
              <a:rPr lang="en-GB" dirty="0" err="1">
                <a:solidFill>
                  <a:schemeClr val="bg1"/>
                </a:solidFill>
                <a:latin typeface="+mj-lt"/>
                <a:ea typeface="Calibri" panose="020F0502020204030204" pitchFamily="34" charset="0"/>
                <a:cs typeface="Arial" panose="020B0604020202020204" pitchFamily="34" charset="0"/>
              </a:rPr>
              <a:t>Srbia</a:t>
            </a:r>
            <a:endParaRPr lang="en-GB" dirty="0">
              <a:solidFill>
                <a:schemeClr val="bg1"/>
              </a:solidFill>
              <a:latin typeface="+mj-lt"/>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F6E0E6D-AFDC-6C44-891E-D380268BA794}"/>
              </a:ext>
            </a:extLst>
          </p:cNvPr>
          <p:cNvSpPr/>
          <p:nvPr/>
        </p:nvSpPr>
        <p:spPr>
          <a:xfrm>
            <a:off x="212036" y="1917395"/>
            <a:ext cx="11781181" cy="2244782"/>
          </a:xfrm>
          <a:prstGeom prst="rect">
            <a:avLst/>
          </a:prstGeom>
          <a:ln cmpd="dbl">
            <a:solidFill>
              <a:schemeClr val="accent1">
                <a:lumMod val="50000"/>
              </a:schemeClr>
            </a:solidFill>
          </a:ln>
        </p:spPr>
        <p:txBody>
          <a:bodyPr wrap="square">
            <a:spAutoFit/>
          </a:bodyPr>
          <a:lstStyle/>
          <a:p>
            <a:pPr algn="ctr">
              <a:lnSpc>
                <a:spcPct val="107000"/>
              </a:lnSpc>
              <a:spcAft>
                <a:spcPts val="800"/>
              </a:spcAft>
            </a:pPr>
            <a:r>
              <a:rPr lang="en-GB" sz="3200" b="1" dirty="0">
                <a:solidFill>
                  <a:srgbClr val="63C8C7"/>
                </a:solidFill>
                <a:latin typeface="+mj-lt"/>
                <a:ea typeface="Calibri" panose="020F0502020204030204" pitchFamily="34" charset="0"/>
                <a:cs typeface="Arial" panose="020B0604020202020204" pitchFamily="34" charset="0"/>
              </a:rPr>
              <a:t>The structure of Horizon proposals: How to write Excellence, Impacts and Implementation?</a:t>
            </a:r>
          </a:p>
          <a:p>
            <a:pPr algn="ctr">
              <a:lnSpc>
                <a:spcPct val="107000"/>
              </a:lnSpc>
              <a:spcAft>
                <a:spcPts val="800"/>
              </a:spcAft>
            </a:pPr>
            <a:r>
              <a:rPr lang="en-GB" sz="3200" b="1" dirty="0">
                <a:solidFill>
                  <a:srgbClr val="63C8C7"/>
                </a:solidFill>
                <a:latin typeface="+mj-lt"/>
                <a:ea typeface="Calibri" panose="020F0502020204030204" pitchFamily="34" charset="0"/>
                <a:cs typeface="Arial" panose="020B0604020202020204" pitchFamily="34" charset="0"/>
              </a:rPr>
              <a:t> UR-DATA</a:t>
            </a:r>
          </a:p>
          <a:p>
            <a:pPr algn="ctr">
              <a:lnSpc>
                <a:spcPct val="107000"/>
              </a:lnSpc>
              <a:spcAft>
                <a:spcPts val="800"/>
              </a:spcAft>
            </a:pPr>
            <a:r>
              <a:rPr lang="en-GB" sz="2400" b="1" dirty="0">
                <a:solidFill>
                  <a:srgbClr val="63C8C7"/>
                </a:solidFill>
                <a:latin typeface="+mj-lt"/>
                <a:ea typeface="Calibri" panose="020F0502020204030204" pitchFamily="34" charset="0"/>
                <a:cs typeface="Arial" panose="020B0604020202020204" pitchFamily="34" charset="0"/>
              </a:rPr>
              <a:t>101059994 — UR-DATA — HORIZON-WIDERA-2021-ACCESS-02 </a:t>
            </a:r>
            <a:endParaRPr lang="en-US" sz="2400" b="1" dirty="0">
              <a:solidFill>
                <a:srgbClr val="63C8C7"/>
              </a:solidFill>
              <a:effectLst/>
              <a:latin typeface="+mj-lt"/>
              <a:ea typeface="Calibri" panose="020F050202020403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894748" y="431504"/>
            <a:ext cx="9142920" cy="482040"/>
          </a:xfrm>
        </p:spPr>
        <p:txBody>
          <a:bodyPr/>
          <a:lstStyle/>
          <a:p>
            <a:pPr algn="ctr"/>
            <a:r>
              <a:rPr lang="en-US" sz="2800" dirty="0">
                <a:solidFill>
                  <a:schemeClr val="accent5">
                    <a:lumMod val="50000"/>
                  </a:schemeClr>
                </a:solidFill>
              </a:rPr>
              <a:t>Five pillars of scientific excellence at FEUN </a:t>
            </a:r>
          </a:p>
        </p:txBody>
      </p:sp>
      <p:pic>
        <p:nvPicPr>
          <p:cNvPr id="5" name="Picture 4">
            <a:extLst>
              <a:ext uri="{FF2B5EF4-FFF2-40B4-BE49-F238E27FC236}">
                <a16:creationId xmlns:a16="http://schemas.microsoft.com/office/drawing/2014/main" id="{B44DC8C4-E354-A24C-8073-0B46A790BD28}"/>
              </a:ext>
            </a:extLst>
          </p:cNvPr>
          <p:cNvPicPr/>
          <p:nvPr/>
        </p:nvPicPr>
        <p:blipFill>
          <a:blip r:embed="rId2"/>
          <a:stretch>
            <a:fillRect/>
          </a:stretch>
        </p:blipFill>
        <p:spPr>
          <a:xfrm>
            <a:off x="1722783" y="1099930"/>
            <a:ext cx="8441634" cy="5075583"/>
          </a:xfrm>
          <a:prstGeom prst="rect">
            <a:avLst/>
          </a:prstGeom>
        </p:spPr>
      </p:pic>
    </p:spTree>
    <p:extLst>
      <p:ext uri="{BB962C8B-B14F-4D97-AF65-F5344CB8AC3E}">
        <p14:creationId xmlns:p14="http://schemas.microsoft.com/office/powerpoint/2010/main" val="117543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541A4F-1C03-6047-BB2A-011F35E2E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236" y="481068"/>
            <a:ext cx="6170773" cy="5382535"/>
          </a:xfrm>
          <a:prstGeom prst="rect">
            <a:avLst/>
          </a:prstGeom>
        </p:spPr>
      </p:pic>
    </p:spTree>
    <p:extLst>
      <p:ext uri="{BB962C8B-B14F-4D97-AF65-F5344CB8AC3E}">
        <p14:creationId xmlns:p14="http://schemas.microsoft.com/office/powerpoint/2010/main" val="386715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523880" y="1122480"/>
            <a:ext cx="9142920" cy="2386440"/>
          </a:xfrm>
          <a:prstGeom prst="rect">
            <a:avLst/>
          </a:prstGeom>
          <a:noFill/>
          <a:ln w="0">
            <a:noFill/>
          </a:ln>
        </p:spPr>
        <p:txBody>
          <a:bodyPr lIns="0" tIns="0" rIns="0" bIns="0" anchor="b">
            <a:noAutofit/>
          </a:bodyPr>
          <a:lstStyle/>
          <a:p>
            <a:pPr algn="ctr">
              <a:buNone/>
            </a:pPr>
            <a:endParaRPr lang="en-US" sz="4400" b="0" strike="noStrike" spc="-1">
              <a:latin typeface="Arial"/>
            </a:endParaRPr>
          </a:p>
        </p:txBody>
      </p:sp>
      <p:sp>
        <p:nvSpPr>
          <p:cNvPr id="42" name="PlaceHolder 2"/>
          <p:cNvSpPr>
            <a:spLocks noGrp="1"/>
          </p:cNvSpPr>
          <p:nvPr>
            <p:ph type="subTitle"/>
          </p:nvPr>
        </p:nvSpPr>
        <p:spPr>
          <a:xfrm>
            <a:off x="1523880" y="3602160"/>
            <a:ext cx="9142920" cy="1654560"/>
          </a:xfrm>
          <a:prstGeom prst="rect">
            <a:avLst/>
          </a:prstGeom>
          <a:noFill/>
          <a:ln w="0">
            <a:noFill/>
          </a:ln>
        </p:spPr>
        <p:txBody>
          <a:bodyPr lIns="0" tIns="0" rIns="0" bIns="0" anchor="t">
            <a:noAutofit/>
          </a:bodyPr>
          <a:lstStyle/>
          <a:p>
            <a:pPr algn="ctr">
              <a:buNone/>
            </a:pPr>
            <a:endParaRPr lang="en-US" sz="3200" b="0" strike="noStrike" spc="-1">
              <a:latin typeface="Arial"/>
            </a:endParaRPr>
          </a:p>
        </p:txBody>
      </p:sp>
      <p:pic>
        <p:nvPicPr>
          <p:cNvPr id="3" name="Picture 2">
            <a:extLst>
              <a:ext uri="{FF2B5EF4-FFF2-40B4-BE49-F238E27FC236}">
                <a16:creationId xmlns:a16="http://schemas.microsoft.com/office/drawing/2014/main" id="{A10C2971-2EB5-4519-8253-9FFBB0B18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 y="0"/>
            <a:ext cx="12192000" cy="6858000"/>
          </a:xfrm>
          <a:prstGeom prst="rect">
            <a:avLst/>
          </a:prstGeom>
        </p:spPr>
      </p:pic>
      <p:sp>
        <p:nvSpPr>
          <p:cNvPr id="8" name="Rectangle 7">
            <a:extLst>
              <a:ext uri="{FF2B5EF4-FFF2-40B4-BE49-F238E27FC236}">
                <a16:creationId xmlns:a16="http://schemas.microsoft.com/office/drawing/2014/main" id="{EF6E0E6D-AFDC-6C44-891E-D380268BA794}"/>
              </a:ext>
            </a:extLst>
          </p:cNvPr>
          <p:cNvSpPr/>
          <p:nvPr/>
        </p:nvSpPr>
        <p:spPr>
          <a:xfrm>
            <a:off x="212036" y="1917395"/>
            <a:ext cx="11781181" cy="458780"/>
          </a:xfrm>
          <a:prstGeom prst="rect">
            <a:avLst/>
          </a:prstGeom>
          <a:ln cmpd="dbl">
            <a:solidFill>
              <a:schemeClr val="accent1">
                <a:lumMod val="50000"/>
              </a:schemeClr>
            </a:solidFill>
          </a:ln>
        </p:spPr>
        <p:txBody>
          <a:bodyPr wrap="square">
            <a:spAutoFit/>
          </a:bodyPr>
          <a:lstStyle/>
          <a:p>
            <a:pPr algn="ctr">
              <a:lnSpc>
                <a:spcPct val="107000"/>
              </a:lnSpc>
              <a:spcAft>
                <a:spcPts val="800"/>
              </a:spcAft>
            </a:pPr>
            <a:endParaRPr lang="en-US" sz="2400" b="1" dirty="0">
              <a:solidFill>
                <a:srgbClr val="63C8C7"/>
              </a:solidFill>
              <a:effectLst/>
              <a:latin typeface="+mj-lt"/>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BC684FF-EFF7-2A45-96A3-9D293C12D923}"/>
              </a:ext>
            </a:extLst>
          </p:cNvPr>
          <p:cNvSpPr/>
          <p:nvPr/>
        </p:nvSpPr>
        <p:spPr>
          <a:xfrm>
            <a:off x="4816506" y="2575325"/>
            <a:ext cx="3254070" cy="923330"/>
          </a:xfrm>
          <a:prstGeom prst="rect">
            <a:avLst/>
          </a:prstGeom>
        </p:spPr>
        <p:txBody>
          <a:bodyPr wrap="square">
            <a:spAutoFit/>
          </a:bodyPr>
          <a:lstStyle/>
          <a:p>
            <a:r>
              <a:rPr lang="en-US" sz="5400" b="1" dirty="0">
                <a:solidFill>
                  <a:schemeClr val="bg1"/>
                </a:solidFill>
              </a:rPr>
              <a:t>Impacts</a:t>
            </a:r>
            <a:endParaRPr lang="en-US" sz="5400" dirty="0">
              <a:solidFill>
                <a:schemeClr val="bg1"/>
              </a:solidFill>
            </a:endParaRPr>
          </a:p>
        </p:txBody>
      </p:sp>
    </p:spTree>
    <p:extLst>
      <p:ext uri="{BB962C8B-B14F-4D97-AF65-F5344CB8AC3E}">
        <p14:creationId xmlns:p14="http://schemas.microsoft.com/office/powerpoint/2010/main" val="3300020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a:solidFill>
                  <a:schemeClr val="accent5">
                    <a:lumMod val="50000"/>
                  </a:schemeClr>
                </a:solidFill>
              </a:rPr>
              <a:t>Expected Results</a:t>
            </a:r>
          </a:p>
        </p:txBody>
      </p:sp>
      <p:sp>
        <p:nvSpPr>
          <p:cNvPr id="3" name="Subtitle 2">
            <a:extLst>
              <a:ext uri="{FF2B5EF4-FFF2-40B4-BE49-F238E27FC236}">
                <a16:creationId xmlns:a16="http://schemas.microsoft.com/office/drawing/2014/main" id="{20EED549-BE89-184B-9D47-7031EC8DEDBF}"/>
              </a:ext>
            </a:extLst>
          </p:cNvPr>
          <p:cNvSpPr>
            <a:spLocks noGrp="1"/>
          </p:cNvSpPr>
          <p:nvPr>
            <p:ph type="subTitle"/>
          </p:nvPr>
        </p:nvSpPr>
        <p:spPr>
          <a:xfrm>
            <a:off x="746541" y="1359265"/>
            <a:ext cx="10851834" cy="4909013"/>
          </a:xfrm>
        </p:spPr>
        <p:txBody>
          <a:bodyPr anchor="t"/>
          <a:lstStyle/>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Laboratory for Land Economics and Urban Analytics (LEUA) established at FEUN;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PM unit established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5 new projects (national and internationally funded)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10 new international cooperation contracts;</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position at Academic Ranking of World Universities (Shanghai Ranking);</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Open source database of analysis of performances of the cities in Serbia</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8-10 published papers per year in peer review journals, increased average Scopus h-index (for FEUN research group);</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number of foreign authors at the conference “Regional Development and Demographic Flows of South-Eastern Europe Countries”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number of foreign students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Scientific journal Economic Themes is indexed in Scopus and in evaluating process in ESCI;</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number of invited speakers from FEUN at international scientific conferences </a:t>
            </a:r>
            <a:r>
              <a:rPr lang="en-US" sz="1800" dirty="0" err="1">
                <a:solidFill>
                  <a:schemeClr val="bg2">
                    <a:lumMod val="50000"/>
                  </a:schemeClr>
                </a:solidFill>
              </a:rPr>
              <a:t>organised</a:t>
            </a:r>
            <a:r>
              <a:rPr lang="en-US" sz="1800" dirty="0">
                <a:solidFill>
                  <a:schemeClr val="bg2">
                    <a:lumMod val="50000"/>
                  </a:schemeClr>
                </a:solidFill>
              </a:rPr>
              <a:t> by </a:t>
            </a:r>
            <a:r>
              <a:rPr lang="en-US" sz="1800" dirty="0" err="1">
                <a:solidFill>
                  <a:schemeClr val="bg2">
                    <a:lumMod val="50000"/>
                  </a:schemeClr>
                </a:solidFill>
              </a:rPr>
              <a:t>neighbouring</a:t>
            </a:r>
            <a:r>
              <a:rPr lang="en-US" sz="1800" dirty="0">
                <a:solidFill>
                  <a:schemeClr val="bg2">
                    <a:lumMod val="50000"/>
                  </a:schemeClr>
                </a:solidFill>
              </a:rPr>
              <a:t> or EU countries;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2 conference proceedings published by international publisher (Springer);</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improved prospects for early-stage researchers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2 PhD doctoral dissertation in the field of project.</a:t>
            </a:r>
          </a:p>
          <a:p>
            <a:pPr marL="285750" indent="-285750" algn="just">
              <a:lnSpc>
                <a:spcPct val="100000"/>
              </a:lnSpc>
              <a:buClr>
                <a:schemeClr val="accent1">
                  <a:lumMod val="50000"/>
                </a:schemeClr>
              </a:buClr>
              <a:buSzPct val="140000"/>
              <a:buFont typeface="Arial" panose="020B0604020202020204" pitchFamily="34" charset="0"/>
              <a:buChar char="•"/>
            </a:pPr>
            <a:endParaRPr lang="en-US" sz="1800" dirty="0">
              <a:solidFill>
                <a:schemeClr val="bg2">
                  <a:lumMod val="50000"/>
                </a:schemeClr>
              </a:solidFill>
            </a:endParaRPr>
          </a:p>
        </p:txBody>
      </p:sp>
    </p:spTree>
    <p:extLst>
      <p:ext uri="{BB962C8B-B14F-4D97-AF65-F5344CB8AC3E}">
        <p14:creationId xmlns:p14="http://schemas.microsoft.com/office/powerpoint/2010/main" val="66053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a:solidFill>
                  <a:schemeClr val="accent5">
                    <a:lumMod val="50000"/>
                  </a:schemeClr>
                </a:solidFill>
              </a:rPr>
              <a:t>Expected Results</a:t>
            </a:r>
          </a:p>
        </p:txBody>
      </p:sp>
      <p:sp>
        <p:nvSpPr>
          <p:cNvPr id="3" name="Subtitle 2">
            <a:extLst>
              <a:ext uri="{FF2B5EF4-FFF2-40B4-BE49-F238E27FC236}">
                <a16:creationId xmlns:a16="http://schemas.microsoft.com/office/drawing/2014/main" id="{20EED549-BE89-184B-9D47-7031EC8DEDBF}"/>
              </a:ext>
            </a:extLst>
          </p:cNvPr>
          <p:cNvSpPr>
            <a:spLocks noGrp="1"/>
          </p:cNvSpPr>
          <p:nvPr>
            <p:ph type="subTitle"/>
          </p:nvPr>
        </p:nvSpPr>
        <p:spPr>
          <a:xfrm>
            <a:off x="746541" y="1359265"/>
            <a:ext cx="10851834" cy="4909013"/>
          </a:xfrm>
        </p:spPr>
        <p:txBody>
          <a:bodyPr anchor="t"/>
          <a:lstStyle/>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Laboratory for Land Economics and Urban Analytics (LEUA) established at FEUN;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PM unit established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5 new projects (national and internationally funded)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10 new international cooperation contracts;</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position at Academic Ranking of World Universities (Shanghai Ranking);</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Open source database of analysis of performances of the cities in Serbia</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8-10 published papers per year in peer review journals, increased average Scopus h-index (for FEUN research group);</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number of foreign authors at the conference “Regional Development and Demographic Flows of South-Eastern Europe Countries”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number of foreign students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Scientific journal Economic Themes is indexed in Scopus and in evaluating process in ESCI;</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increased number of invited speakers from FEUN at international scientific conferences </a:t>
            </a:r>
            <a:r>
              <a:rPr lang="en-US" sz="1800" dirty="0" err="1">
                <a:solidFill>
                  <a:schemeClr val="bg2">
                    <a:lumMod val="50000"/>
                  </a:schemeClr>
                </a:solidFill>
              </a:rPr>
              <a:t>organised</a:t>
            </a:r>
            <a:r>
              <a:rPr lang="en-US" sz="1800" dirty="0">
                <a:solidFill>
                  <a:schemeClr val="bg2">
                    <a:lumMod val="50000"/>
                  </a:schemeClr>
                </a:solidFill>
              </a:rPr>
              <a:t> by </a:t>
            </a:r>
            <a:r>
              <a:rPr lang="en-US" sz="1800" dirty="0" err="1">
                <a:solidFill>
                  <a:schemeClr val="bg2">
                    <a:lumMod val="50000"/>
                  </a:schemeClr>
                </a:solidFill>
              </a:rPr>
              <a:t>neighbouring</a:t>
            </a:r>
            <a:r>
              <a:rPr lang="en-US" sz="1800" dirty="0">
                <a:solidFill>
                  <a:schemeClr val="bg2">
                    <a:lumMod val="50000"/>
                  </a:schemeClr>
                </a:solidFill>
              </a:rPr>
              <a:t> or EU countries;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2 conference proceedings published by international publisher (Springer);</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improved prospects for early-stage researchers at FEUN;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2 PhD doctoral dissertation in the field of project.</a:t>
            </a:r>
          </a:p>
          <a:p>
            <a:pPr marL="285750" indent="-285750" algn="just">
              <a:lnSpc>
                <a:spcPct val="100000"/>
              </a:lnSpc>
              <a:buClr>
                <a:schemeClr val="accent1">
                  <a:lumMod val="50000"/>
                </a:schemeClr>
              </a:buClr>
              <a:buSzPct val="140000"/>
              <a:buFont typeface="Arial" panose="020B0604020202020204" pitchFamily="34" charset="0"/>
              <a:buChar char="•"/>
            </a:pPr>
            <a:endParaRPr lang="en-US" sz="1800" dirty="0">
              <a:solidFill>
                <a:schemeClr val="bg2">
                  <a:lumMod val="50000"/>
                </a:schemeClr>
              </a:solidFill>
            </a:endParaRPr>
          </a:p>
        </p:txBody>
      </p:sp>
    </p:spTree>
    <p:extLst>
      <p:ext uri="{BB962C8B-B14F-4D97-AF65-F5344CB8AC3E}">
        <p14:creationId xmlns:p14="http://schemas.microsoft.com/office/powerpoint/2010/main" val="389724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a:solidFill>
                  <a:schemeClr val="accent5">
                    <a:lumMod val="50000"/>
                  </a:schemeClr>
                </a:solidFill>
              </a:rPr>
              <a:t>Target Groups</a:t>
            </a:r>
          </a:p>
        </p:txBody>
      </p:sp>
      <p:sp>
        <p:nvSpPr>
          <p:cNvPr id="3" name="Subtitle 2">
            <a:extLst>
              <a:ext uri="{FF2B5EF4-FFF2-40B4-BE49-F238E27FC236}">
                <a16:creationId xmlns:a16="http://schemas.microsoft.com/office/drawing/2014/main" id="{20EED549-BE89-184B-9D47-7031EC8DEDBF}"/>
              </a:ext>
            </a:extLst>
          </p:cNvPr>
          <p:cNvSpPr>
            <a:spLocks noGrp="1"/>
          </p:cNvSpPr>
          <p:nvPr>
            <p:ph type="subTitle"/>
          </p:nvPr>
        </p:nvSpPr>
        <p:spPr>
          <a:xfrm>
            <a:off x="746541" y="1094221"/>
            <a:ext cx="10851834" cy="5160805"/>
          </a:xfrm>
        </p:spPr>
        <p:txBody>
          <a:bodyPr anchor="t"/>
          <a:lstStyle/>
          <a:p>
            <a:pPr algn="just">
              <a:lnSpc>
                <a:spcPct val="100000"/>
              </a:lnSpc>
              <a:buClr>
                <a:schemeClr val="accent1">
                  <a:lumMod val="50000"/>
                </a:schemeClr>
              </a:buClr>
              <a:buSzPct val="140000"/>
            </a:pPr>
            <a:r>
              <a:rPr lang="en-US" sz="1800" b="1" dirty="0">
                <a:solidFill>
                  <a:schemeClr val="bg2">
                    <a:lumMod val="50000"/>
                  </a:schemeClr>
                </a:solidFill>
              </a:rPr>
              <a:t>Scientific community:</a:t>
            </a:r>
          </a:p>
          <a:p>
            <a:pPr algn="just">
              <a:lnSpc>
                <a:spcPct val="100000"/>
              </a:lnSpc>
              <a:buClr>
                <a:schemeClr val="accent1">
                  <a:lumMod val="50000"/>
                </a:schemeClr>
              </a:buClr>
              <a:buSzPct val="140000"/>
            </a:pPr>
            <a:r>
              <a:rPr lang="en-US" sz="1800" dirty="0">
                <a:solidFill>
                  <a:schemeClr val="bg2">
                    <a:lumMod val="50000"/>
                  </a:schemeClr>
                </a:solidFill>
              </a:rPr>
              <a:t>All teachers and associates employed at FEUN besides UR-DATA team members;</a:t>
            </a:r>
          </a:p>
          <a:p>
            <a:pPr algn="just">
              <a:lnSpc>
                <a:spcPct val="100000"/>
              </a:lnSpc>
              <a:buClr>
                <a:schemeClr val="accent1">
                  <a:lumMod val="50000"/>
                </a:schemeClr>
              </a:buClr>
              <a:buSzPct val="140000"/>
            </a:pPr>
            <a:r>
              <a:rPr lang="en-US" sz="1800" dirty="0">
                <a:solidFill>
                  <a:schemeClr val="bg2">
                    <a:lumMod val="50000"/>
                  </a:schemeClr>
                </a:solidFill>
              </a:rPr>
              <a:t>Early-stage researcher and PhD students at FEUN;</a:t>
            </a:r>
          </a:p>
          <a:p>
            <a:pPr algn="just">
              <a:lnSpc>
                <a:spcPct val="100000"/>
              </a:lnSpc>
              <a:buClr>
                <a:schemeClr val="accent1">
                  <a:lumMod val="50000"/>
                </a:schemeClr>
              </a:buClr>
              <a:buSzPct val="140000"/>
            </a:pPr>
            <a:r>
              <a:rPr lang="en-US" sz="1800" dirty="0">
                <a:solidFill>
                  <a:schemeClr val="bg2">
                    <a:lumMod val="50000"/>
                  </a:schemeClr>
                </a:solidFill>
              </a:rPr>
              <a:t>Science and Technology Park </a:t>
            </a:r>
            <a:r>
              <a:rPr lang="en-US" sz="1800" dirty="0" err="1">
                <a:solidFill>
                  <a:schemeClr val="bg2">
                    <a:lumMod val="50000"/>
                  </a:schemeClr>
                </a:solidFill>
              </a:rPr>
              <a:t>Niš</a:t>
            </a:r>
            <a:r>
              <a:rPr lang="en-US" sz="1800" dirty="0">
                <a:solidFill>
                  <a:schemeClr val="bg2">
                    <a:lumMod val="50000"/>
                  </a:schemeClr>
                </a:solidFill>
              </a:rPr>
              <a:t>;</a:t>
            </a:r>
          </a:p>
          <a:p>
            <a:pPr algn="just">
              <a:lnSpc>
                <a:spcPct val="100000"/>
              </a:lnSpc>
              <a:buClr>
                <a:schemeClr val="accent1">
                  <a:lumMod val="50000"/>
                </a:schemeClr>
              </a:buClr>
              <a:buSzPct val="140000"/>
            </a:pPr>
            <a:r>
              <a:rPr lang="en-US" sz="1800" dirty="0">
                <a:solidFill>
                  <a:schemeClr val="bg2">
                    <a:lumMod val="50000"/>
                  </a:schemeClr>
                </a:solidFill>
              </a:rPr>
              <a:t>Scientific community in the country, in the surrounding countries (project is supported by Center for Support of Smart and Sustainable Cities of the University of Rijeka, Croatia), but also in the international scientific community, through the publication of papers and presentations at eminent scientific conferences;</a:t>
            </a:r>
          </a:p>
          <a:p>
            <a:pPr algn="just">
              <a:lnSpc>
                <a:spcPct val="100000"/>
              </a:lnSpc>
              <a:buClr>
                <a:schemeClr val="accent1">
                  <a:lumMod val="50000"/>
                </a:schemeClr>
              </a:buClr>
              <a:buSzPct val="140000"/>
            </a:pPr>
            <a:r>
              <a:rPr lang="en-US" sz="1800" b="1" dirty="0">
                <a:solidFill>
                  <a:schemeClr val="bg2">
                    <a:lumMod val="50000"/>
                  </a:schemeClr>
                </a:solidFill>
              </a:rPr>
              <a:t>Policy makers:</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Through the evaluation of urban development policies, UR-DATA targets policy makers at the local and national level, as potential users of research results (project is supported by the Ministry of Public Administration and Local Self-governments of Republic of Serbia; Ministry of Environmental Protection of Republic of Serbia; City of </a:t>
            </a:r>
            <a:r>
              <a:rPr lang="en-US" sz="1800" dirty="0" err="1">
                <a:solidFill>
                  <a:schemeClr val="bg2">
                    <a:lumMod val="50000"/>
                  </a:schemeClr>
                </a:solidFill>
              </a:rPr>
              <a:t>Niš</a:t>
            </a:r>
            <a:r>
              <a:rPr lang="en-US" sz="1800" dirty="0">
                <a:solidFill>
                  <a:schemeClr val="bg2">
                    <a:lumMod val="50000"/>
                  </a:schemeClr>
                </a:solidFill>
              </a:rPr>
              <a:t>, Office for Local Economic Development and Projects; and Commercial and Economic Council of the City of </a:t>
            </a:r>
            <a:r>
              <a:rPr lang="en-US" sz="1800" dirty="0" err="1">
                <a:solidFill>
                  <a:schemeClr val="bg2">
                    <a:lumMod val="50000"/>
                  </a:schemeClr>
                </a:solidFill>
              </a:rPr>
              <a:t>Niš</a:t>
            </a:r>
            <a:r>
              <a:rPr lang="en-US" sz="1800" dirty="0">
                <a:solidFill>
                  <a:schemeClr val="bg2">
                    <a:lumMod val="50000"/>
                  </a:schemeClr>
                </a:solidFill>
              </a:rPr>
              <a:t>);</a:t>
            </a:r>
          </a:p>
          <a:p>
            <a:pPr algn="just">
              <a:lnSpc>
                <a:spcPct val="100000"/>
              </a:lnSpc>
              <a:buClr>
                <a:schemeClr val="accent1">
                  <a:lumMod val="50000"/>
                </a:schemeClr>
              </a:buClr>
              <a:buSzPct val="140000"/>
            </a:pPr>
            <a:r>
              <a:rPr lang="en-US" sz="1800" b="1" dirty="0">
                <a:solidFill>
                  <a:schemeClr val="bg2">
                    <a:lumMod val="50000"/>
                  </a:schemeClr>
                </a:solidFill>
              </a:rPr>
              <a:t>Business representatives :</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UR-DATA also explores issues of the smart economy and its impact on urban development, ecology and urban demography, and thus includes the business community in its target group, interested in the results of the project.  UR-DATA was recognized as a useful result-oriented project by the Serbian Chamber of Commerce and Industry and Club of Businessmen of the City of </a:t>
            </a:r>
            <a:r>
              <a:rPr lang="en-US" sz="1800" dirty="0" err="1">
                <a:solidFill>
                  <a:schemeClr val="bg2">
                    <a:lumMod val="50000"/>
                  </a:schemeClr>
                </a:solidFill>
              </a:rPr>
              <a:t>Niš</a:t>
            </a:r>
            <a:r>
              <a:rPr lang="en-US" sz="1800" dirty="0">
                <a:solidFill>
                  <a:schemeClr val="bg2">
                    <a:lumMod val="50000"/>
                  </a:schemeClr>
                </a:solidFill>
              </a:rPr>
              <a:t>, which announced its participation in the round table and interest in the results of the research. </a:t>
            </a:r>
          </a:p>
          <a:p>
            <a:pPr marL="285750" indent="-285750" algn="just">
              <a:lnSpc>
                <a:spcPct val="100000"/>
              </a:lnSpc>
              <a:buClr>
                <a:schemeClr val="accent1">
                  <a:lumMod val="50000"/>
                </a:schemeClr>
              </a:buClr>
              <a:buSzPct val="140000"/>
              <a:buFont typeface="Arial" panose="020B0604020202020204" pitchFamily="34" charset="0"/>
              <a:buChar char="•"/>
            </a:pPr>
            <a:endParaRPr lang="en-US" sz="1800" dirty="0">
              <a:solidFill>
                <a:schemeClr val="bg2">
                  <a:lumMod val="50000"/>
                </a:schemeClr>
              </a:solidFill>
            </a:endParaRPr>
          </a:p>
        </p:txBody>
      </p:sp>
    </p:spTree>
    <p:extLst>
      <p:ext uri="{BB962C8B-B14F-4D97-AF65-F5344CB8AC3E}">
        <p14:creationId xmlns:p14="http://schemas.microsoft.com/office/powerpoint/2010/main" val="281882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a:solidFill>
                  <a:schemeClr val="accent5">
                    <a:lumMod val="50000"/>
                  </a:schemeClr>
                </a:solidFill>
              </a:rPr>
              <a:t>Impacts</a:t>
            </a:r>
          </a:p>
        </p:txBody>
      </p:sp>
      <p:sp>
        <p:nvSpPr>
          <p:cNvPr id="3" name="Subtitle 2">
            <a:extLst>
              <a:ext uri="{FF2B5EF4-FFF2-40B4-BE49-F238E27FC236}">
                <a16:creationId xmlns:a16="http://schemas.microsoft.com/office/drawing/2014/main" id="{20EED549-BE89-184B-9D47-7031EC8DEDBF}"/>
              </a:ext>
            </a:extLst>
          </p:cNvPr>
          <p:cNvSpPr>
            <a:spLocks noGrp="1"/>
          </p:cNvSpPr>
          <p:nvPr>
            <p:ph type="subTitle"/>
          </p:nvPr>
        </p:nvSpPr>
        <p:spPr>
          <a:xfrm>
            <a:off x="746541" y="1359265"/>
            <a:ext cx="10851834" cy="4909013"/>
          </a:xfrm>
        </p:spPr>
        <p:txBody>
          <a:bodyPr anchor="t"/>
          <a:lstStyle/>
          <a:p>
            <a:pPr algn="just">
              <a:lnSpc>
                <a:spcPct val="100000"/>
              </a:lnSpc>
              <a:buClr>
                <a:schemeClr val="accent1">
                  <a:lumMod val="50000"/>
                </a:schemeClr>
              </a:buClr>
              <a:buSzPct val="140000"/>
            </a:pPr>
            <a:r>
              <a:rPr lang="en-US" sz="1800" b="1" dirty="0">
                <a:solidFill>
                  <a:schemeClr val="bg2">
                    <a:lumMod val="50000"/>
                  </a:schemeClr>
                </a:solidFill>
              </a:rPr>
              <a:t>Scientific:</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Significantly increased scientific recognition of FEUN and increased research excellence of the coordinating institution;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Improved capability of FEUN to compete successfully for national, EU and internationally competitive research funding and accelerated project activities in the field of smart urban development;</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Filling the gap in the availability of urban data will bring Republic of Serbia closer to the EU Urban Agenda;</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Determined patterns in urban mobility and urban dynamics (no previous research in this field in Serbia); </a:t>
            </a:r>
          </a:p>
          <a:p>
            <a:pPr algn="just">
              <a:lnSpc>
                <a:spcPct val="100000"/>
              </a:lnSpc>
              <a:buClr>
                <a:schemeClr val="accent1">
                  <a:lumMod val="50000"/>
                </a:schemeClr>
              </a:buClr>
              <a:buSzPct val="140000"/>
            </a:pPr>
            <a:endParaRPr lang="en-US" sz="1800" dirty="0">
              <a:solidFill>
                <a:schemeClr val="bg2">
                  <a:lumMod val="50000"/>
                </a:schemeClr>
              </a:solidFill>
            </a:endParaRPr>
          </a:p>
          <a:p>
            <a:pPr algn="just">
              <a:lnSpc>
                <a:spcPct val="100000"/>
              </a:lnSpc>
              <a:buClr>
                <a:schemeClr val="accent1">
                  <a:lumMod val="50000"/>
                </a:schemeClr>
              </a:buClr>
              <a:buSzPct val="140000"/>
            </a:pPr>
            <a:r>
              <a:rPr lang="en-US" sz="1800" b="1" dirty="0">
                <a:solidFill>
                  <a:schemeClr val="bg2">
                    <a:lumMod val="50000"/>
                  </a:schemeClr>
                </a:solidFill>
              </a:rPr>
              <a:t>Economic:</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Strengthened ability of FEUN to expand cooperation with industry and policy makers and increased impact of FEUN on wider community – business and industry, policy makers and social actors.</a:t>
            </a:r>
          </a:p>
          <a:p>
            <a:pPr algn="just">
              <a:lnSpc>
                <a:spcPct val="100000"/>
              </a:lnSpc>
              <a:buClr>
                <a:schemeClr val="accent1">
                  <a:lumMod val="50000"/>
                </a:schemeClr>
              </a:buClr>
              <a:buSzPct val="140000"/>
            </a:pPr>
            <a:endParaRPr lang="en-US" sz="1800" dirty="0">
              <a:solidFill>
                <a:schemeClr val="bg2">
                  <a:lumMod val="50000"/>
                </a:schemeClr>
              </a:solidFill>
            </a:endParaRPr>
          </a:p>
          <a:p>
            <a:pPr algn="just">
              <a:lnSpc>
                <a:spcPct val="100000"/>
              </a:lnSpc>
              <a:buClr>
                <a:schemeClr val="accent1">
                  <a:lumMod val="50000"/>
                </a:schemeClr>
              </a:buClr>
              <a:buSzPct val="140000"/>
            </a:pPr>
            <a:r>
              <a:rPr lang="en-US" sz="1800" b="1" dirty="0">
                <a:solidFill>
                  <a:schemeClr val="bg2">
                    <a:lumMod val="50000"/>
                  </a:schemeClr>
                </a:solidFill>
              </a:rPr>
              <a:t>Societal:</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Raising awareness of citizens in Serbia on problems of urbanization;</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Providing assessment of urban policies;</a:t>
            </a:r>
          </a:p>
          <a:p>
            <a:pPr marL="285750" indent="-285750" algn="just">
              <a:lnSpc>
                <a:spcPct val="100000"/>
              </a:lnSpc>
              <a:buClr>
                <a:schemeClr val="accent1">
                  <a:lumMod val="50000"/>
                </a:schemeClr>
              </a:buClr>
              <a:buSzPct val="140000"/>
              <a:buFont typeface="Arial" panose="020B0604020202020204" pitchFamily="34" charset="0"/>
              <a:buChar char="•"/>
            </a:pPr>
            <a:r>
              <a:rPr lang="en-US" sz="1800" dirty="0">
                <a:solidFill>
                  <a:schemeClr val="bg2">
                    <a:lumMod val="50000"/>
                  </a:schemeClr>
                </a:solidFill>
              </a:rPr>
              <a:t>Providing risk assessment of floods in urban area, as one of the great problems of urban living.</a:t>
            </a:r>
          </a:p>
          <a:p>
            <a:pPr marL="285750" indent="-285750" algn="just">
              <a:lnSpc>
                <a:spcPct val="100000"/>
              </a:lnSpc>
              <a:buClr>
                <a:schemeClr val="accent1">
                  <a:lumMod val="50000"/>
                </a:schemeClr>
              </a:buClr>
              <a:buSzPct val="140000"/>
              <a:buFont typeface="Arial" panose="020B0604020202020204" pitchFamily="34" charset="0"/>
              <a:buChar char="•"/>
            </a:pPr>
            <a:endParaRPr lang="en-US" sz="1800" dirty="0">
              <a:solidFill>
                <a:schemeClr val="bg2">
                  <a:lumMod val="50000"/>
                </a:schemeClr>
              </a:solidFill>
            </a:endParaRPr>
          </a:p>
          <a:p>
            <a:pPr marL="285750" indent="-285750" algn="just">
              <a:lnSpc>
                <a:spcPct val="100000"/>
              </a:lnSpc>
              <a:buClr>
                <a:schemeClr val="accent1">
                  <a:lumMod val="50000"/>
                </a:schemeClr>
              </a:buClr>
              <a:buSzPct val="140000"/>
              <a:buFont typeface="Arial" panose="020B0604020202020204" pitchFamily="34" charset="0"/>
              <a:buChar char="•"/>
            </a:pPr>
            <a:endParaRPr lang="en-US" sz="1800" dirty="0">
              <a:solidFill>
                <a:schemeClr val="bg2">
                  <a:lumMod val="50000"/>
                </a:schemeClr>
              </a:solidFill>
            </a:endParaRPr>
          </a:p>
        </p:txBody>
      </p:sp>
    </p:spTree>
    <p:extLst>
      <p:ext uri="{BB962C8B-B14F-4D97-AF65-F5344CB8AC3E}">
        <p14:creationId xmlns:p14="http://schemas.microsoft.com/office/powerpoint/2010/main" val="217024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945930"/>
            <a:ext cx="10044332" cy="670149"/>
          </a:xfrm>
        </p:spPr>
        <p:txBody>
          <a:bodyPr/>
          <a:lstStyle/>
          <a:p>
            <a:pPr algn="ctr"/>
            <a:r>
              <a:rPr lang="en-US" sz="2800" dirty="0">
                <a:solidFill>
                  <a:schemeClr val="accent5">
                    <a:lumMod val="50000"/>
                  </a:schemeClr>
                </a:solidFill>
              </a:rPr>
              <a:t> Expected Impact 4: Strengthened ability of FEUN to expand cooperation with industry and policymakers</a:t>
            </a:r>
          </a:p>
        </p:txBody>
      </p:sp>
      <p:pic>
        <p:nvPicPr>
          <p:cNvPr id="7" name="Picture 6">
            <a:extLst>
              <a:ext uri="{FF2B5EF4-FFF2-40B4-BE49-F238E27FC236}">
                <a16:creationId xmlns:a16="http://schemas.microsoft.com/office/drawing/2014/main" id="{9266034E-2761-7E40-B564-19FC53709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361" y="1748601"/>
            <a:ext cx="8025848" cy="4458805"/>
          </a:xfrm>
          <a:prstGeom prst="rect">
            <a:avLst/>
          </a:prstGeom>
        </p:spPr>
      </p:pic>
    </p:spTree>
    <p:extLst>
      <p:ext uri="{BB962C8B-B14F-4D97-AF65-F5344CB8AC3E}">
        <p14:creationId xmlns:p14="http://schemas.microsoft.com/office/powerpoint/2010/main" val="1265446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945930"/>
            <a:ext cx="10044332" cy="670149"/>
          </a:xfrm>
        </p:spPr>
        <p:txBody>
          <a:bodyPr/>
          <a:lstStyle/>
          <a:p>
            <a:pPr algn="ctr"/>
            <a:r>
              <a:rPr lang="en-US" sz="2800" dirty="0">
                <a:solidFill>
                  <a:schemeClr val="accent5">
                    <a:lumMod val="50000"/>
                  </a:schemeClr>
                </a:solidFill>
              </a:rPr>
              <a:t> Expected Impact 4: Indicators of success</a:t>
            </a:r>
          </a:p>
        </p:txBody>
      </p:sp>
      <p:pic>
        <p:nvPicPr>
          <p:cNvPr id="4" name="Picture 3">
            <a:extLst>
              <a:ext uri="{FF2B5EF4-FFF2-40B4-BE49-F238E27FC236}">
                <a16:creationId xmlns:a16="http://schemas.microsoft.com/office/drawing/2014/main" id="{D4457C90-1B8C-2D4B-99C3-456CB0679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292" y="2306153"/>
            <a:ext cx="10128050" cy="1868281"/>
          </a:xfrm>
          <a:prstGeom prst="rect">
            <a:avLst/>
          </a:prstGeom>
        </p:spPr>
      </p:pic>
    </p:spTree>
    <p:extLst>
      <p:ext uri="{BB962C8B-B14F-4D97-AF65-F5344CB8AC3E}">
        <p14:creationId xmlns:p14="http://schemas.microsoft.com/office/powerpoint/2010/main" val="196273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523880" y="1122480"/>
            <a:ext cx="9142920" cy="2386440"/>
          </a:xfrm>
          <a:prstGeom prst="rect">
            <a:avLst/>
          </a:prstGeom>
          <a:noFill/>
          <a:ln w="0">
            <a:noFill/>
          </a:ln>
        </p:spPr>
        <p:txBody>
          <a:bodyPr lIns="0" tIns="0" rIns="0" bIns="0" anchor="b">
            <a:noAutofit/>
          </a:bodyPr>
          <a:lstStyle/>
          <a:p>
            <a:pPr algn="ctr">
              <a:buNone/>
            </a:pPr>
            <a:endParaRPr lang="en-US" sz="4400" b="0" strike="noStrike" spc="-1">
              <a:latin typeface="Arial"/>
            </a:endParaRPr>
          </a:p>
        </p:txBody>
      </p:sp>
      <p:sp>
        <p:nvSpPr>
          <p:cNvPr id="42" name="PlaceHolder 2"/>
          <p:cNvSpPr>
            <a:spLocks noGrp="1"/>
          </p:cNvSpPr>
          <p:nvPr>
            <p:ph type="subTitle"/>
          </p:nvPr>
        </p:nvSpPr>
        <p:spPr>
          <a:xfrm>
            <a:off x="1523880" y="3602160"/>
            <a:ext cx="9142920" cy="1654560"/>
          </a:xfrm>
          <a:prstGeom prst="rect">
            <a:avLst/>
          </a:prstGeom>
          <a:noFill/>
          <a:ln w="0">
            <a:noFill/>
          </a:ln>
        </p:spPr>
        <p:txBody>
          <a:bodyPr lIns="0" tIns="0" rIns="0" bIns="0" anchor="t">
            <a:noAutofit/>
          </a:bodyPr>
          <a:lstStyle/>
          <a:p>
            <a:pPr algn="ctr">
              <a:buNone/>
            </a:pPr>
            <a:endParaRPr lang="en-US" sz="3200" b="0" strike="noStrike" spc="-1">
              <a:latin typeface="Arial"/>
            </a:endParaRPr>
          </a:p>
        </p:txBody>
      </p:sp>
      <p:pic>
        <p:nvPicPr>
          <p:cNvPr id="3" name="Picture 2">
            <a:extLst>
              <a:ext uri="{FF2B5EF4-FFF2-40B4-BE49-F238E27FC236}">
                <a16:creationId xmlns:a16="http://schemas.microsoft.com/office/drawing/2014/main" id="{A10C2971-2EB5-4519-8253-9FFBB0B18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 y="0"/>
            <a:ext cx="12192000" cy="6858000"/>
          </a:xfrm>
          <a:prstGeom prst="rect">
            <a:avLst/>
          </a:prstGeom>
        </p:spPr>
      </p:pic>
      <p:sp>
        <p:nvSpPr>
          <p:cNvPr id="8" name="Rectangle 7">
            <a:extLst>
              <a:ext uri="{FF2B5EF4-FFF2-40B4-BE49-F238E27FC236}">
                <a16:creationId xmlns:a16="http://schemas.microsoft.com/office/drawing/2014/main" id="{EF6E0E6D-AFDC-6C44-891E-D380268BA794}"/>
              </a:ext>
            </a:extLst>
          </p:cNvPr>
          <p:cNvSpPr/>
          <p:nvPr/>
        </p:nvSpPr>
        <p:spPr>
          <a:xfrm>
            <a:off x="212036" y="1917395"/>
            <a:ext cx="11781181" cy="458780"/>
          </a:xfrm>
          <a:prstGeom prst="rect">
            <a:avLst/>
          </a:prstGeom>
          <a:ln cmpd="dbl">
            <a:solidFill>
              <a:schemeClr val="accent1">
                <a:lumMod val="50000"/>
              </a:schemeClr>
            </a:solidFill>
          </a:ln>
        </p:spPr>
        <p:txBody>
          <a:bodyPr wrap="square">
            <a:spAutoFit/>
          </a:bodyPr>
          <a:lstStyle/>
          <a:p>
            <a:pPr algn="ctr">
              <a:lnSpc>
                <a:spcPct val="107000"/>
              </a:lnSpc>
              <a:spcAft>
                <a:spcPts val="800"/>
              </a:spcAft>
            </a:pPr>
            <a:endParaRPr lang="en-US" sz="2400" b="1" dirty="0">
              <a:solidFill>
                <a:srgbClr val="63C8C7"/>
              </a:solidFill>
              <a:effectLst/>
              <a:latin typeface="+mj-lt"/>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BC684FF-EFF7-2A45-96A3-9D293C12D923}"/>
              </a:ext>
            </a:extLst>
          </p:cNvPr>
          <p:cNvSpPr/>
          <p:nvPr/>
        </p:nvSpPr>
        <p:spPr>
          <a:xfrm>
            <a:off x="4816506" y="2575325"/>
            <a:ext cx="3254070" cy="923330"/>
          </a:xfrm>
          <a:prstGeom prst="rect">
            <a:avLst/>
          </a:prstGeom>
        </p:spPr>
        <p:txBody>
          <a:bodyPr wrap="square">
            <a:spAutoFit/>
          </a:bodyPr>
          <a:lstStyle/>
          <a:p>
            <a:r>
              <a:rPr lang="en-US" sz="5400" b="1" dirty="0">
                <a:solidFill>
                  <a:schemeClr val="bg1"/>
                </a:solidFill>
              </a:rPr>
              <a:t>Impacts</a:t>
            </a:r>
            <a:endParaRPr lang="en-US" sz="5400" dirty="0">
              <a:solidFill>
                <a:schemeClr val="bg1"/>
              </a:solidFill>
            </a:endParaRPr>
          </a:p>
        </p:txBody>
      </p:sp>
    </p:spTree>
    <p:extLst>
      <p:ext uri="{BB962C8B-B14F-4D97-AF65-F5344CB8AC3E}">
        <p14:creationId xmlns:p14="http://schemas.microsoft.com/office/powerpoint/2010/main" val="84536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2975-8C83-7E4C-94A0-E9E93718DFE1}"/>
              </a:ext>
            </a:extLst>
          </p:cNvPr>
          <p:cNvSpPr>
            <a:spLocks noGrp="1"/>
          </p:cNvSpPr>
          <p:nvPr>
            <p:ph type="title"/>
          </p:nvPr>
        </p:nvSpPr>
        <p:spPr>
          <a:xfrm>
            <a:off x="1501517" y="850720"/>
            <a:ext cx="9142920" cy="482040"/>
          </a:xfrm>
        </p:spPr>
        <p:txBody>
          <a:bodyPr/>
          <a:lstStyle/>
          <a:p>
            <a:pPr algn="ctr"/>
            <a:r>
              <a:rPr lang="en-US" sz="2800" dirty="0">
                <a:solidFill>
                  <a:schemeClr val="accent5">
                    <a:lumMod val="50000"/>
                  </a:schemeClr>
                </a:solidFill>
              </a:rPr>
              <a:t>Funding and tender portal</a:t>
            </a:r>
          </a:p>
        </p:txBody>
      </p:sp>
      <p:sp>
        <p:nvSpPr>
          <p:cNvPr id="3" name="Subtitle 2">
            <a:extLst>
              <a:ext uri="{FF2B5EF4-FFF2-40B4-BE49-F238E27FC236}">
                <a16:creationId xmlns:a16="http://schemas.microsoft.com/office/drawing/2014/main" id="{F8403E0D-E1A8-A345-99EA-3F56A7D2E48A}"/>
              </a:ext>
            </a:extLst>
          </p:cNvPr>
          <p:cNvSpPr txBox="1">
            <a:spLocks/>
          </p:cNvSpPr>
          <p:nvPr/>
        </p:nvSpPr>
        <p:spPr>
          <a:xfrm>
            <a:off x="838368" y="1332760"/>
            <a:ext cx="10469218" cy="80084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Clr>
                <a:schemeClr val="accent1">
                  <a:lumMod val="50000"/>
                </a:schemeClr>
              </a:buClr>
              <a:buSzPct val="140000"/>
              <a:buFont typeface="Arial" panose="020B0604020202020204" pitchFamily="34" charset="0"/>
              <a:buChar char="•"/>
            </a:pPr>
            <a:endParaRPr lang="en-US" sz="2000" dirty="0">
              <a:solidFill>
                <a:schemeClr val="bg2">
                  <a:lumMod val="50000"/>
                </a:schemeClr>
              </a:solidFill>
            </a:endParaRPr>
          </a:p>
          <a:p>
            <a:pPr algn="just">
              <a:buClr>
                <a:schemeClr val="accent1">
                  <a:lumMod val="50000"/>
                </a:schemeClr>
              </a:buClr>
              <a:buSzPct val="140000"/>
            </a:pPr>
            <a:r>
              <a:rPr lang="en-US" sz="2000" b="1" dirty="0">
                <a:solidFill>
                  <a:schemeClr val="bg2">
                    <a:lumMod val="50000"/>
                  </a:schemeClr>
                </a:solidFill>
                <a:hlinkClick r:id="rId2"/>
              </a:rPr>
              <a:t>https://ec.europa.eu/info/funding-tenders/opportunities/portal/screen/home</a:t>
            </a:r>
            <a:r>
              <a:rPr lang="en-US" sz="2000" b="1" dirty="0">
                <a:solidFill>
                  <a:schemeClr val="bg2">
                    <a:lumMod val="50000"/>
                  </a:schemeClr>
                </a:solidFill>
              </a:rPr>
              <a:t> </a:t>
            </a:r>
          </a:p>
          <a:p>
            <a:pPr algn="just">
              <a:buClr>
                <a:schemeClr val="accent1">
                  <a:lumMod val="50000"/>
                </a:schemeClr>
              </a:buClr>
              <a:buSzPct val="140000"/>
            </a:pPr>
            <a:endParaRPr lang="en-US" sz="2000" b="1" dirty="0">
              <a:solidFill>
                <a:schemeClr val="bg2">
                  <a:lumMod val="50000"/>
                </a:schemeClr>
              </a:solidFill>
            </a:endParaRPr>
          </a:p>
          <a:p>
            <a:pPr algn="just">
              <a:buClr>
                <a:schemeClr val="accent1">
                  <a:lumMod val="50000"/>
                </a:schemeClr>
              </a:buClr>
              <a:buSzPct val="140000"/>
            </a:pPr>
            <a:endParaRPr lang="en-US" sz="2000" dirty="0">
              <a:solidFill>
                <a:schemeClr val="bg2">
                  <a:lumMod val="50000"/>
                </a:schemeClr>
              </a:solidFill>
            </a:endParaRPr>
          </a:p>
          <a:p>
            <a:pPr algn="just">
              <a:buClr>
                <a:schemeClr val="accent1">
                  <a:lumMod val="50000"/>
                </a:schemeClr>
              </a:buClr>
              <a:buSzPct val="140000"/>
            </a:pPr>
            <a:endParaRPr lang="en-US" sz="2000" dirty="0">
              <a:solidFill>
                <a:schemeClr val="bg2">
                  <a:lumMod val="50000"/>
                </a:schemeClr>
              </a:solidFill>
            </a:endParaRPr>
          </a:p>
        </p:txBody>
      </p:sp>
      <p:pic>
        <p:nvPicPr>
          <p:cNvPr id="6" name="Picture 5">
            <a:extLst>
              <a:ext uri="{FF2B5EF4-FFF2-40B4-BE49-F238E27FC236}">
                <a16:creationId xmlns:a16="http://schemas.microsoft.com/office/drawing/2014/main" id="{39A3C759-173E-E241-85BB-ADC5486A0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004" y="1996187"/>
            <a:ext cx="7487946" cy="4351033"/>
          </a:xfrm>
          <a:prstGeom prst="rect">
            <a:avLst/>
          </a:prstGeom>
        </p:spPr>
      </p:pic>
    </p:spTree>
    <p:extLst>
      <p:ext uri="{BB962C8B-B14F-4D97-AF65-F5344CB8AC3E}">
        <p14:creationId xmlns:p14="http://schemas.microsoft.com/office/powerpoint/2010/main" val="874804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A92ED8-0224-1041-9BCF-0E6D2B9C3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661" y="755374"/>
            <a:ext cx="5907061" cy="5209999"/>
          </a:xfrm>
          <a:prstGeom prst="rect">
            <a:avLst/>
          </a:prstGeom>
        </p:spPr>
      </p:pic>
    </p:spTree>
    <p:extLst>
      <p:ext uri="{BB962C8B-B14F-4D97-AF65-F5344CB8AC3E}">
        <p14:creationId xmlns:p14="http://schemas.microsoft.com/office/powerpoint/2010/main" val="370957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474BD-FB63-EE47-A0C8-0101974EC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9732" y="258006"/>
            <a:ext cx="6806877" cy="5937385"/>
          </a:xfrm>
          <a:prstGeom prst="rect">
            <a:avLst/>
          </a:prstGeom>
        </p:spPr>
      </p:pic>
    </p:spTree>
    <p:extLst>
      <p:ext uri="{BB962C8B-B14F-4D97-AF65-F5344CB8AC3E}">
        <p14:creationId xmlns:p14="http://schemas.microsoft.com/office/powerpoint/2010/main" val="2323587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err="1">
                <a:solidFill>
                  <a:schemeClr val="accent5">
                    <a:lumMod val="50000"/>
                  </a:schemeClr>
                </a:solidFill>
              </a:rPr>
              <a:t>Rezultati</a:t>
            </a:r>
            <a:r>
              <a:rPr lang="en-US" sz="2800" dirty="0">
                <a:solidFill>
                  <a:schemeClr val="accent5">
                    <a:lumMod val="50000"/>
                  </a:schemeClr>
                </a:solidFill>
              </a:rPr>
              <a:t> </a:t>
            </a:r>
            <a:r>
              <a:rPr lang="en-US" sz="2800" dirty="0" err="1">
                <a:solidFill>
                  <a:schemeClr val="accent5">
                    <a:lumMod val="50000"/>
                  </a:schemeClr>
                </a:solidFill>
              </a:rPr>
              <a:t>evaluacije</a:t>
            </a:r>
            <a:endParaRPr lang="en-US" sz="2800" dirty="0">
              <a:solidFill>
                <a:schemeClr val="accent5">
                  <a:lumMod val="50000"/>
                </a:schemeClr>
              </a:solidFill>
            </a:endParaRPr>
          </a:p>
        </p:txBody>
      </p:sp>
      <p:pic>
        <p:nvPicPr>
          <p:cNvPr id="7" name="Picture 6">
            <a:extLst>
              <a:ext uri="{FF2B5EF4-FFF2-40B4-BE49-F238E27FC236}">
                <a16:creationId xmlns:a16="http://schemas.microsoft.com/office/drawing/2014/main" id="{33793124-E508-7C47-96C7-42E0F638C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5" y="1179442"/>
            <a:ext cx="8454236" cy="5081657"/>
          </a:xfrm>
          <a:prstGeom prst="rect">
            <a:avLst/>
          </a:prstGeom>
        </p:spPr>
      </p:pic>
    </p:spTree>
    <p:extLst>
      <p:ext uri="{BB962C8B-B14F-4D97-AF65-F5344CB8AC3E}">
        <p14:creationId xmlns:p14="http://schemas.microsoft.com/office/powerpoint/2010/main" val="170664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err="1">
                <a:solidFill>
                  <a:schemeClr val="accent5">
                    <a:lumMod val="50000"/>
                  </a:schemeClr>
                </a:solidFill>
              </a:rPr>
              <a:t>Rezultati</a:t>
            </a:r>
            <a:r>
              <a:rPr lang="en-US" sz="2800" dirty="0">
                <a:solidFill>
                  <a:schemeClr val="accent5">
                    <a:lumMod val="50000"/>
                  </a:schemeClr>
                </a:solidFill>
              </a:rPr>
              <a:t> </a:t>
            </a:r>
            <a:r>
              <a:rPr lang="en-US" sz="2800" dirty="0" err="1">
                <a:solidFill>
                  <a:schemeClr val="accent5">
                    <a:lumMod val="50000"/>
                  </a:schemeClr>
                </a:solidFill>
              </a:rPr>
              <a:t>evaluacije</a:t>
            </a:r>
            <a:endParaRPr lang="en-US" sz="2800" dirty="0">
              <a:solidFill>
                <a:schemeClr val="accent5">
                  <a:lumMod val="50000"/>
                </a:schemeClr>
              </a:solidFill>
            </a:endParaRPr>
          </a:p>
        </p:txBody>
      </p:sp>
      <p:pic>
        <p:nvPicPr>
          <p:cNvPr id="4" name="Picture 3">
            <a:extLst>
              <a:ext uri="{FF2B5EF4-FFF2-40B4-BE49-F238E27FC236}">
                <a16:creationId xmlns:a16="http://schemas.microsoft.com/office/drawing/2014/main" id="{CB9027EA-ABBF-C344-AB44-C0F0B1DE0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74" y="1103785"/>
            <a:ext cx="7710027" cy="5045223"/>
          </a:xfrm>
          <a:prstGeom prst="rect">
            <a:avLst/>
          </a:prstGeom>
        </p:spPr>
      </p:pic>
    </p:spTree>
    <p:extLst>
      <p:ext uri="{BB962C8B-B14F-4D97-AF65-F5344CB8AC3E}">
        <p14:creationId xmlns:p14="http://schemas.microsoft.com/office/powerpoint/2010/main" val="150080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150292" y="492909"/>
            <a:ext cx="10044332" cy="482040"/>
          </a:xfrm>
        </p:spPr>
        <p:txBody>
          <a:bodyPr/>
          <a:lstStyle/>
          <a:p>
            <a:pPr algn="ctr"/>
            <a:r>
              <a:rPr lang="en-US" sz="2800" dirty="0" err="1">
                <a:solidFill>
                  <a:schemeClr val="accent5">
                    <a:lumMod val="50000"/>
                  </a:schemeClr>
                </a:solidFill>
              </a:rPr>
              <a:t>Rezultati</a:t>
            </a:r>
            <a:r>
              <a:rPr lang="en-US" sz="2800" dirty="0">
                <a:solidFill>
                  <a:schemeClr val="accent5">
                    <a:lumMod val="50000"/>
                  </a:schemeClr>
                </a:solidFill>
              </a:rPr>
              <a:t> </a:t>
            </a:r>
            <a:r>
              <a:rPr lang="en-US" sz="2800" dirty="0" err="1">
                <a:solidFill>
                  <a:schemeClr val="accent5">
                    <a:lumMod val="50000"/>
                  </a:schemeClr>
                </a:solidFill>
              </a:rPr>
              <a:t>evaluacije</a:t>
            </a:r>
            <a:endParaRPr lang="en-US" sz="2800" dirty="0">
              <a:solidFill>
                <a:schemeClr val="accent5">
                  <a:lumMod val="50000"/>
                </a:schemeClr>
              </a:solidFill>
            </a:endParaRPr>
          </a:p>
        </p:txBody>
      </p:sp>
      <p:pic>
        <p:nvPicPr>
          <p:cNvPr id="5" name="Picture 4">
            <a:extLst>
              <a:ext uri="{FF2B5EF4-FFF2-40B4-BE49-F238E27FC236}">
                <a16:creationId xmlns:a16="http://schemas.microsoft.com/office/drawing/2014/main" id="{77A2C58E-4BA1-B743-8606-5F6D449B9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096" y="1000735"/>
            <a:ext cx="8110329" cy="4937204"/>
          </a:xfrm>
          <a:prstGeom prst="rect">
            <a:avLst/>
          </a:prstGeom>
        </p:spPr>
      </p:pic>
    </p:spTree>
    <p:extLst>
      <p:ext uri="{BB962C8B-B14F-4D97-AF65-F5344CB8AC3E}">
        <p14:creationId xmlns:p14="http://schemas.microsoft.com/office/powerpoint/2010/main" val="797438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998EE9-33F4-3F9A-39D4-B4647E7D50AC}"/>
              </a:ext>
            </a:extLst>
          </p:cNvPr>
          <p:cNvSpPr>
            <a:spLocks noGrp="1"/>
          </p:cNvSpPr>
          <p:nvPr>
            <p:ph type="title"/>
          </p:nvPr>
        </p:nvSpPr>
        <p:spPr/>
        <p:txBody>
          <a:bodyPr/>
          <a:lstStyle/>
          <a:p>
            <a:endParaRPr lang="en-RS"/>
          </a:p>
        </p:txBody>
      </p:sp>
      <p:pic>
        <p:nvPicPr>
          <p:cNvPr id="4" name="Picture 4">
            <a:extLst>
              <a:ext uri="{FF2B5EF4-FFF2-40B4-BE49-F238E27FC236}">
                <a16:creationId xmlns:a16="http://schemas.microsoft.com/office/drawing/2014/main" id="{08327726-AA26-5EC1-3794-85D3025729EB}"/>
              </a:ext>
            </a:extLst>
          </p:cNvPr>
          <p:cNvPicPr/>
          <p:nvPr/>
        </p:nvPicPr>
        <p:blipFill>
          <a:blip r:embed="rId2"/>
          <a:stretch/>
        </p:blipFill>
        <p:spPr>
          <a:xfrm>
            <a:off x="0" y="1080"/>
            <a:ext cx="12191040" cy="6856920"/>
          </a:xfrm>
          <a:prstGeom prst="rect">
            <a:avLst/>
          </a:prstGeom>
          <a:ln w="0">
            <a:noFill/>
          </a:ln>
        </p:spPr>
      </p:pic>
    </p:spTree>
    <p:extLst>
      <p:ext uri="{BB962C8B-B14F-4D97-AF65-F5344CB8AC3E}">
        <p14:creationId xmlns:p14="http://schemas.microsoft.com/office/powerpoint/2010/main" val="21370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2975-8C83-7E4C-94A0-E9E93718DFE1}"/>
              </a:ext>
            </a:extLst>
          </p:cNvPr>
          <p:cNvSpPr>
            <a:spLocks noGrp="1"/>
          </p:cNvSpPr>
          <p:nvPr>
            <p:ph type="title"/>
          </p:nvPr>
        </p:nvSpPr>
        <p:spPr>
          <a:xfrm>
            <a:off x="1501517" y="850720"/>
            <a:ext cx="9142920" cy="482040"/>
          </a:xfrm>
        </p:spPr>
        <p:txBody>
          <a:bodyPr/>
          <a:lstStyle/>
          <a:p>
            <a:pPr algn="ctr"/>
            <a:r>
              <a:rPr lang="en-US" sz="2800" dirty="0">
                <a:solidFill>
                  <a:schemeClr val="accent5">
                    <a:lumMod val="50000"/>
                  </a:schemeClr>
                </a:solidFill>
              </a:rPr>
              <a:t>The structure of Horizon template</a:t>
            </a:r>
          </a:p>
        </p:txBody>
      </p:sp>
      <p:sp>
        <p:nvSpPr>
          <p:cNvPr id="3" name="Subtitle 2">
            <a:extLst>
              <a:ext uri="{FF2B5EF4-FFF2-40B4-BE49-F238E27FC236}">
                <a16:creationId xmlns:a16="http://schemas.microsoft.com/office/drawing/2014/main" id="{F8403E0D-E1A8-A345-99EA-3F56A7D2E48A}"/>
              </a:ext>
            </a:extLst>
          </p:cNvPr>
          <p:cNvSpPr txBox="1">
            <a:spLocks/>
          </p:cNvSpPr>
          <p:nvPr/>
        </p:nvSpPr>
        <p:spPr>
          <a:xfrm>
            <a:off x="1020418" y="1531543"/>
            <a:ext cx="10469218" cy="4464129"/>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Clr>
                <a:schemeClr val="accent1">
                  <a:lumMod val="50000"/>
                </a:schemeClr>
              </a:buClr>
              <a:buSzPct val="140000"/>
              <a:buFont typeface="Arial" panose="020B0604020202020204" pitchFamily="34" charset="0"/>
              <a:buChar char="•"/>
            </a:pPr>
            <a:endParaRPr lang="en-US" sz="2000" dirty="0">
              <a:solidFill>
                <a:schemeClr val="bg2">
                  <a:lumMod val="50000"/>
                </a:schemeClr>
              </a:solidFill>
            </a:endParaRPr>
          </a:p>
          <a:p>
            <a:pPr marL="285750" indent="-285750" algn="just">
              <a:buClr>
                <a:schemeClr val="accent1">
                  <a:lumMod val="50000"/>
                </a:schemeClr>
              </a:buClr>
              <a:buSzPct val="140000"/>
              <a:buFont typeface="Arial" panose="020B0604020202020204" pitchFamily="34" charset="0"/>
              <a:buChar char="•"/>
            </a:pPr>
            <a:r>
              <a:rPr lang="en-US" sz="2000" b="1" dirty="0">
                <a:solidFill>
                  <a:schemeClr val="bg2">
                    <a:lumMod val="50000"/>
                  </a:schemeClr>
                </a:solidFill>
              </a:rPr>
              <a:t>Excellence (threshold 3/5)</a:t>
            </a:r>
          </a:p>
          <a:p>
            <a:pPr marL="285750" indent="-285750" algn="just">
              <a:buClr>
                <a:schemeClr val="accent1">
                  <a:lumMod val="50000"/>
                </a:schemeClr>
              </a:buClr>
              <a:buSzPct val="140000"/>
              <a:buFont typeface="Arial" panose="020B0604020202020204" pitchFamily="34" charset="0"/>
              <a:buChar char="•"/>
            </a:pPr>
            <a:endParaRPr lang="en-US" sz="2000" b="1" dirty="0">
              <a:solidFill>
                <a:schemeClr val="bg2">
                  <a:lumMod val="50000"/>
                </a:schemeClr>
              </a:solidFill>
            </a:endParaRPr>
          </a:p>
          <a:p>
            <a:pPr algn="just">
              <a:buClr>
                <a:schemeClr val="accent1">
                  <a:lumMod val="50000"/>
                </a:schemeClr>
              </a:buClr>
              <a:buSzPct val="140000"/>
            </a:pPr>
            <a:endParaRPr lang="en-US" sz="2000" b="1" dirty="0">
              <a:solidFill>
                <a:schemeClr val="bg2">
                  <a:lumMod val="50000"/>
                </a:schemeClr>
              </a:solidFill>
            </a:endParaRPr>
          </a:p>
          <a:p>
            <a:pPr marL="285750" indent="-285750" algn="just">
              <a:buClr>
                <a:schemeClr val="accent1">
                  <a:lumMod val="50000"/>
                </a:schemeClr>
              </a:buClr>
              <a:buSzPct val="140000"/>
              <a:buFont typeface="Arial" panose="020B0604020202020204" pitchFamily="34" charset="0"/>
              <a:buChar char="•"/>
            </a:pPr>
            <a:r>
              <a:rPr lang="en-US" sz="2000" b="1" dirty="0">
                <a:solidFill>
                  <a:schemeClr val="bg2">
                    <a:lumMod val="50000"/>
                  </a:schemeClr>
                </a:solidFill>
              </a:rPr>
              <a:t>Impacts (threshold 3/5)</a:t>
            </a:r>
          </a:p>
          <a:p>
            <a:pPr marL="285750" indent="-285750" algn="just">
              <a:buClr>
                <a:schemeClr val="accent1">
                  <a:lumMod val="50000"/>
                </a:schemeClr>
              </a:buClr>
              <a:buSzPct val="140000"/>
              <a:buFont typeface="Arial" panose="020B0604020202020204" pitchFamily="34" charset="0"/>
              <a:buChar char="•"/>
            </a:pPr>
            <a:endParaRPr lang="en-US" sz="2000" b="1" dirty="0">
              <a:solidFill>
                <a:schemeClr val="bg2">
                  <a:lumMod val="50000"/>
                </a:schemeClr>
              </a:solidFill>
            </a:endParaRPr>
          </a:p>
          <a:p>
            <a:pPr algn="just">
              <a:buClr>
                <a:schemeClr val="accent1">
                  <a:lumMod val="50000"/>
                </a:schemeClr>
              </a:buClr>
              <a:buSzPct val="140000"/>
            </a:pPr>
            <a:endParaRPr lang="en-US" sz="2000" b="1" dirty="0">
              <a:solidFill>
                <a:schemeClr val="bg2">
                  <a:lumMod val="50000"/>
                </a:schemeClr>
              </a:solidFill>
            </a:endParaRPr>
          </a:p>
          <a:p>
            <a:pPr marL="285750" indent="-285750" algn="just">
              <a:buClr>
                <a:schemeClr val="accent1">
                  <a:lumMod val="50000"/>
                </a:schemeClr>
              </a:buClr>
              <a:buSzPct val="140000"/>
              <a:buFont typeface="Arial" panose="020B0604020202020204" pitchFamily="34" charset="0"/>
              <a:buChar char="•"/>
            </a:pPr>
            <a:r>
              <a:rPr lang="en-US" sz="2000" b="1" dirty="0">
                <a:solidFill>
                  <a:schemeClr val="bg2">
                    <a:lumMod val="50000"/>
                  </a:schemeClr>
                </a:solidFill>
              </a:rPr>
              <a:t>Implementation (threshold 3/5)</a:t>
            </a:r>
          </a:p>
          <a:p>
            <a:pPr algn="just">
              <a:buClr>
                <a:schemeClr val="accent1">
                  <a:lumMod val="50000"/>
                </a:schemeClr>
              </a:buClr>
              <a:buSzPct val="140000"/>
            </a:pPr>
            <a:endParaRPr lang="en-US" sz="2000" b="1" dirty="0">
              <a:solidFill>
                <a:schemeClr val="bg2">
                  <a:lumMod val="50000"/>
                </a:schemeClr>
              </a:solidFill>
            </a:endParaRPr>
          </a:p>
          <a:p>
            <a:pPr algn="just">
              <a:buClr>
                <a:schemeClr val="accent1">
                  <a:lumMod val="50000"/>
                </a:schemeClr>
              </a:buClr>
              <a:buSzPct val="140000"/>
            </a:pPr>
            <a:endParaRPr lang="en-US" sz="2000" b="1" dirty="0">
              <a:solidFill>
                <a:schemeClr val="bg2">
                  <a:lumMod val="50000"/>
                </a:schemeClr>
              </a:solidFill>
            </a:endParaRPr>
          </a:p>
          <a:p>
            <a:pPr algn="just">
              <a:buClr>
                <a:schemeClr val="accent1">
                  <a:lumMod val="50000"/>
                </a:schemeClr>
              </a:buClr>
              <a:buSzPct val="140000"/>
            </a:pPr>
            <a:r>
              <a:rPr lang="en-US" sz="2000" b="1" dirty="0">
                <a:solidFill>
                  <a:schemeClr val="bg2">
                    <a:lumMod val="50000"/>
                  </a:schemeClr>
                </a:solidFill>
              </a:rPr>
              <a:t>Total 15 (threshold 10/15)</a:t>
            </a:r>
          </a:p>
          <a:p>
            <a:pPr algn="just">
              <a:buClr>
                <a:schemeClr val="accent1">
                  <a:lumMod val="50000"/>
                </a:schemeClr>
              </a:buClr>
              <a:buSzPct val="140000"/>
            </a:pPr>
            <a:endParaRPr lang="en-US" sz="2000" dirty="0">
              <a:solidFill>
                <a:schemeClr val="bg2">
                  <a:lumMod val="50000"/>
                </a:schemeClr>
              </a:solidFill>
            </a:endParaRPr>
          </a:p>
          <a:p>
            <a:pPr algn="just">
              <a:buClr>
                <a:schemeClr val="accent1">
                  <a:lumMod val="50000"/>
                </a:schemeClr>
              </a:buClr>
              <a:buSzPct val="140000"/>
            </a:pPr>
            <a:endParaRPr lang="en-US" sz="2000" dirty="0">
              <a:solidFill>
                <a:schemeClr val="bg2">
                  <a:lumMod val="50000"/>
                </a:schemeClr>
              </a:solidFill>
            </a:endParaRPr>
          </a:p>
        </p:txBody>
      </p:sp>
    </p:spTree>
    <p:extLst>
      <p:ext uri="{BB962C8B-B14F-4D97-AF65-F5344CB8AC3E}">
        <p14:creationId xmlns:p14="http://schemas.microsoft.com/office/powerpoint/2010/main" val="27459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523880" y="1122480"/>
            <a:ext cx="9142920" cy="2386440"/>
          </a:xfrm>
          <a:prstGeom prst="rect">
            <a:avLst/>
          </a:prstGeom>
          <a:noFill/>
          <a:ln w="0">
            <a:noFill/>
          </a:ln>
        </p:spPr>
        <p:txBody>
          <a:bodyPr lIns="0" tIns="0" rIns="0" bIns="0" anchor="b">
            <a:noAutofit/>
          </a:bodyPr>
          <a:lstStyle/>
          <a:p>
            <a:pPr algn="ctr">
              <a:buNone/>
            </a:pPr>
            <a:endParaRPr lang="en-US" sz="4400" b="0" strike="noStrike" spc="-1">
              <a:latin typeface="Arial"/>
            </a:endParaRPr>
          </a:p>
        </p:txBody>
      </p:sp>
      <p:sp>
        <p:nvSpPr>
          <p:cNvPr id="42" name="PlaceHolder 2"/>
          <p:cNvSpPr>
            <a:spLocks noGrp="1"/>
          </p:cNvSpPr>
          <p:nvPr>
            <p:ph type="subTitle"/>
          </p:nvPr>
        </p:nvSpPr>
        <p:spPr>
          <a:xfrm>
            <a:off x="1523880" y="3602160"/>
            <a:ext cx="9142920" cy="1654560"/>
          </a:xfrm>
          <a:prstGeom prst="rect">
            <a:avLst/>
          </a:prstGeom>
          <a:noFill/>
          <a:ln w="0">
            <a:noFill/>
          </a:ln>
        </p:spPr>
        <p:txBody>
          <a:bodyPr lIns="0" tIns="0" rIns="0" bIns="0" anchor="t">
            <a:noAutofit/>
          </a:bodyPr>
          <a:lstStyle/>
          <a:p>
            <a:pPr algn="ctr">
              <a:buNone/>
            </a:pPr>
            <a:endParaRPr lang="en-US" sz="3200" b="0" strike="noStrike" spc="-1">
              <a:latin typeface="Arial"/>
            </a:endParaRPr>
          </a:p>
        </p:txBody>
      </p:sp>
      <p:pic>
        <p:nvPicPr>
          <p:cNvPr id="3" name="Picture 2">
            <a:extLst>
              <a:ext uri="{FF2B5EF4-FFF2-40B4-BE49-F238E27FC236}">
                <a16:creationId xmlns:a16="http://schemas.microsoft.com/office/drawing/2014/main" id="{A10C2971-2EB5-4519-8253-9FFBB0B183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 y="0"/>
            <a:ext cx="12192000" cy="6858000"/>
          </a:xfrm>
          <a:prstGeom prst="rect">
            <a:avLst/>
          </a:prstGeom>
        </p:spPr>
      </p:pic>
      <p:sp>
        <p:nvSpPr>
          <p:cNvPr id="8" name="Rectangle 7">
            <a:extLst>
              <a:ext uri="{FF2B5EF4-FFF2-40B4-BE49-F238E27FC236}">
                <a16:creationId xmlns:a16="http://schemas.microsoft.com/office/drawing/2014/main" id="{EF6E0E6D-AFDC-6C44-891E-D380268BA794}"/>
              </a:ext>
            </a:extLst>
          </p:cNvPr>
          <p:cNvSpPr/>
          <p:nvPr/>
        </p:nvSpPr>
        <p:spPr>
          <a:xfrm>
            <a:off x="212036" y="1917395"/>
            <a:ext cx="11781181" cy="458780"/>
          </a:xfrm>
          <a:prstGeom prst="rect">
            <a:avLst/>
          </a:prstGeom>
          <a:ln cmpd="dbl">
            <a:solidFill>
              <a:schemeClr val="accent1">
                <a:lumMod val="50000"/>
              </a:schemeClr>
            </a:solidFill>
          </a:ln>
        </p:spPr>
        <p:txBody>
          <a:bodyPr wrap="square">
            <a:spAutoFit/>
          </a:bodyPr>
          <a:lstStyle/>
          <a:p>
            <a:pPr algn="ctr">
              <a:lnSpc>
                <a:spcPct val="107000"/>
              </a:lnSpc>
              <a:spcAft>
                <a:spcPts val="800"/>
              </a:spcAft>
            </a:pPr>
            <a:endParaRPr lang="en-US" sz="2400" b="1" dirty="0">
              <a:solidFill>
                <a:srgbClr val="63C8C7"/>
              </a:solidFill>
              <a:effectLst/>
              <a:latin typeface="+mj-lt"/>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BC684FF-EFF7-2A45-96A3-9D293C12D923}"/>
              </a:ext>
            </a:extLst>
          </p:cNvPr>
          <p:cNvSpPr/>
          <p:nvPr/>
        </p:nvSpPr>
        <p:spPr>
          <a:xfrm>
            <a:off x="4100887" y="2528314"/>
            <a:ext cx="3988905" cy="923330"/>
          </a:xfrm>
          <a:prstGeom prst="rect">
            <a:avLst/>
          </a:prstGeom>
        </p:spPr>
        <p:txBody>
          <a:bodyPr wrap="square">
            <a:spAutoFit/>
          </a:bodyPr>
          <a:lstStyle/>
          <a:p>
            <a:r>
              <a:rPr lang="en-US" sz="5400" b="1" dirty="0">
                <a:solidFill>
                  <a:schemeClr val="bg1"/>
                </a:solidFill>
              </a:rPr>
              <a:t>Excellence</a:t>
            </a:r>
            <a:endParaRPr lang="en-US" sz="5400" dirty="0">
              <a:solidFill>
                <a:schemeClr val="bg1"/>
              </a:solidFill>
            </a:endParaRPr>
          </a:p>
        </p:txBody>
      </p:sp>
    </p:spTree>
    <p:extLst>
      <p:ext uri="{BB962C8B-B14F-4D97-AF65-F5344CB8AC3E}">
        <p14:creationId xmlns:p14="http://schemas.microsoft.com/office/powerpoint/2010/main" val="329763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2975-8C83-7E4C-94A0-E9E93718DFE1}"/>
              </a:ext>
            </a:extLst>
          </p:cNvPr>
          <p:cNvSpPr>
            <a:spLocks noGrp="1"/>
          </p:cNvSpPr>
          <p:nvPr>
            <p:ph type="title"/>
          </p:nvPr>
        </p:nvSpPr>
        <p:spPr>
          <a:xfrm>
            <a:off x="1501517" y="850720"/>
            <a:ext cx="9142920" cy="482040"/>
          </a:xfrm>
        </p:spPr>
        <p:txBody>
          <a:bodyPr/>
          <a:lstStyle/>
          <a:p>
            <a:pPr algn="ctr"/>
            <a:r>
              <a:rPr lang="en-US" sz="2800" dirty="0">
                <a:solidFill>
                  <a:schemeClr val="accent5">
                    <a:lumMod val="50000"/>
                  </a:schemeClr>
                </a:solidFill>
              </a:rPr>
              <a:t>Motivation and vision</a:t>
            </a:r>
          </a:p>
        </p:txBody>
      </p:sp>
      <p:sp>
        <p:nvSpPr>
          <p:cNvPr id="3" name="Subtitle 2">
            <a:extLst>
              <a:ext uri="{FF2B5EF4-FFF2-40B4-BE49-F238E27FC236}">
                <a16:creationId xmlns:a16="http://schemas.microsoft.com/office/drawing/2014/main" id="{F8403E0D-E1A8-A345-99EA-3F56A7D2E48A}"/>
              </a:ext>
            </a:extLst>
          </p:cNvPr>
          <p:cNvSpPr txBox="1">
            <a:spLocks/>
          </p:cNvSpPr>
          <p:nvPr/>
        </p:nvSpPr>
        <p:spPr>
          <a:xfrm>
            <a:off x="4013112" y="1531543"/>
            <a:ext cx="7476523" cy="4464129"/>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Clr>
                <a:schemeClr val="accent1">
                  <a:lumMod val="50000"/>
                </a:schemeClr>
              </a:buClr>
              <a:buSzPct val="140000"/>
              <a:buFont typeface="Arial" panose="020B0604020202020204" pitchFamily="34" charset="0"/>
              <a:buChar char="•"/>
            </a:pPr>
            <a:endParaRPr lang="en-US" sz="2000" dirty="0">
              <a:solidFill>
                <a:schemeClr val="bg2">
                  <a:lumMod val="50000"/>
                </a:schemeClr>
              </a:solidFill>
            </a:endParaRPr>
          </a:p>
          <a:p>
            <a:pPr marL="285750" indent="-285750" algn="just">
              <a:buClr>
                <a:schemeClr val="accent1">
                  <a:lumMod val="50000"/>
                </a:schemeClr>
              </a:buClr>
              <a:buSzPct val="140000"/>
              <a:buFont typeface="Arial" panose="020B0604020202020204" pitchFamily="34" charset="0"/>
              <a:buChar char="•"/>
            </a:pPr>
            <a:r>
              <a:rPr lang="en-US" sz="2000" dirty="0">
                <a:solidFill>
                  <a:schemeClr val="bg2">
                    <a:lumMod val="50000"/>
                  </a:schemeClr>
                </a:solidFill>
              </a:rPr>
              <a:t>Urban growth is closely linked to the problem of uneven economic development, migration and demographic change, which often have adverse implications for human capital and the social and economic sustainability of urban areas even in the most developed countries. </a:t>
            </a:r>
          </a:p>
          <a:p>
            <a:pPr marL="285750" indent="-285750" algn="just">
              <a:buClr>
                <a:schemeClr val="accent1">
                  <a:lumMod val="50000"/>
                </a:schemeClr>
              </a:buClr>
              <a:buSzPct val="140000"/>
              <a:buFont typeface="Arial" panose="020B0604020202020204" pitchFamily="34" charset="0"/>
              <a:buChar char="•"/>
            </a:pPr>
            <a:r>
              <a:rPr lang="en-US" sz="2000" dirty="0">
                <a:solidFill>
                  <a:schemeClr val="bg2">
                    <a:lumMod val="50000"/>
                  </a:schemeClr>
                </a:solidFill>
              </a:rPr>
              <a:t>Our world is becoming more computational. Following, urban areas are increasingly becoming data-rich environments. Herein, sustainability and resilience have grown into core analytical and normative concepts in the scientific arena. </a:t>
            </a:r>
          </a:p>
          <a:p>
            <a:pPr marL="285750" indent="-285750" algn="just">
              <a:buClr>
                <a:schemeClr val="accent1">
                  <a:lumMod val="50000"/>
                </a:schemeClr>
              </a:buClr>
              <a:buSzPct val="140000"/>
              <a:buFont typeface="Arial" panose="020B0604020202020204" pitchFamily="34" charset="0"/>
              <a:buChar char="•"/>
            </a:pPr>
            <a:r>
              <a:rPr lang="en-US" sz="2000" dirty="0">
                <a:solidFill>
                  <a:schemeClr val="bg2">
                    <a:lumMod val="50000"/>
                  </a:schemeClr>
                </a:solidFill>
              </a:rPr>
              <a:t>Urban settlements in Serbia are facing depopulation and demographic aging, regional disparities, climate change and environmental problems. Twenty-two out of twenty-eight cities in Serbia are faced with a negative migration balance, while only Belgrade and Novi Sad have a significant influx of population </a:t>
            </a:r>
          </a:p>
          <a:p>
            <a:pPr algn="just">
              <a:buClr>
                <a:schemeClr val="accent1">
                  <a:lumMod val="50000"/>
                </a:schemeClr>
              </a:buClr>
              <a:buSzPct val="140000"/>
            </a:pPr>
            <a:endParaRPr lang="en-US" sz="2000" dirty="0">
              <a:solidFill>
                <a:schemeClr val="bg2">
                  <a:lumMod val="50000"/>
                </a:schemeClr>
              </a:solidFill>
            </a:endParaRPr>
          </a:p>
        </p:txBody>
      </p:sp>
      <p:pic>
        <p:nvPicPr>
          <p:cNvPr id="4" name="Picture 3">
            <a:extLst>
              <a:ext uri="{FF2B5EF4-FFF2-40B4-BE49-F238E27FC236}">
                <a16:creationId xmlns:a16="http://schemas.microsoft.com/office/drawing/2014/main" id="{88673D65-3FDD-5449-8DE0-3F4370CB5C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9505" y="1807166"/>
            <a:ext cx="3031835" cy="3692484"/>
          </a:xfrm>
          <a:prstGeom prst="rect">
            <a:avLst/>
          </a:prstGeom>
          <a:noFill/>
          <a:ln>
            <a:noFill/>
          </a:ln>
        </p:spPr>
      </p:pic>
    </p:spTree>
    <p:extLst>
      <p:ext uri="{BB962C8B-B14F-4D97-AF65-F5344CB8AC3E}">
        <p14:creationId xmlns:p14="http://schemas.microsoft.com/office/powerpoint/2010/main" val="3747883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471051" y="797711"/>
            <a:ext cx="9142920" cy="482040"/>
          </a:xfrm>
        </p:spPr>
        <p:txBody>
          <a:bodyPr/>
          <a:lstStyle/>
          <a:p>
            <a:pPr algn="ctr"/>
            <a:r>
              <a:rPr lang="en-US" sz="2800" dirty="0">
                <a:solidFill>
                  <a:schemeClr val="accent5">
                    <a:lumMod val="50000"/>
                  </a:schemeClr>
                </a:solidFill>
              </a:rPr>
              <a:t>Project partners</a:t>
            </a:r>
          </a:p>
        </p:txBody>
      </p:sp>
      <p:sp>
        <p:nvSpPr>
          <p:cNvPr id="3" name="Subtitle 2">
            <a:extLst>
              <a:ext uri="{FF2B5EF4-FFF2-40B4-BE49-F238E27FC236}">
                <a16:creationId xmlns:a16="http://schemas.microsoft.com/office/drawing/2014/main" id="{20EED549-BE89-184B-9D47-7031EC8DEDBF}"/>
              </a:ext>
            </a:extLst>
          </p:cNvPr>
          <p:cNvSpPr>
            <a:spLocks noGrp="1"/>
          </p:cNvSpPr>
          <p:nvPr>
            <p:ph type="subTitle"/>
          </p:nvPr>
        </p:nvSpPr>
        <p:spPr>
          <a:xfrm>
            <a:off x="759792" y="1279751"/>
            <a:ext cx="10851834" cy="4763240"/>
          </a:xfrm>
        </p:spPr>
        <p:txBody>
          <a:bodyPr anchor="t"/>
          <a:lstStyle/>
          <a:p>
            <a:pPr marL="285750" indent="-285750" algn="just">
              <a:buClr>
                <a:schemeClr val="accent1">
                  <a:lumMod val="50000"/>
                </a:schemeClr>
              </a:buClr>
              <a:buSzPct val="140000"/>
              <a:buFont typeface="Arial" panose="020B0604020202020204" pitchFamily="34" charset="0"/>
              <a:buChar char="•"/>
            </a:pPr>
            <a:r>
              <a:rPr lang="en-US" sz="2000" dirty="0">
                <a:solidFill>
                  <a:schemeClr val="bg2">
                    <a:lumMod val="50000"/>
                  </a:schemeClr>
                </a:solidFill>
              </a:rPr>
              <a:t>Faculty of Economics, University of </a:t>
            </a:r>
            <a:r>
              <a:rPr lang="en-US" sz="2000" dirty="0" err="1">
                <a:solidFill>
                  <a:schemeClr val="bg2">
                    <a:lumMod val="50000"/>
                  </a:schemeClr>
                </a:solidFill>
              </a:rPr>
              <a:t>Niš</a:t>
            </a:r>
            <a:r>
              <a:rPr lang="en-US" sz="2000" dirty="0">
                <a:solidFill>
                  <a:schemeClr val="bg2">
                    <a:lumMod val="50000"/>
                  </a:schemeClr>
                </a:solidFill>
              </a:rPr>
              <a:t> (FEUN), Serbia</a:t>
            </a:r>
          </a:p>
          <a:p>
            <a:pPr marL="285750" indent="-285750" algn="just">
              <a:buClr>
                <a:schemeClr val="accent1">
                  <a:lumMod val="50000"/>
                </a:schemeClr>
              </a:buClr>
              <a:buSzPct val="140000"/>
              <a:buFont typeface="Arial" panose="020B0604020202020204" pitchFamily="34" charset="0"/>
              <a:buChar char="•"/>
            </a:pPr>
            <a:r>
              <a:rPr lang="en-US" sz="2000" dirty="0" err="1">
                <a:solidFill>
                  <a:schemeClr val="bg2">
                    <a:lumMod val="50000"/>
                  </a:schemeClr>
                </a:solidFill>
              </a:rPr>
              <a:t>Poliedra</a:t>
            </a:r>
            <a:r>
              <a:rPr lang="en-US" sz="2000" dirty="0">
                <a:solidFill>
                  <a:schemeClr val="bg2">
                    <a:lumMod val="50000"/>
                  </a:schemeClr>
                </a:solidFill>
              </a:rPr>
              <a:t> - Polytechnic University of Milan (POLIEDRA), Italy</a:t>
            </a:r>
          </a:p>
          <a:p>
            <a:pPr marL="285750" indent="-285750" algn="just">
              <a:buClr>
                <a:schemeClr val="accent1">
                  <a:lumMod val="50000"/>
                </a:schemeClr>
              </a:buClr>
              <a:buSzPct val="140000"/>
              <a:buFont typeface="Arial" panose="020B0604020202020204" pitchFamily="34" charset="0"/>
              <a:buChar char="•"/>
            </a:pPr>
            <a:r>
              <a:rPr lang="en-US" sz="2000" dirty="0">
                <a:solidFill>
                  <a:schemeClr val="bg2">
                    <a:lumMod val="50000"/>
                  </a:schemeClr>
                </a:solidFill>
              </a:rPr>
              <a:t>Oslo Metropolitan University (OSLOMET), Norway</a:t>
            </a:r>
          </a:p>
          <a:p>
            <a:pPr marL="285750" indent="-285750" algn="just">
              <a:buClr>
                <a:schemeClr val="accent1">
                  <a:lumMod val="50000"/>
                </a:schemeClr>
              </a:buClr>
              <a:buSzPct val="140000"/>
              <a:buFont typeface="Arial" panose="020B0604020202020204" pitchFamily="34" charset="0"/>
              <a:buChar char="•"/>
            </a:pPr>
            <a:endParaRPr lang="en-US" sz="2000" dirty="0">
              <a:solidFill>
                <a:schemeClr val="bg2">
                  <a:lumMod val="50000"/>
                </a:schemeClr>
              </a:solidFill>
            </a:endParaRPr>
          </a:p>
          <a:p>
            <a:pPr algn="ctr">
              <a:buClr>
                <a:schemeClr val="accent1">
                  <a:lumMod val="50000"/>
                </a:schemeClr>
              </a:buClr>
              <a:buSzPct val="140000"/>
            </a:pPr>
            <a:r>
              <a:rPr lang="en-US" sz="2700" dirty="0">
                <a:solidFill>
                  <a:schemeClr val="accent5">
                    <a:lumMod val="50000"/>
                  </a:schemeClr>
                </a:solidFill>
              </a:rPr>
              <a:t>Members of the UR-DATA Scientific Advisory Board (SAB)</a:t>
            </a:r>
          </a:p>
          <a:p>
            <a:pPr algn="just">
              <a:buClr>
                <a:schemeClr val="accent1">
                  <a:lumMod val="50000"/>
                </a:schemeClr>
              </a:buClr>
              <a:buSzPct val="140000"/>
            </a:pPr>
            <a:endParaRPr lang="en-US" sz="2000" dirty="0">
              <a:solidFill>
                <a:schemeClr val="bg2">
                  <a:lumMod val="50000"/>
                </a:schemeClr>
              </a:solidFill>
            </a:endParaRPr>
          </a:p>
          <a:p>
            <a:pPr algn="just">
              <a:buClr>
                <a:schemeClr val="accent1">
                  <a:lumMod val="50000"/>
                </a:schemeClr>
              </a:buClr>
              <a:buSzPct val="140000"/>
            </a:pPr>
            <a:endParaRPr lang="en-US" sz="2000" dirty="0">
              <a:solidFill>
                <a:schemeClr val="bg2">
                  <a:lumMod val="50000"/>
                </a:schemeClr>
              </a:solidFill>
            </a:endParaRPr>
          </a:p>
          <a:p>
            <a:pPr algn="just">
              <a:buClr>
                <a:schemeClr val="accent1">
                  <a:lumMod val="50000"/>
                </a:schemeClr>
              </a:buClr>
              <a:buSzPct val="140000"/>
            </a:pPr>
            <a:endParaRPr lang="en-US" sz="2000" dirty="0">
              <a:solidFill>
                <a:schemeClr val="bg2">
                  <a:lumMod val="50000"/>
                </a:schemeClr>
              </a:solidFill>
            </a:endParaRPr>
          </a:p>
        </p:txBody>
      </p:sp>
      <p:graphicFrame>
        <p:nvGraphicFramePr>
          <p:cNvPr id="4" name="Table 3">
            <a:extLst>
              <a:ext uri="{FF2B5EF4-FFF2-40B4-BE49-F238E27FC236}">
                <a16:creationId xmlns:a16="http://schemas.microsoft.com/office/drawing/2014/main" id="{23BC4503-CE16-2B47-BD2C-D6A732B9253B}"/>
              </a:ext>
            </a:extLst>
          </p:cNvPr>
          <p:cNvGraphicFramePr>
            <a:graphicFrameLocks noGrp="1"/>
          </p:cNvGraphicFramePr>
          <p:nvPr>
            <p:extLst>
              <p:ext uri="{D42A27DB-BD31-4B8C-83A1-F6EECF244321}">
                <p14:modId xmlns:p14="http://schemas.microsoft.com/office/powerpoint/2010/main" val="3536287569"/>
              </p:ext>
            </p:extLst>
          </p:nvPr>
        </p:nvGraphicFramePr>
        <p:xfrm>
          <a:off x="759791" y="2812117"/>
          <a:ext cx="10851835" cy="3335992"/>
        </p:xfrm>
        <a:graphic>
          <a:graphicData uri="http://schemas.openxmlformats.org/drawingml/2006/table">
            <a:tbl>
              <a:tblPr>
                <a:tableStyleId>{5C22544A-7EE6-4342-B048-85BDC9FD1C3A}</a:tableStyleId>
              </a:tblPr>
              <a:tblGrid>
                <a:gridCol w="597857">
                  <a:extLst>
                    <a:ext uri="{9D8B030D-6E8A-4147-A177-3AD203B41FA5}">
                      <a16:colId xmlns:a16="http://schemas.microsoft.com/office/drawing/2014/main" val="3747333030"/>
                    </a:ext>
                  </a:extLst>
                </a:gridCol>
                <a:gridCol w="2262705">
                  <a:extLst>
                    <a:ext uri="{9D8B030D-6E8A-4147-A177-3AD203B41FA5}">
                      <a16:colId xmlns:a16="http://schemas.microsoft.com/office/drawing/2014/main" val="3697209710"/>
                    </a:ext>
                  </a:extLst>
                </a:gridCol>
                <a:gridCol w="7991273">
                  <a:extLst>
                    <a:ext uri="{9D8B030D-6E8A-4147-A177-3AD203B41FA5}">
                      <a16:colId xmlns:a16="http://schemas.microsoft.com/office/drawing/2014/main" val="562999361"/>
                    </a:ext>
                  </a:extLst>
                </a:gridCol>
              </a:tblGrid>
              <a:tr h="233841">
                <a:tc>
                  <a:txBody>
                    <a:bodyPr/>
                    <a:lstStyle/>
                    <a:p>
                      <a:pPr algn="ctr">
                        <a:lnSpc>
                          <a:spcPct val="100000"/>
                        </a:lnSpc>
                        <a:spcAft>
                          <a:spcPts val="0"/>
                        </a:spcAft>
                      </a:pPr>
                      <a:r>
                        <a:rPr lang="en-GB" sz="1800" b="1">
                          <a:solidFill>
                            <a:schemeClr val="bg2">
                              <a:lumMod val="50000"/>
                            </a:schemeClr>
                          </a:solidFill>
                          <a:effectLst/>
                        </a:rPr>
                        <a:t>No.</a:t>
                      </a:r>
                      <a:endParaRPr lang="en-US" sz="1800" b="1">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0000"/>
                        </a:lnSpc>
                        <a:spcAft>
                          <a:spcPts val="0"/>
                        </a:spcAft>
                      </a:pPr>
                      <a:r>
                        <a:rPr lang="en-GB" sz="1800" b="1">
                          <a:solidFill>
                            <a:schemeClr val="bg2">
                              <a:lumMod val="50000"/>
                            </a:schemeClr>
                          </a:solidFill>
                          <a:effectLst/>
                        </a:rPr>
                        <a:t>SAB Member</a:t>
                      </a:r>
                      <a:endParaRPr lang="en-US" sz="1800" b="1">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00000"/>
                        </a:lnSpc>
                        <a:spcAft>
                          <a:spcPts val="0"/>
                        </a:spcAft>
                      </a:pPr>
                      <a:r>
                        <a:rPr lang="en-GB" sz="1800" b="1" dirty="0">
                          <a:solidFill>
                            <a:schemeClr val="bg2">
                              <a:lumMod val="50000"/>
                            </a:schemeClr>
                          </a:solidFill>
                          <a:effectLst/>
                        </a:rPr>
                        <a:t>Affiliation</a:t>
                      </a:r>
                      <a:endParaRPr lang="en-US" sz="1800" b="1"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97274897"/>
                  </a:ext>
                </a:extLst>
              </a:tr>
              <a:tr h="571108">
                <a:tc>
                  <a:txBody>
                    <a:bodyPr/>
                    <a:lstStyle/>
                    <a:p>
                      <a:pPr algn="ctr">
                        <a:lnSpc>
                          <a:spcPct val="100000"/>
                        </a:lnSpc>
                        <a:spcAft>
                          <a:spcPts val="0"/>
                        </a:spcAft>
                      </a:pPr>
                      <a:r>
                        <a:rPr lang="en-GB" sz="1700" dirty="0">
                          <a:solidFill>
                            <a:schemeClr val="bg2">
                              <a:lumMod val="50000"/>
                            </a:schemeClr>
                          </a:solidFill>
                          <a:effectLst/>
                        </a:rPr>
                        <a:t>1</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00000"/>
                        </a:lnSpc>
                        <a:spcAft>
                          <a:spcPts val="0"/>
                        </a:spcAft>
                      </a:pPr>
                      <a:r>
                        <a:rPr lang="en-GB" sz="1700" dirty="0">
                          <a:solidFill>
                            <a:schemeClr val="bg2">
                              <a:lumMod val="50000"/>
                            </a:schemeClr>
                          </a:solidFill>
                          <a:effectLst/>
                        </a:rPr>
                        <a:t>Alexis </a:t>
                      </a:r>
                      <a:r>
                        <a:rPr lang="en-GB" sz="1700" dirty="0" err="1">
                          <a:solidFill>
                            <a:schemeClr val="bg2">
                              <a:lumMod val="50000"/>
                            </a:schemeClr>
                          </a:solidFill>
                          <a:effectLst/>
                        </a:rPr>
                        <a:t>Tsoukias</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00000"/>
                        </a:lnSpc>
                        <a:spcAft>
                          <a:spcPts val="0"/>
                        </a:spcAft>
                      </a:pPr>
                      <a:r>
                        <a:rPr lang="en-GB" sz="1700" dirty="0">
                          <a:solidFill>
                            <a:schemeClr val="bg2">
                              <a:lumMod val="50000"/>
                            </a:schemeClr>
                          </a:solidFill>
                          <a:effectLst/>
                        </a:rPr>
                        <a:t>PSL University, </a:t>
                      </a:r>
                      <a:r>
                        <a:rPr lang="en-GB" sz="1700" dirty="0" err="1">
                          <a:solidFill>
                            <a:schemeClr val="bg2">
                              <a:lumMod val="50000"/>
                            </a:schemeClr>
                          </a:solidFill>
                          <a:effectLst/>
                        </a:rPr>
                        <a:t>Université</a:t>
                      </a:r>
                      <a:r>
                        <a:rPr lang="en-GB" sz="1700" dirty="0">
                          <a:solidFill>
                            <a:schemeClr val="bg2">
                              <a:lumMod val="50000"/>
                            </a:schemeClr>
                          </a:solidFill>
                          <a:effectLst/>
                        </a:rPr>
                        <a:t> Paris Dauphine, Paris, France, scientific field Operational Research</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81190825"/>
                  </a:ext>
                </a:extLst>
              </a:tr>
              <a:tr h="571108">
                <a:tc>
                  <a:txBody>
                    <a:bodyPr/>
                    <a:lstStyle/>
                    <a:p>
                      <a:pPr marL="756285" indent="-756285" algn="ctr">
                        <a:lnSpc>
                          <a:spcPct val="100000"/>
                        </a:lnSpc>
                        <a:spcAft>
                          <a:spcPts val="0"/>
                        </a:spcAft>
                      </a:pPr>
                      <a:r>
                        <a:rPr lang="en-GB" sz="1700">
                          <a:solidFill>
                            <a:schemeClr val="bg2">
                              <a:lumMod val="50000"/>
                            </a:schemeClr>
                          </a:solidFill>
                          <a:effectLst/>
                        </a:rPr>
                        <a:t>2</a:t>
                      </a:r>
                      <a:endParaRPr lang="en-US" sz="170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00000"/>
                        </a:lnSpc>
                        <a:spcAft>
                          <a:spcPts val="0"/>
                        </a:spcAft>
                      </a:pPr>
                      <a:r>
                        <a:rPr lang="en-GB" sz="1700" dirty="0">
                          <a:solidFill>
                            <a:schemeClr val="bg2">
                              <a:lumMod val="50000"/>
                            </a:schemeClr>
                          </a:solidFill>
                          <a:effectLst/>
                        </a:rPr>
                        <a:t>Jason </a:t>
                      </a:r>
                      <a:r>
                        <a:rPr lang="en-GB" sz="1700" dirty="0" err="1">
                          <a:solidFill>
                            <a:schemeClr val="bg2">
                              <a:lumMod val="50000"/>
                            </a:schemeClr>
                          </a:solidFill>
                          <a:effectLst/>
                        </a:rPr>
                        <a:t>Papathanasiou</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00000"/>
                        </a:lnSpc>
                        <a:spcAft>
                          <a:spcPts val="0"/>
                        </a:spcAft>
                      </a:pPr>
                      <a:r>
                        <a:rPr lang="en-GB" sz="1700" dirty="0">
                          <a:solidFill>
                            <a:schemeClr val="bg2">
                              <a:lumMod val="50000"/>
                            </a:schemeClr>
                          </a:solidFill>
                          <a:effectLst/>
                        </a:rPr>
                        <a:t>University of Macedonia, Thessaloniki, Greece, scientific field Decision Support Systems</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92515991"/>
                  </a:ext>
                </a:extLst>
              </a:tr>
              <a:tr h="571108">
                <a:tc>
                  <a:txBody>
                    <a:bodyPr/>
                    <a:lstStyle/>
                    <a:p>
                      <a:pPr marL="756285" indent="-756285" algn="ctr">
                        <a:lnSpc>
                          <a:spcPct val="100000"/>
                        </a:lnSpc>
                        <a:spcAft>
                          <a:spcPts val="0"/>
                        </a:spcAft>
                      </a:pPr>
                      <a:r>
                        <a:rPr lang="en-GB" sz="1700">
                          <a:solidFill>
                            <a:schemeClr val="bg2">
                              <a:lumMod val="50000"/>
                            </a:schemeClr>
                          </a:solidFill>
                          <a:effectLst/>
                        </a:rPr>
                        <a:t>3</a:t>
                      </a:r>
                      <a:endParaRPr lang="en-US" sz="170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00000"/>
                        </a:lnSpc>
                        <a:spcAft>
                          <a:spcPts val="0"/>
                        </a:spcAft>
                      </a:pPr>
                      <a:r>
                        <a:rPr lang="en-GB" sz="1700" dirty="0" err="1">
                          <a:solidFill>
                            <a:schemeClr val="bg2">
                              <a:lumMod val="50000"/>
                            </a:schemeClr>
                          </a:solidFill>
                          <a:effectLst/>
                        </a:rPr>
                        <a:t>Pavle</a:t>
                      </a:r>
                      <a:r>
                        <a:rPr lang="en-GB" sz="1700" dirty="0">
                          <a:solidFill>
                            <a:schemeClr val="bg2">
                              <a:lumMod val="50000"/>
                            </a:schemeClr>
                          </a:solidFill>
                          <a:effectLst/>
                        </a:rPr>
                        <a:t> </a:t>
                      </a:r>
                      <a:r>
                        <a:rPr lang="en-GB" sz="1700" dirty="0" err="1">
                          <a:solidFill>
                            <a:schemeClr val="bg2">
                              <a:lumMod val="50000"/>
                            </a:schemeClr>
                          </a:solidFill>
                          <a:effectLst/>
                        </a:rPr>
                        <a:t>Petrović</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00000"/>
                        </a:lnSpc>
                        <a:spcAft>
                          <a:spcPts val="0"/>
                        </a:spcAft>
                      </a:pPr>
                      <a:r>
                        <a:rPr lang="en-GB" sz="1700" dirty="0">
                          <a:solidFill>
                            <a:schemeClr val="bg2">
                              <a:lumMod val="50000"/>
                            </a:schemeClr>
                          </a:solidFill>
                          <a:effectLst/>
                        </a:rPr>
                        <a:t>Serbian Academy of Science and Arts member and the president of Fiscal Council of Republic of Serbia, Belgrade, Serbia, scientific field Econometrics</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3732941"/>
                  </a:ext>
                </a:extLst>
              </a:tr>
              <a:tr h="571108">
                <a:tc>
                  <a:txBody>
                    <a:bodyPr/>
                    <a:lstStyle/>
                    <a:p>
                      <a:pPr marL="756285" indent="-756285" algn="ctr">
                        <a:lnSpc>
                          <a:spcPct val="100000"/>
                        </a:lnSpc>
                        <a:spcAft>
                          <a:spcPts val="0"/>
                        </a:spcAft>
                      </a:pPr>
                      <a:r>
                        <a:rPr lang="en-GB" sz="1700">
                          <a:solidFill>
                            <a:schemeClr val="bg2">
                              <a:lumMod val="50000"/>
                            </a:schemeClr>
                          </a:solidFill>
                          <a:effectLst/>
                        </a:rPr>
                        <a:t>4</a:t>
                      </a:r>
                      <a:endParaRPr lang="en-US" sz="170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00000"/>
                        </a:lnSpc>
                        <a:spcAft>
                          <a:spcPts val="0"/>
                        </a:spcAft>
                      </a:pPr>
                      <a:r>
                        <a:rPr lang="en-GB" sz="1700" dirty="0">
                          <a:solidFill>
                            <a:schemeClr val="bg2">
                              <a:lumMod val="50000"/>
                            </a:schemeClr>
                          </a:solidFill>
                          <a:effectLst/>
                        </a:rPr>
                        <a:t>Peter Nijkamp</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00000"/>
                        </a:lnSpc>
                        <a:spcAft>
                          <a:spcPts val="0"/>
                        </a:spcAft>
                      </a:pPr>
                      <a:r>
                        <a:rPr lang="en-US" sz="1700" dirty="0">
                          <a:solidFill>
                            <a:schemeClr val="bg2">
                              <a:lumMod val="50000"/>
                            </a:schemeClr>
                          </a:solidFill>
                          <a:effectLst/>
                        </a:rPr>
                        <a:t>The Faculty of Management, Open University, Heerlen, Netherlands, </a:t>
                      </a:r>
                      <a:r>
                        <a:rPr lang="en-GB" sz="1700" dirty="0">
                          <a:solidFill>
                            <a:schemeClr val="bg2">
                              <a:lumMod val="50000"/>
                            </a:schemeClr>
                          </a:solidFill>
                          <a:effectLst/>
                        </a:rPr>
                        <a:t>one of the leading European economists in the field of Regional Economics and Economic Geography</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20176197"/>
                  </a:ext>
                </a:extLst>
              </a:tr>
              <a:tr h="571108">
                <a:tc>
                  <a:txBody>
                    <a:bodyPr/>
                    <a:lstStyle/>
                    <a:p>
                      <a:pPr marL="756285" indent="-756285" algn="ctr">
                        <a:lnSpc>
                          <a:spcPct val="100000"/>
                        </a:lnSpc>
                        <a:spcAft>
                          <a:spcPts val="0"/>
                        </a:spcAft>
                      </a:pPr>
                      <a:r>
                        <a:rPr lang="en-GB" sz="1700">
                          <a:solidFill>
                            <a:schemeClr val="bg2">
                              <a:lumMod val="50000"/>
                            </a:schemeClr>
                          </a:solidFill>
                          <a:effectLst/>
                        </a:rPr>
                        <a:t>5</a:t>
                      </a:r>
                      <a:endParaRPr lang="en-US" sz="170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00000"/>
                        </a:lnSpc>
                        <a:spcAft>
                          <a:spcPts val="0"/>
                        </a:spcAft>
                      </a:pPr>
                      <a:r>
                        <a:rPr lang="en-US" sz="1700" dirty="0">
                          <a:solidFill>
                            <a:schemeClr val="bg2">
                              <a:lumMod val="50000"/>
                            </a:schemeClr>
                          </a:solidFill>
                          <a:effectLst/>
                        </a:rPr>
                        <a:t>Carlo Sessa</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nSpc>
                          <a:spcPct val="100000"/>
                        </a:lnSpc>
                        <a:spcAft>
                          <a:spcPts val="0"/>
                        </a:spcAft>
                      </a:pPr>
                      <a:r>
                        <a:rPr lang="en-US" sz="1700" dirty="0">
                          <a:solidFill>
                            <a:schemeClr val="bg2">
                              <a:lumMod val="50000"/>
                            </a:schemeClr>
                          </a:solidFill>
                          <a:effectLst/>
                        </a:rPr>
                        <a:t>Research Director of the institute ISINNOVA, Rome, Italy, main area of expertise Foresight, Quality of Life Indicators and Community Engagement</a:t>
                      </a:r>
                      <a:endParaRPr lang="en-US" sz="17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02308971"/>
                  </a:ext>
                </a:extLst>
              </a:tr>
            </a:tbl>
          </a:graphicData>
        </a:graphic>
      </p:graphicFrame>
    </p:spTree>
    <p:extLst>
      <p:ext uri="{BB962C8B-B14F-4D97-AF65-F5344CB8AC3E}">
        <p14:creationId xmlns:p14="http://schemas.microsoft.com/office/powerpoint/2010/main" val="339925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F76F-D6CF-964A-A7F0-BBFADB2F16E7}"/>
              </a:ext>
            </a:extLst>
          </p:cNvPr>
          <p:cNvSpPr>
            <a:spLocks noGrp="1"/>
          </p:cNvSpPr>
          <p:nvPr>
            <p:ph type="title"/>
          </p:nvPr>
        </p:nvSpPr>
        <p:spPr>
          <a:xfrm>
            <a:off x="1536939" y="842321"/>
            <a:ext cx="9142920" cy="482040"/>
          </a:xfrm>
        </p:spPr>
        <p:txBody>
          <a:bodyPr/>
          <a:lstStyle/>
          <a:p>
            <a:pPr algn="ctr"/>
            <a:r>
              <a:rPr lang="en-US" sz="2800" dirty="0">
                <a:solidFill>
                  <a:schemeClr val="accent5">
                    <a:lumMod val="50000"/>
                  </a:schemeClr>
                </a:solidFill>
              </a:rPr>
              <a:t>Objectives</a:t>
            </a:r>
          </a:p>
        </p:txBody>
      </p:sp>
      <p:graphicFrame>
        <p:nvGraphicFramePr>
          <p:cNvPr id="7" name="Table 6">
            <a:extLst>
              <a:ext uri="{FF2B5EF4-FFF2-40B4-BE49-F238E27FC236}">
                <a16:creationId xmlns:a16="http://schemas.microsoft.com/office/drawing/2014/main" id="{0FA542BC-8A67-6B46-89E6-F62A2CFF9ADF}"/>
              </a:ext>
            </a:extLst>
          </p:cNvPr>
          <p:cNvGraphicFramePr>
            <a:graphicFrameLocks noGrp="1"/>
          </p:cNvGraphicFramePr>
          <p:nvPr>
            <p:extLst>
              <p:ext uri="{D42A27DB-BD31-4B8C-83A1-F6EECF244321}">
                <p14:modId xmlns:p14="http://schemas.microsoft.com/office/powerpoint/2010/main" val="2640923358"/>
              </p:ext>
            </p:extLst>
          </p:nvPr>
        </p:nvGraphicFramePr>
        <p:xfrm>
          <a:off x="502276" y="3193773"/>
          <a:ext cx="11024316" cy="2710516"/>
        </p:xfrm>
        <a:graphic>
          <a:graphicData uri="http://schemas.openxmlformats.org/drawingml/2006/table">
            <a:tbl>
              <a:tblPr firstRow="1" firstCol="1" bandRow="1">
                <a:tableStyleId>{69CF1AB2-1976-4502-BF36-3FF5EA218861}</a:tableStyleId>
              </a:tblPr>
              <a:tblGrid>
                <a:gridCol w="1909620">
                  <a:extLst>
                    <a:ext uri="{9D8B030D-6E8A-4147-A177-3AD203B41FA5}">
                      <a16:colId xmlns:a16="http://schemas.microsoft.com/office/drawing/2014/main" val="2633687964"/>
                    </a:ext>
                  </a:extLst>
                </a:gridCol>
                <a:gridCol w="9114696">
                  <a:extLst>
                    <a:ext uri="{9D8B030D-6E8A-4147-A177-3AD203B41FA5}">
                      <a16:colId xmlns:a16="http://schemas.microsoft.com/office/drawing/2014/main" val="946157835"/>
                    </a:ext>
                  </a:extLst>
                </a:gridCol>
              </a:tblGrid>
              <a:tr h="540469">
                <a:tc>
                  <a:txBody>
                    <a:bodyPr/>
                    <a:lstStyle/>
                    <a:p>
                      <a:pPr indent="180340" algn="l">
                        <a:lnSpc>
                          <a:spcPct val="100000"/>
                        </a:lnSpc>
                        <a:spcAft>
                          <a:spcPts val="0"/>
                        </a:spcAft>
                      </a:pPr>
                      <a:r>
                        <a:rPr lang="en-GB" sz="1800" dirty="0">
                          <a:solidFill>
                            <a:schemeClr val="bg2">
                              <a:lumMod val="50000"/>
                            </a:schemeClr>
                          </a:solidFill>
                          <a:effectLst/>
                        </a:rPr>
                        <a:t>Objective 1 </a:t>
                      </a:r>
                      <a:endParaRPr lang="en-US" sz="18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lvl="0" indent="180340" algn="l">
                        <a:lnSpc>
                          <a:spcPct val="100000"/>
                        </a:lnSpc>
                        <a:spcAft>
                          <a:spcPts val="0"/>
                        </a:spcAft>
                      </a:pPr>
                      <a:r>
                        <a:rPr lang="en-GB" sz="1800" b="0" kern="1200" dirty="0">
                          <a:solidFill>
                            <a:schemeClr val="bg2">
                              <a:lumMod val="50000"/>
                            </a:schemeClr>
                          </a:solidFill>
                          <a:effectLst/>
                          <a:latin typeface="+mn-lt"/>
                          <a:ea typeface="+mn-ea"/>
                          <a:cs typeface="+mn-cs"/>
                        </a:rPr>
                        <a:t>To enhance the scientific capacity of the FEUN through twinning</a:t>
                      </a:r>
                      <a:r>
                        <a:rPr lang="en-US" sz="1600" b="0" dirty="0">
                          <a:solidFill>
                            <a:schemeClr val="bg2">
                              <a:lumMod val="50000"/>
                            </a:schemeClr>
                          </a:solidFill>
                          <a:effectLst/>
                        </a:rPr>
                        <a:t> </a:t>
                      </a:r>
                      <a:endParaRPr lang="en-US" sz="1600" b="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51160574"/>
                  </a:ext>
                </a:extLst>
              </a:tr>
              <a:tr h="540469">
                <a:tc>
                  <a:txBody>
                    <a:bodyPr/>
                    <a:lstStyle/>
                    <a:p>
                      <a:pPr marL="0" marR="0" indent="18034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2">
                              <a:lumMod val="50000"/>
                            </a:schemeClr>
                          </a:solidFill>
                          <a:effectLst/>
                          <a:latin typeface="+mn-lt"/>
                          <a:ea typeface="+mn-ea"/>
                          <a:cs typeface="+mn-cs"/>
                        </a:rPr>
                        <a:t>Objective 2</a:t>
                      </a:r>
                      <a:r>
                        <a:rPr lang="en-US" dirty="0">
                          <a:solidFill>
                            <a:schemeClr val="bg2">
                              <a:lumMod val="50000"/>
                            </a:schemeClr>
                          </a:solidFill>
                          <a:effectLst/>
                        </a:rPr>
                        <a:t> </a:t>
                      </a:r>
                      <a:endParaRPr lang="en-US" sz="18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lvl="0" indent="180340" algn="l">
                        <a:lnSpc>
                          <a:spcPct val="100000"/>
                        </a:lnSpc>
                        <a:spcAft>
                          <a:spcPts val="0"/>
                        </a:spcAft>
                      </a:pPr>
                      <a:r>
                        <a:rPr lang="en-GB" sz="1800" b="0" kern="1200" dirty="0">
                          <a:solidFill>
                            <a:schemeClr val="bg2">
                              <a:lumMod val="50000"/>
                            </a:schemeClr>
                          </a:solidFill>
                          <a:effectLst/>
                          <a:latin typeface="+mn-lt"/>
                          <a:ea typeface="+mn-ea"/>
                          <a:cs typeface="+mn-cs"/>
                        </a:rPr>
                        <a:t>To raise the research profile of FEUN and its staff</a:t>
                      </a:r>
                      <a:r>
                        <a:rPr lang="en-US" sz="1600" b="0" dirty="0">
                          <a:solidFill>
                            <a:schemeClr val="bg2">
                              <a:lumMod val="50000"/>
                            </a:schemeClr>
                          </a:solidFill>
                          <a:effectLst/>
                        </a:rPr>
                        <a:t> </a:t>
                      </a:r>
                      <a:endParaRPr lang="en-US" sz="1600" b="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09093735"/>
                  </a:ext>
                </a:extLst>
              </a:tr>
              <a:tr h="540469">
                <a:tc>
                  <a:txBody>
                    <a:bodyPr/>
                    <a:lstStyle/>
                    <a:p>
                      <a:pPr indent="180340" algn="l">
                        <a:lnSpc>
                          <a:spcPct val="100000"/>
                        </a:lnSpc>
                        <a:spcAft>
                          <a:spcPts val="0"/>
                        </a:spcAft>
                      </a:pPr>
                      <a:r>
                        <a:rPr lang="en-GB" sz="1800" b="1" kern="1200" dirty="0">
                          <a:solidFill>
                            <a:schemeClr val="bg2">
                              <a:lumMod val="50000"/>
                            </a:schemeClr>
                          </a:solidFill>
                          <a:effectLst/>
                          <a:latin typeface="+mn-lt"/>
                          <a:ea typeface="+mn-ea"/>
                          <a:cs typeface="+mn-cs"/>
                        </a:rPr>
                        <a:t>Objective 3</a:t>
                      </a:r>
                      <a:r>
                        <a:rPr lang="en-US" dirty="0">
                          <a:solidFill>
                            <a:schemeClr val="bg2">
                              <a:lumMod val="50000"/>
                            </a:schemeClr>
                          </a:solidFill>
                          <a:effectLst/>
                        </a:rPr>
                        <a:t> </a:t>
                      </a:r>
                      <a:endParaRPr lang="en-US" sz="18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lvl="0" indent="18034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2">
                              <a:lumMod val="50000"/>
                            </a:schemeClr>
                          </a:solidFill>
                          <a:effectLst/>
                          <a:latin typeface="+mj-lt"/>
                          <a:ea typeface="Times New Roman" panose="02020603050405020304" pitchFamily="18" charset="0"/>
                        </a:rPr>
                        <a:t>To define sustaining long-term scientific strategy of FEUN for stepping up and    stimulating scientific excellence </a:t>
                      </a:r>
                    </a:p>
                  </a:txBody>
                  <a:tcPr marL="68580" marR="68580" marT="0" marB="0" anchor="ctr"/>
                </a:tc>
                <a:extLst>
                  <a:ext uri="{0D108BD9-81ED-4DB2-BD59-A6C34878D82A}">
                    <a16:rowId xmlns:a16="http://schemas.microsoft.com/office/drawing/2014/main" val="2807552057"/>
                  </a:ext>
                </a:extLst>
              </a:tr>
              <a:tr h="540469">
                <a:tc>
                  <a:txBody>
                    <a:bodyPr/>
                    <a:lstStyle/>
                    <a:p>
                      <a:pPr indent="180340" algn="l">
                        <a:lnSpc>
                          <a:spcPct val="100000"/>
                        </a:lnSpc>
                        <a:spcAft>
                          <a:spcPts val="0"/>
                        </a:spcAft>
                      </a:pPr>
                      <a:r>
                        <a:rPr lang="en-GB" sz="1800" b="1" kern="1200" dirty="0">
                          <a:solidFill>
                            <a:schemeClr val="bg2">
                              <a:lumMod val="50000"/>
                            </a:schemeClr>
                          </a:solidFill>
                          <a:effectLst/>
                          <a:latin typeface="+mn-lt"/>
                          <a:ea typeface="+mn-ea"/>
                          <a:cs typeface="+mn-cs"/>
                        </a:rPr>
                        <a:t>Objective 4</a:t>
                      </a:r>
                      <a:r>
                        <a:rPr lang="en-US" dirty="0">
                          <a:solidFill>
                            <a:schemeClr val="bg2">
                              <a:lumMod val="50000"/>
                            </a:schemeClr>
                          </a:solidFill>
                          <a:effectLst/>
                        </a:rPr>
                        <a:t> </a:t>
                      </a:r>
                      <a:endParaRPr lang="en-US" sz="18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lvl="0" indent="180340" algn="l">
                        <a:lnSpc>
                          <a:spcPct val="100000"/>
                        </a:lnSpc>
                        <a:spcAft>
                          <a:spcPts val="0"/>
                        </a:spcAft>
                      </a:pPr>
                      <a:r>
                        <a:rPr lang="en-GB" sz="1800" b="0" kern="1200" dirty="0">
                          <a:solidFill>
                            <a:schemeClr val="bg2">
                              <a:lumMod val="50000"/>
                            </a:schemeClr>
                          </a:solidFill>
                          <a:effectLst/>
                          <a:latin typeface="+mn-lt"/>
                          <a:ea typeface="+mn-ea"/>
                          <a:cs typeface="+mn-cs"/>
                        </a:rPr>
                        <a:t>To enhance career prospects for early stage researchers</a:t>
                      </a:r>
                      <a:r>
                        <a:rPr lang="en-US" sz="1600" b="0" dirty="0">
                          <a:solidFill>
                            <a:schemeClr val="bg2">
                              <a:lumMod val="50000"/>
                            </a:schemeClr>
                          </a:solidFill>
                          <a:effectLst/>
                        </a:rPr>
                        <a:t> </a:t>
                      </a:r>
                      <a:endParaRPr lang="en-US" sz="1600" b="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470915819"/>
                  </a:ext>
                </a:extLst>
              </a:tr>
              <a:tr h="540469">
                <a:tc>
                  <a:txBody>
                    <a:bodyPr/>
                    <a:lstStyle/>
                    <a:p>
                      <a:pPr indent="180340" algn="l">
                        <a:lnSpc>
                          <a:spcPct val="100000"/>
                        </a:lnSpc>
                        <a:spcAft>
                          <a:spcPts val="0"/>
                        </a:spcAft>
                      </a:pPr>
                      <a:r>
                        <a:rPr lang="en-GB" sz="1800" b="1" kern="1200" dirty="0">
                          <a:solidFill>
                            <a:schemeClr val="bg2">
                              <a:lumMod val="50000"/>
                            </a:schemeClr>
                          </a:solidFill>
                          <a:effectLst/>
                          <a:latin typeface="+mn-lt"/>
                          <a:ea typeface="+mn-ea"/>
                          <a:cs typeface="+mn-cs"/>
                        </a:rPr>
                        <a:t>Objective 5</a:t>
                      </a:r>
                      <a:r>
                        <a:rPr lang="en-US" dirty="0">
                          <a:solidFill>
                            <a:schemeClr val="bg2">
                              <a:lumMod val="50000"/>
                            </a:schemeClr>
                          </a:solidFill>
                          <a:effectLst/>
                        </a:rPr>
                        <a:t> </a:t>
                      </a:r>
                      <a:endParaRPr lang="en-US" sz="180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lvl="0" indent="180340" algn="l">
                        <a:lnSpc>
                          <a:spcPct val="100000"/>
                        </a:lnSpc>
                        <a:spcAft>
                          <a:spcPts val="0"/>
                        </a:spcAft>
                      </a:pPr>
                      <a:r>
                        <a:rPr lang="en-GB" sz="1800" b="0" kern="1200" dirty="0">
                          <a:solidFill>
                            <a:schemeClr val="bg2">
                              <a:lumMod val="50000"/>
                            </a:schemeClr>
                          </a:solidFill>
                          <a:effectLst/>
                          <a:latin typeface="+mn-lt"/>
                          <a:ea typeface="+mn-ea"/>
                          <a:cs typeface="+mn-cs"/>
                        </a:rPr>
                        <a:t>To strengthen administrative and project management skills of staff at FEUN</a:t>
                      </a:r>
                      <a:r>
                        <a:rPr lang="en-US" b="0" dirty="0">
                          <a:solidFill>
                            <a:schemeClr val="bg2">
                              <a:lumMod val="50000"/>
                            </a:schemeClr>
                          </a:solidFill>
                          <a:effectLst/>
                        </a:rPr>
                        <a:t> </a:t>
                      </a:r>
                      <a:endParaRPr lang="en-US" sz="1800" b="0" dirty="0">
                        <a:solidFill>
                          <a:schemeClr val="bg2">
                            <a:lumMod val="50000"/>
                          </a:schemeClr>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50196963"/>
                  </a:ext>
                </a:extLst>
              </a:tr>
            </a:tbl>
          </a:graphicData>
        </a:graphic>
      </p:graphicFrame>
      <p:sp>
        <p:nvSpPr>
          <p:cNvPr id="3" name="Rectangle 2">
            <a:extLst>
              <a:ext uri="{FF2B5EF4-FFF2-40B4-BE49-F238E27FC236}">
                <a16:creationId xmlns:a16="http://schemas.microsoft.com/office/drawing/2014/main" id="{A71D5D21-7DC7-8F49-B3B0-7EE1F0EFDA44}"/>
              </a:ext>
            </a:extLst>
          </p:cNvPr>
          <p:cNvSpPr/>
          <p:nvPr/>
        </p:nvSpPr>
        <p:spPr>
          <a:xfrm>
            <a:off x="502276" y="1510765"/>
            <a:ext cx="11024316" cy="1323439"/>
          </a:xfrm>
          <a:prstGeom prst="rect">
            <a:avLst/>
          </a:prstGeom>
        </p:spPr>
        <p:txBody>
          <a:bodyPr wrap="square">
            <a:spAutoFit/>
          </a:bodyPr>
          <a:lstStyle/>
          <a:p>
            <a:pPr algn="just"/>
            <a:r>
              <a:rPr lang="en-GB" sz="2000" b="1" dirty="0">
                <a:solidFill>
                  <a:schemeClr val="bg2">
                    <a:lumMod val="50000"/>
                  </a:schemeClr>
                </a:solidFill>
                <a:latin typeface="+mj-lt"/>
                <a:ea typeface="Times New Roman" panose="02020603050405020304" pitchFamily="18" charset="0"/>
              </a:rPr>
              <a:t>Overall project objective</a:t>
            </a:r>
            <a:r>
              <a:rPr lang="en-GB" sz="2000" dirty="0">
                <a:solidFill>
                  <a:schemeClr val="bg2">
                    <a:lumMod val="50000"/>
                  </a:schemeClr>
                </a:solidFill>
                <a:latin typeface="+mj-lt"/>
                <a:ea typeface="Times New Roman" panose="02020603050405020304" pitchFamily="18" charset="0"/>
              </a:rPr>
              <a:t> is to enhance networking activities between the FEUN and POLIEDRA and OSLOMET in order to increase the scientific recognition and impact of the FEUN in the field of smart and resilient urban and regional development using state-of-the-art data analytics and optimization tools in data-rich environment</a:t>
            </a:r>
            <a:r>
              <a:rPr lang="en-US" sz="2000" dirty="0">
                <a:solidFill>
                  <a:schemeClr val="bg2">
                    <a:lumMod val="50000"/>
                  </a:schemeClr>
                </a:solidFill>
                <a:latin typeface="+mj-lt"/>
              </a:rPr>
              <a:t> </a:t>
            </a:r>
          </a:p>
        </p:txBody>
      </p:sp>
    </p:spTree>
    <p:extLst>
      <p:ext uri="{BB962C8B-B14F-4D97-AF65-F5344CB8AC3E}">
        <p14:creationId xmlns:p14="http://schemas.microsoft.com/office/powerpoint/2010/main" val="3803677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27EAC-AA4A-EB40-BA88-B5F248683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504" y="1109076"/>
            <a:ext cx="9381550" cy="4788141"/>
          </a:xfrm>
          <a:prstGeom prst="rect">
            <a:avLst/>
          </a:prstGeom>
        </p:spPr>
      </p:pic>
    </p:spTree>
    <p:extLst>
      <p:ext uri="{BB962C8B-B14F-4D97-AF65-F5344CB8AC3E}">
        <p14:creationId xmlns:p14="http://schemas.microsoft.com/office/powerpoint/2010/main" val="183229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F6143-3B86-CA4E-BC2C-271A11C9E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430" y="383551"/>
            <a:ext cx="6617135" cy="5682192"/>
          </a:xfrm>
          <a:prstGeom prst="rect">
            <a:avLst/>
          </a:prstGeom>
        </p:spPr>
      </p:pic>
    </p:spTree>
    <p:extLst>
      <p:ext uri="{BB962C8B-B14F-4D97-AF65-F5344CB8AC3E}">
        <p14:creationId xmlns:p14="http://schemas.microsoft.com/office/powerpoint/2010/main" val="1981792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2050</TotalTime>
  <Words>1292</Words>
  <Application>Microsoft Macintosh PowerPoint</Application>
  <PresentationFormat>Widescreen</PresentationFormat>
  <Paragraphs>128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DejaVu Sans</vt:lpstr>
      <vt:lpstr>Symbol</vt:lpstr>
      <vt:lpstr>Times New Roman</vt:lpstr>
      <vt:lpstr>Wingdings</vt:lpstr>
      <vt:lpstr>Office Theme</vt:lpstr>
      <vt:lpstr>PowerPoint Presentation</vt:lpstr>
      <vt:lpstr>Funding and tender portal</vt:lpstr>
      <vt:lpstr>The structure of Horizon template</vt:lpstr>
      <vt:lpstr>PowerPoint Presentation</vt:lpstr>
      <vt:lpstr>Motivation and vision</vt:lpstr>
      <vt:lpstr>Project partners</vt:lpstr>
      <vt:lpstr>Objectives</vt:lpstr>
      <vt:lpstr>PowerPoint Presentation</vt:lpstr>
      <vt:lpstr>PowerPoint Presentation</vt:lpstr>
      <vt:lpstr>Five pillars of scientific excellence at FEUN </vt:lpstr>
      <vt:lpstr>PowerPoint Presentation</vt:lpstr>
      <vt:lpstr>PowerPoint Presentation</vt:lpstr>
      <vt:lpstr>Expected Results</vt:lpstr>
      <vt:lpstr>Expected Results</vt:lpstr>
      <vt:lpstr>Target Groups</vt:lpstr>
      <vt:lpstr>Impacts</vt:lpstr>
      <vt:lpstr> Expected Impact 4: Strengthened ability of FEUN to expand cooperation with industry and policymakers</vt:lpstr>
      <vt:lpstr> Expected Impact 4: Indicators of success</vt:lpstr>
      <vt:lpstr>PowerPoint Presentation</vt:lpstr>
      <vt:lpstr>PowerPoint Presentation</vt:lpstr>
      <vt:lpstr>PowerPoint Presentation</vt:lpstr>
      <vt:lpstr>Rezultati evaluacije</vt:lpstr>
      <vt:lpstr>Rezultati evaluacije</vt:lpstr>
      <vt:lpstr>Rezultati evaluacije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Igor Ilić</dc:creator>
  <dc:description/>
  <cp:lastModifiedBy>Jelena Stanković</cp:lastModifiedBy>
  <cp:revision>36</cp:revision>
  <dcterms:created xsi:type="dcterms:W3CDTF">2022-07-08T09:06:27Z</dcterms:created>
  <dcterms:modified xsi:type="dcterms:W3CDTF">2023-09-27T11:07:01Z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2</vt:i4>
  </property>
</Properties>
</file>