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97" r:id="rId4"/>
    <p:sldId id="258" r:id="rId5"/>
    <p:sldId id="288" r:id="rId6"/>
    <p:sldId id="289" r:id="rId7"/>
    <p:sldId id="259" r:id="rId8"/>
    <p:sldId id="262" r:id="rId9"/>
    <p:sldId id="302" r:id="rId10"/>
    <p:sldId id="260" r:id="rId11"/>
    <p:sldId id="291" r:id="rId12"/>
    <p:sldId id="299" r:id="rId13"/>
    <p:sldId id="300" r:id="rId14"/>
    <p:sldId id="263" r:id="rId15"/>
    <p:sldId id="261" r:id="rId16"/>
    <p:sldId id="301" r:id="rId17"/>
    <p:sldId id="265" r:id="rId18"/>
    <p:sldId id="296" r:id="rId19"/>
    <p:sldId id="287" r:id="rId2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7"/>
    <p:restoredTop sz="94673"/>
  </p:normalViewPr>
  <p:slideViewPr>
    <p:cSldViewPr snapToGrid="0">
      <p:cViewPr varScale="1">
        <p:scale>
          <a:sx n="95" d="100"/>
          <a:sy n="95" d="100"/>
        </p:scale>
        <p:origin x="20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53883-DB47-9E41-8277-43B21ED47DB6}" type="datetimeFigureOut">
              <a:rPr lang="en-AT" smtClean="0"/>
              <a:t>26.09.23</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91BBB-2330-AF4C-BD4D-70BDDFB0E423}" type="slidenum">
              <a:rPr lang="en-AT" smtClean="0"/>
              <a:t>‹#›</a:t>
            </a:fld>
            <a:endParaRPr lang="en-AT"/>
          </a:p>
        </p:txBody>
      </p:sp>
    </p:spTree>
    <p:extLst>
      <p:ext uri="{BB962C8B-B14F-4D97-AF65-F5344CB8AC3E}">
        <p14:creationId xmlns:p14="http://schemas.microsoft.com/office/powerpoint/2010/main" val="107024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A0C91BBB-2330-AF4C-BD4D-70BDDFB0E423}" type="slidenum">
              <a:rPr lang="en-AT" smtClean="0"/>
              <a:t>1</a:t>
            </a:fld>
            <a:endParaRPr lang="en-AT"/>
          </a:p>
        </p:txBody>
      </p:sp>
    </p:spTree>
    <p:extLst>
      <p:ext uri="{BB962C8B-B14F-4D97-AF65-F5344CB8AC3E}">
        <p14:creationId xmlns:p14="http://schemas.microsoft.com/office/powerpoint/2010/main" val="33337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A0C91BBB-2330-AF4C-BD4D-70BDDFB0E423}" type="slidenum">
              <a:rPr lang="en-AT" smtClean="0"/>
              <a:t>19</a:t>
            </a:fld>
            <a:endParaRPr lang="en-AT"/>
          </a:p>
        </p:txBody>
      </p:sp>
    </p:spTree>
    <p:extLst>
      <p:ext uri="{BB962C8B-B14F-4D97-AF65-F5344CB8AC3E}">
        <p14:creationId xmlns:p14="http://schemas.microsoft.com/office/powerpoint/2010/main" val="212491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5458-55D3-BB30-3B7A-BEA996BF85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1E59C411-6D78-B8F4-3093-D43726F0B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2F1BE85D-668D-E821-7A91-756B86F61EA2}"/>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5" name="Footer Placeholder 4">
            <a:extLst>
              <a:ext uri="{FF2B5EF4-FFF2-40B4-BE49-F238E27FC236}">
                <a16:creationId xmlns:a16="http://schemas.microsoft.com/office/drawing/2014/main" id="{5AA20890-0E07-876E-635E-A346C9B71B3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B45049EB-8098-3569-FE99-1E30C8E01EFC}"/>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395378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3E6A-14FE-0840-A934-4D9C4075D470}"/>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3C7FBCD7-7AFA-55DB-5C17-F725D58AA7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430106A5-AF40-D08C-CC4D-226E0D8302A0}"/>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5" name="Footer Placeholder 4">
            <a:extLst>
              <a:ext uri="{FF2B5EF4-FFF2-40B4-BE49-F238E27FC236}">
                <a16:creationId xmlns:a16="http://schemas.microsoft.com/office/drawing/2014/main" id="{45492641-4F69-9C9C-1327-5B14CC679CB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0FD1672-CB32-2EE4-3A20-5897C37B8721}"/>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405087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5824F-9B9B-03DD-ACFF-183167F4BB2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0D721D6A-A283-5378-4369-10168CE560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08FF7B6-D6C2-ACA9-518A-86A55B211AF5}"/>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5" name="Footer Placeholder 4">
            <a:extLst>
              <a:ext uri="{FF2B5EF4-FFF2-40B4-BE49-F238E27FC236}">
                <a16:creationId xmlns:a16="http://schemas.microsoft.com/office/drawing/2014/main" id="{6E61FBAF-5F25-81DA-4096-7BD3BDCA4A5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80CFDAAB-C721-ABE7-1A4D-BF00546BE3DA}"/>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190802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60FC-BE89-093F-0B82-39244A0B3B28}"/>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E54D323C-7D27-1691-F2A4-32AF3B7A88C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A9270E1-0BB4-C10E-F987-1C286667D61A}"/>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5" name="Footer Placeholder 4">
            <a:extLst>
              <a:ext uri="{FF2B5EF4-FFF2-40B4-BE49-F238E27FC236}">
                <a16:creationId xmlns:a16="http://schemas.microsoft.com/office/drawing/2014/main" id="{8CF35071-E629-BEF7-16CC-7A95A2CA19E4}"/>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9C626DA7-F672-D662-E72E-98F8FDF541C9}"/>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383730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81CC-F21D-D926-D18F-7C62DD2CEC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0D5A2BD6-25E6-CD5D-444E-991CB8DA3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3ACE873-62B2-C1AF-2B13-25760500BE3F}"/>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5" name="Footer Placeholder 4">
            <a:extLst>
              <a:ext uri="{FF2B5EF4-FFF2-40B4-BE49-F238E27FC236}">
                <a16:creationId xmlns:a16="http://schemas.microsoft.com/office/drawing/2014/main" id="{477F43A4-AA55-13F9-B6A1-55D81BF7889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C0729FF-5872-1794-03C5-29E94A9678B9}"/>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335383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7AB2-566D-6CF7-B475-BCDF377338C9}"/>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FC872558-F7EB-EF78-12B3-A00B961700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A4848240-E3F8-360E-4584-C20D234073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1DB49439-CB51-72DB-217C-E86D0A99E895}"/>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6" name="Footer Placeholder 5">
            <a:extLst>
              <a:ext uri="{FF2B5EF4-FFF2-40B4-BE49-F238E27FC236}">
                <a16:creationId xmlns:a16="http://schemas.microsoft.com/office/drawing/2014/main" id="{4A87E0D1-F5E8-46C2-1AE2-BE9216A16B4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6E66B6-1F43-8D0F-B490-F766217EDD06}"/>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4767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487C-3E1D-D9B8-CBB4-7C66335FE38B}"/>
              </a:ext>
            </a:extLst>
          </p:cNvPr>
          <p:cNvSpPr>
            <a:spLocks noGrp="1"/>
          </p:cNvSpPr>
          <p:nvPr>
            <p:ph type="title"/>
          </p:nvPr>
        </p:nvSpPr>
        <p:spPr>
          <a:xfrm>
            <a:off x="839788" y="365125"/>
            <a:ext cx="10515600" cy="1325563"/>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C9E1AE11-D456-6812-DFD2-812C61EA5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251D12-1122-3CF9-3504-988158A59B5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40D11E48-2972-D2E1-913E-B763C274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4CD658-3CC2-1455-BA01-7C46FA2389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1FCD1A93-9C24-6080-AC4E-3E25B27DBF13}"/>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8" name="Footer Placeholder 7">
            <a:extLst>
              <a:ext uri="{FF2B5EF4-FFF2-40B4-BE49-F238E27FC236}">
                <a16:creationId xmlns:a16="http://schemas.microsoft.com/office/drawing/2014/main" id="{7F1725C4-04F9-BB72-0193-C6B69953B3C0}"/>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38ABCB5A-7E39-E419-6880-D8B206593A2F}"/>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8142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CC5D-DDB6-71E6-D376-678E424B5A9D}"/>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3043A5BE-AE14-61F1-6785-6B0F490C5667}"/>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4" name="Footer Placeholder 3">
            <a:extLst>
              <a:ext uri="{FF2B5EF4-FFF2-40B4-BE49-F238E27FC236}">
                <a16:creationId xmlns:a16="http://schemas.microsoft.com/office/drawing/2014/main" id="{D39F6604-AD25-8203-5A37-4C2CD0BE71D4}"/>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28678348-7A79-0A8E-F1B0-C640342408C8}"/>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127983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C4ABB-3559-2CED-0DAE-0992D56A647F}"/>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3" name="Footer Placeholder 2">
            <a:extLst>
              <a:ext uri="{FF2B5EF4-FFF2-40B4-BE49-F238E27FC236}">
                <a16:creationId xmlns:a16="http://schemas.microsoft.com/office/drawing/2014/main" id="{62B99883-98E1-BFE7-892F-8A68619639A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0FA5F8BA-6503-FD6F-2702-7833D4D7CD9E}"/>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365592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C3B7-515B-730A-72F2-DD82DC4F0C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B39416DF-DBFF-9E68-27DF-A8ADB43E4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6BF32304-33EC-AC2B-44A8-EE8960E80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6286AF-1F3D-483A-57FA-69BB2715F244}"/>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6" name="Footer Placeholder 5">
            <a:extLst>
              <a:ext uri="{FF2B5EF4-FFF2-40B4-BE49-F238E27FC236}">
                <a16:creationId xmlns:a16="http://schemas.microsoft.com/office/drawing/2014/main" id="{BAE4D187-B6C6-ABC8-F5A7-1EAC1591E00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ABB5F260-83BD-82B4-32EF-B4C71DE839C2}"/>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291047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3326-39BE-696E-1A89-5866EBD482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DC2CE5CF-C7A8-1F76-7D08-317A36DA47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0DABD136-59E3-3C6E-3B5E-749DDE2E7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E46C8-AA2F-0671-521D-03F9E61B98E3}"/>
              </a:ext>
            </a:extLst>
          </p:cNvPr>
          <p:cNvSpPr>
            <a:spLocks noGrp="1"/>
          </p:cNvSpPr>
          <p:nvPr>
            <p:ph type="dt" sz="half" idx="10"/>
          </p:nvPr>
        </p:nvSpPr>
        <p:spPr/>
        <p:txBody>
          <a:bodyPr/>
          <a:lstStyle/>
          <a:p>
            <a:fld id="{C8BDC0F7-0DC5-8E4A-AB2B-BF245664CCD1}" type="datetimeFigureOut">
              <a:rPr lang="en-AT" smtClean="0"/>
              <a:t>26.09.23</a:t>
            </a:fld>
            <a:endParaRPr lang="en-AT"/>
          </a:p>
        </p:txBody>
      </p:sp>
      <p:sp>
        <p:nvSpPr>
          <p:cNvPr id="6" name="Footer Placeholder 5">
            <a:extLst>
              <a:ext uri="{FF2B5EF4-FFF2-40B4-BE49-F238E27FC236}">
                <a16:creationId xmlns:a16="http://schemas.microsoft.com/office/drawing/2014/main" id="{FAE5DE49-8666-FB4F-4942-1C8DAA105466}"/>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7A90BBAD-4B9D-6572-5497-9370628A9F3A}"/>
              </a:ext>
            </a:extLst>
          </p:cNvPr>
          <p:cNvSpPr>
            <a:spLocks noGrp="1"/>
          </p:cNvSpPr>
          <p:nvPr>
            <p:ph type="sldNum" sz="quarter" idx="12"/>
          </p:nvPr>
        </p:nvSpPr>
        <p:spPr/>
        <p:txBody>
          <a:bodyPr/>
          <a:lstStyle/>
          <a:p>
            <a:fld id="{8C17E031-C90A-CF43-A25B-561325BF1705}" type="slidenum">
              <a:rPr lang="en-AT" smtClean="0"/>
              <a:t>‹#›</a:t>
            </a:fld>
            <a:endParaRPr lang="en-AT"/>
          </a:p>
        </p:txBody>
      </p:sp>
    </p:spTree>
    <p:extLst>
      <p:ext uri="{BB962C8B-B14F-4D97-AF65-F5344CB8AC3E}">
        <p14:creationId xmlns:p14="http://schemas.microsoft.com/office/powerpoint/2010/main" val="410510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E1204-DFAD-CBF0-5F3C-9927B706B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T"/>
          </a:p>
        </p:txBody>
      </p:sp>
      <p:sp>
        <p:nvSpPr>
          <p:cNvPr id="3" name="Text Placeholder 2">
            <a:extLst>
              <a:ext uri="{FF2B5EF4-FFF2-40B4-BE49-F238E27FC236}">
                <a16:creationId xmlns:a16="http://schemas.microsoft.com/office/drawing/2014/main" id="{E6403AFB-1F79-9141-68A3-1CC9A82E9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C9319CE-A633-B2BD-F70E-6899DB644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DC0F7-0DC5-8E4A-AB2B-BF245664CCD1}" type="datetimeFigureOut">
              <a:rPr lang="en-AT" smtClean="0"/>
              <a:t>26.09.23</a:t>
            </a:fld>
            <a:endParaRPr lang="en-AT"/>
          </a:p>
        </p:txBody>
      </p:sp>
      <p:sp>
        <p:nvSpPr>
          <p:cNvPr id="5" name="Footer Placeholder 4">
            <a:extLst>
              <a:ext uri="{FF2B5EF4-FFF2-40B4-BE49-F238E27FC236}">
                <a16:creationId xmlns:a16="http://schemas.microsoft.com/office/drawing/2014/main" id="{70ABB617-FF7B-514A-1B11-811F733F1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28E43BEF-DC4C-A031-0274-73945245B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7E031-C90A-CF43-A25B-561325BF1705}" type="slidenum">
              <a:rPr lang="en-AT" smtClean="0"/>
              <a:t>‹#›</a:t>
            </a:fld>
            <a:endParaRPr lang="en-AT"/>
          </a:p>
        </p:txBody>
      </p:sp>
    </p:spTree>
    <p:extLst>
      <p:ext uri="{BB962C8B-B14F-4D97-AF65-F5344CB8AC3E}">
        <p14:creationId xmlns:p14="http://schemas.microsoft.com/office/powerpoint/2010/main" val="376452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D0A6-8881-B9BE-FC33-D6941C94F155}"/>
              </a:ext>
            </a:extLst>
          </p:cNvPr>
          <p:cNvSpPr>
            <a:spLocks noGrp="1"/>
          </p:cNvSpPr>
          <p:nvPr>
            <p:ph type="ctrTitle"/>
          </p:nvPr>
        </p:nvSpPr>
        <p:spPr>
          <a:xfrm>
            <a:off x="1524000" y="1836347"/>
            <a:ext cx="9144000" cy="1788596"/>
          </a:xfrm>
        </p:spPr>
        <p:txBody>
          <a:bodyPr>
            <a:normAutofit fontScale="90000"/>
          </a:bodyPr>
          <a:lstStyle/>
          <a:p>
            <a: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Too much to do and too little time:</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 </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How reviewers get their job done and what it means for project proposal writing</a:t>
            </a:r>
          </a:p>
        </p:txBody>
      </p:sp>
      <p:sp>
        <p:nvSpPr>
          <p:cNvPr id="3" name="Subtitle 2">
            <a:extLst>
              <a:ext uri="{FF2B5EF4-FFF2-40B4-BE49-F238E27FC236}">
                <a16:creationId xmlns:a16="http://schemas.microsoft.com/office/drawing/2014/main" id="{0FE77D83-F3B6-9C89-3649-0B5B88B3DFC8}"/>
              </a:ext>
            </a:extLst>
          </p:cNvPr>
          <p:cNvSpPr>
            <a:spLocks noGrp="1"/>
          </p:cNvSpPr>
          <p:nvPr>
            <p:ph type="subTitle" idx="1"/>
          </p:nvPr>
        </p:nvSpPr>
        <p:spPr>
          <a:xfrm>
            <a:off x="1524000" y="4014054"/>
            <a:ext cx="9144000" cy="1341717"/>
          </a:xfrm>
        </p:spPr>
        <p:txBody>
          <a:bodyPr>
            <a:normAutofit fontScale="92500" lnSpcReduction="10000"/>
          </a:bodyPr>
          <a:lstStyle/>
          <a:p>
            <a:r>
              <a:rPr lang="en-AT" sz="1800" dirty="0">
                <a:latin typeface="Helvetica Neue" panose="02000503000000020004" pitchFamily="2" charset="0"/>
                <a:ea typeface="Helvetica Neue" panose="02000503000000020004" pitchFamily="2" charset="0"/>
                <a:cs typeface="Helvetica Neue" panose="02000503000000020004" pitchFamily="2" charset="0"/>
              </a:rPr>
              <a:t>UR-Data writing workshop</a:t>
            </a:r>
          </a:p>
          <a:p>
            <a:r>
              <a:rPr lang="en-AT" sz="1800" dirty="0">
                <a:latin typeface="Helvetica Neue" panose="02000503000000020004" pitchFamily="2" charset="0"/>
                <a:ea typeface="Helvetica Neue" panose="02000503000000020004" pitchFamily="2" charset="0"/>
                <a:cs typeface="Helvetica Neue" panose="02000503000000020004" pitchFamily="2" charset="0"/>
              </a:rPr>
              <a:t>Claudia van der </a:t>
            </a:r>
            <a:r>
              <a:rPr lang="en-AT" sz="1800">
                <a:latin typeface="Helvetica Neue" panose="02000503000000020004" pitchFamily="2" charset="0"/>
                <a:ea typeface="Helvetica Neue" panose="02000503000000020004" pitchFamily="2" charset="0"/>
                <a:cs typeface="Helvetica Neue" panose="02000503000000020004" pitchFamily="2" charset="0"/>
              </a:rPr>
              <a:t>Laag | </a:t>
            </a:r>
            <a:r>
              <a:rPr lang="en-AT" sz="1800" dirty="0">
                <a:latin typeface="Helvetica Neue" panose="02000503000000020004" pitchFamily="2" charset="0"/>
                <a:ea typeface="Helvetica Neue" panose="02000503000000020004" pitchFamily="2" charset="0"/>
                <a:cs typeface="Helvetica Neue" panose="02000503000000020004" pitchFamily="2" charset="0"/>
              </a:rPr>
              <a:t>Oslo Metropolitan University</a:t>
            </a:r>
          </a:p>
          <a:p>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r>
              <a:rPr lang="en-AT" sz="1800" dirty="0">
                <a:latin typeface="Helvetica Neue" panose="02000503000000020004" pitchFamily="2" charset="0"/>
                <a:ea typeface="Helvetica Neue" panose="02000503000000020004" pitchFamily="2" charset="0"/>
                <a:cs typeface="Helvetica Neue" panose="02000503000000020004" pitchFamily="2" charset="0"/>
              </a:rPr>
              <a:t>Niš, 27.09.2023</a:t>
            </a:r>
          </a:p>
        </p:txBody>
      </p:sp>
      <p:pic>
        <p:nvPicPr>
          <p:cNvPr id="5" name="Picture 4" descr="A black background with yellow text&#10;&#10;Description automatically generated">
            <a:extLst>
              <a:ext uri="{FF2B5EF4-FFF2-40B4-BE49-F238E27FC236}">
                <a16:creationId xmlns:a16="http://schemas.microsoft.com/office/drawing/2014/main" id="{AB3E6934-4067-F958-3B7E-F0955B84FC62}"/>
              </a:ext>
            </a:extLst>
          </p:cNvPr>
          <p:cNvPicPr>
            <a:picLocks noChangeAspect="1"/>
          </p:cNvPicPr>
          <p:nvPr/>
        </p:nvPicPr>
        <p:blipFill>
          <a:blip r:embed="rId3"/>
          <a:stretch>
            <a:fillRect/>
          </a:stretch>
        </p:blipFill>
        <p:spPr>
          <a:xfrm>
            <a:off x="8405446" y="4598196"/>
            <a:ext cx="3467337" cy="2259804"/>
          </a:xfrm>
          <a:prstGeom prst="rect">
            <a:avLst/>
          </a:prstGeom>
        </p:spPr>
      </p:pic>
    </p:spTree>
    <p:extLst>
      <p:ext uri="{BB962C8B-B14F-4D97-AF65-F5344CB8AC3E}">
        <p14:creationId xmlns:p14="http://schemas.microsoft.com/office/powerpoint/2010/main" val="219384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3CCFE99D-10AA-A55F-F148-482AD02F7C1A}"/>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4C6707BA-D160-0A58-5058-1CE753AACA91}"/>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Best practices: Writing is an intense process</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Title 1">
            <a:extLst>
              <a:ext uri="{FF2B5EF4-FFF2-40B4-BE49-F238E27FC236}">
                <a16:creationId xmlns:a16="http://schemas.microsoft.com/office/drawing/2014/main" id="{817D9CE4-3D45-8D6E-09B9-2FCAC910A7C6}"/>
              </a:ext>
            </a:extLst>
          </p:cNvPr>
          <p:cNvSpPr txBox="1">
            <a:spLocks/>
          </p:cNvSpPr>
          <p:nvPr/>
        </p:nvSpPr>
        <p:spPr>
          <a:xfrm>
            <a:off x="428725" y="1608881"/>
            <a:ext cx="10591800" cy="5396101"/>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AT" sz="3000"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Time is not on your side, but the determinant:</a:t>
            </a:r>
          </a:p>
          <a:p>
            <a:pPr marL="342900" indent="-342900">
              <a:lnSpc>
                <a:spcPct val="150000"/>
              </a:lnSpc>
              <a:buFont typeface="Arial" panose="020B0604020202020204" pitchFamily="34" charset="0"/>
              <a:buChar char="•"/>
            </a:pPr>
            <a:r>
              <a:rPr lang="en-AT" sz="3000" dirty="0">
                <a:latin typeface="Helvetica Neue" panose="02000503000000020004" pitchFamily="2" charset="0"/>
                <a:ea typeface="Helvetica Neue" panose="02000503000000020004" pitchFamily="2" charset="0"/>
                <a:cs typeface="Helvetica Neue" panose="02000503000000020004" pitchFamily="2" charset="0"/>
              </a:rPr>
              <a:t>Take your time to write a proposal; logistics and organisation with different partners are a time-consuming process</a:t>
            </a:r>
          </a:p>
          <a:p>
            <a:pPr marL="342900" indent="-342900">
              <a:lnSpc>
                <a:spcPct val="150000"/>
              </a:lnSpc>
              <a:buFont typeface="Arial" panose="020B0604020202020204" pitchFamily="34" charset="0"/>
              <a:buChar char="•"/>
            </a:pPr>
            <a:r>
              <a:rPr lang="en-AT" sz="3000" dirty="0">
                <a:latin typeface="Helvetica Neue" panose="02000503000000020004" pitchFamily="2" charset="0"/>
                <a:ea typeface="Helvetica Neue" panose="02000503000000020004" pitchFamily="2" charset="0"/>
                <a:cs typeface="Helvetica Neue" panose="02000503000000020004" pitchFamily="2" charset="0"/>
              </a:rPr>
              <a:t>Know your partners!</a:t>
            </a:r>
          </a:p>
          <a:p>
            <a:pPr marL="342900" indent="-342900">
              <a:lnSpc>
                <a:spcPct val="150000"/>
              </a:lnSpc>
              <a:buFont typeface="Arial" panose="020B0604020202020204" pitchFamily="34" charset="0"/>
              <a:buChar char="•"/>
            </a:pPr>
            <a:endParaRPr lang="en-AT" sz="30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AT" sz="3000"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5 steps to consider</a:t>
            </a:r>
          </a:p>
          <a:p>
            <a:pPr marL="285750" indent="-285750">
              <a:lnSpc>
                <a:spcPct val="150000"/>
              </a:lnSpc>
              <a:buFont typeface="Arial" panose="020B0604020202020204" pitchFamily="34" charset="0"/>
              <a:buChar char="•"/>
            </a:pPr>
            <a:r>
              <a:rPr lang="en-GB" sz="3000" dirty="0">
                <a:latin typeface="Helvetica Neue" panose="02000503000000020004" pitchFamily="2" charset="0"/>
                <a:ea typeface="Helvetica Neue" panose="02000503000000020004" pitchFamily="2" charset="0"/>
                <a:cs typeface="Helvetica Neue" panose="02000503000000020004" pitchFamily="2" charset="0"/>
              </a:rPr>
              <a:t>Study well the writing criteria of the respective programme and ensure that you keep yourself updated with the latest i.e. EC templates.</a:t>
            </a:r>
          </a:p>
          <a:p>
            <a:pPr marL="285750" indent="-285750">
              <a:lnSpc>
                <a:spcPct val="150000"/>
              </a:lnSpc>
              <a:buFont typeface="Arial" panose="020B0604020202020204" pitchFamily="34" charset="0"/>
              <a:buChar char="•"/>
            </a:pPr>
            <a:r>
              <a:rPr lang="en-GB" sz="3000" dirty="0">
                <a:latin typeface="Helvetica Neue" panose="02000503000000020004" pitchFamily="2" charset="0"/>
                <a:ea typeface="Helvetica Neue" panose="02000503000000020004" pitchFamily="2" charset="0"/>
                <a:cs typeface="Helvetica Neue" panose="02000503000000020004" pitchFamily="2" charset="0"/>
              </a:rPr>
              <a:t>Create a template of the document, where you will insert all the sections and the sub-sections required by the EC.</a:t>
            </a:r>
          </a:p>
          <a:p>
            <a:pPr marL="285750" indent="-285750">
              <a:lnSpc>
                <a:spcPct val="150000"/>
              </a:lnSpc>
              <a:buFont typeface="Arial" panose="020B0604020202020204" pitchFamily="34" charset="0"/>
              <a:buChar char="•"/>
            </a:pPr>
            <a:r>
              <a:rPr lang="en-GB" sz="3000" dirty="0">
                <a:latin typeface="Helvetica Neue" panose="02000503000000020004" pitchFamily="2" charset="0"/>
                <a:ea typeface="Helvetica Neue" panose="02000503000000020004" pitchFamily="2" charset="0"/>
                <a:cs typeface="Helvetica Neue" panose="02000503000000020004" pitchFamily="2" charset="0"/>
              </a:rPr>
              <a:t>Study well the materials the partner(s) have shared to fully understand the a) concept; b) project objectives; and c) business model/plan.</a:t>
            </a:r>
          </a:p>
          <a:p>
            <a:pPr marL="285750" indent="-285750">
              <a:lnSpc>
                <a:spcPct val="150000"/>
              </a:lnSpc>
              <a:buFont typeface="Arial" panose="020B0604020202020204" pitchFamily="34" charset="0"/>
              <a:buChar char="•"/>
            </a:pPr>
            <a:r>
              <a:rPr lang="en-GB" sz="3000" dirty="0">
                <a:latin typeface="Helvetica Neue" panose="02000503000000020004" pitchFamily="2" charset="0"/>
                <a:ea typeface="Helvetica Neue" panose="02000503000000020004" pitchFamily="2" charset="0"/>
                <a:cs typeface="Helvetica Neue" panose="02000503000000020004" pitchFamily="2" charset="0"/>
              </a:rPr>
              <a:t>Study successfully granted project applications and their reviews. Use them as inspiration</a:t>
            </a:r>
          </a:p>
          <a:p>
            <a:pPr marL="285750" indent="-285750">
              <a:lnSpc>
                <a:spcPct val="150000"/>
              </a:lnSpc>
              <a:buFont typeface="Arial" panose="020B0604020202020204" pitchFamily="34" charset="0"/>
              <a:buChar char="•"/>
            </a:pPr>
            <a:r>
              <a:rPr lang="en-GB" sz="3000" dirty="0">
                <a:latin typeface="Helvetica Neue" panose="02000503000000020004" pitchFamily="2" charset="0"/>
                <a:ea typeface="Helvetica Neue" panose="02000503000000020004" pitchFamily="2" charset="0"/>
                <a:cs typeface="Helvetica Neue" panose="02000503000000020004" pitchFamily="2" charset="0"/>
              </a:rPr>
              <a:t>Calculate how much time you need to write your proposal (3-4 weeks is even for experienced </a:t>
            </a:r>
            <a:r>
              <a:rPr lang="en-GB" sz="3000" dirty="0" err="1">
                <a:latin typeface="Helvetica Neue" panose="02000503000000020004" pitchFamily="2" charset="0"/>
                <a:ea typeface="Helvetica Neue" panose="02000503000000020004" pitchFamily="2" charset="0"/>
                <a:cs typeface="Helvetica Neue" panose="02000503000000020004" pitchFamily="2" charset="0"/>
              </a:rPr>
              <a:t>writters</a:t>
            </a:r>
            <a:r>
              <a:rPr lang="en-GB" sz="3000" dirty="0">
                <a:latin typeface="Helvetica Neue" panose="02000503000000020004" pitchFamily="2" charset="0"/>
                <a:ea typeface="Helvetica Neue" panose="02000503000000020004" pitchFamily="2" charset="0"/>
                <a:cs typeface="Helvetica Neue" panose="02000503000000020004" pitchFamily="2" charset="0"/>
              </a:rPr>
              <a:t> to little; think more in months – also depending on the material you get from your partners)</a:t>
            </a: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AT" sz="1800" u="sng"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127013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3CCFE99D-10AA-A55F-F148-482AD02F7C1A}"/>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4C6707BA-D160-0A58-5058-1CE753AACA91}"/>
              </a:ext>
            </a:extLst>
          </p:cNvPr>
          <p:cNvSpPr txBox="1">
            <a:spLocks/>
          </p:cNvSpPr>
          <p:nvPr/>
        </p:nvSpPr>
        <p:spPr>
          <a:xfrm>
            <a:off x="95250" y="114301"/>
            <a:ext cx="10591800" cy="9334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Best practices: Writing is an intense process</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Title 1">
            <a:extLst>
              <a:ext uri="{FF2B5EF4-FFF2-40B4-BE49-F238E27FC236}">
                <a16:creationId xmlns:a16="http://schemas.microsoft.com/office/drawing/2014/main" id="{817D9CE4-3D45-8D6E-09B9-2FCAC910A7C6}"/>
              </a:ext>
            </a:extLst>
          </p:cNvPr>
          <p:cNvSpPr txBox="1">
            <a:spLocks/>
          </p:cNvSpPr>
          <p:nvPr/>
        </p:nvSpPr>
        <p:spPr>
          <a:xfrm>
            <a:off x="483619" y="2936948"/>
            <a:ext cx="10591800" cy="29720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en-GB" sz="1800" dirty="0">
                <a:latin typeface="Helvetica Neue" panose="02000503000000020004" pitchFamily="2" charset="0"/>
                <a:ea typeface="Helvetica Neue" panose="02000503000000020004" pitchFamily="2" charset="0"/>
                <a:cs typeface="Helvetica Neue" panose="02000503000000020004" pitchFamily="2" charset="0"/>
              </a:rPr>
              <a:t>Have a kick-off meeting and regular meetings for an efficient and effective writing process.</a:t>
            </a:r>
          </a:p>
          <a:p>
            <a:pPr marL="285750" indent="-285750">
              <a:lnSpc>
                <a:spcPct val="150000"/>
              </a:lnSpc>
              <a:buFont typeface="Arial" panose="020B0604020202020204" pitchFamily="34" charset="0"/>
              <a:buChar char="•"/>
            </a:pPr>
            <a:r>
              <a:rPr lang="en-GB" sz="1800" dirty="0">
                <a:latin typeface="Helvetica Neue" panose="02000503000000020004" pitchFamily="2" charset="0"/>
                <a:ea typeface="Helvetica Neue" panose="02000503000000020004" pitchFamily="2" charset="0"/>
                <a:cs typeface="Helvetica Neue" panose="02000503000000020004" pitchFamily="2" charset="0"/>
              </a:rPr>
              <a:t>The team spirit is highly important. Take the lead in the writing process. </a:t>
            </a:r>
          </a:p>
          <a:p>
            <a:pPr marL="285750" indent="-285750">
              <a:lnSpc>
                <a:spcPct val="150000"/>
              </a:lnSpc>
              <a:buFont typeface="Arial" panose="020B0604020202020204" pitchFamily="34" charset="0"/>
              <a:buChar char="•"/>
            </a:pPr>
            <a:r>
              <a:rPr lang="en-GB" sz="1800" dirty="0">
                <a:latin typeface="Helvetica Neue" panose="02000503000000020004" pitchFamily="2" charset="0"/>
                <a:ea typeface="Helvetica Neue" panose="02000503000000020004" pitchFamily="2" charset="0"/>
                <a:cs typeface="Helvetica Neue" panose="02000503000000020004" pitchFamily="2" charset="0"/>
              </a:rPr>
              <a:t>Share created template with your partners with indicating bullet points or questions where partners need to fill in their text. Ease their writing process. Be on top of the narrative and message you want to convey.</a:t>
            </a:r>
          </a:p>
          <a:p>
            <a:pPr marL="285750" indent="-285750">
              <a:lnSpc>
                <a:spcPct val="150000"/>
              </a:lnSpc>
              <a:buFont typeface="Arial" panose="020B0604020202020204" pitchFamily="34" charset="0"/>
              <a:buChar char="•"/>
            </a:pPr>
            <a:r>
              <a:rPr lang="en-GB" sz="1800" dirty="0">
                <a:latin typeface="Helvetica Neue" panose="02000503000000020004" pitchFamily="2" charset="0"/>
                <a:ea typeface="Helvetica Neue" panose="02000503000000020004" pitchFamily="2" charset="0"/>
                <a:cs typeface="Helvetica Neue" panose="02000503000000020004" pitchFamily="2" charset="0"/>
              </a:rPr>
              <a:t>Keep in close communication with partners. Often a short phone call clarifies more than a long email exchange.</a:t>
            </a:r>
          </a:p>
          <a:p>
            <a:pPr marL="285750" indent="-285750">
              <a:lnSpc>
                <a:spcPct val="150000"/>
              </a:lnSpc>
              <a:buFont typeface="Arial" panose="020B0604020202020204" pitchFamily="34" charset="0"/>
              <a:buChar char="•"/>
            </a:pP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6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413076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3CCFE99D-10AA-A55F-F148-482AD02F7C1A}"/>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4C6707BA-D160-0A58-5058-1CE753AACA91}"/>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Best practices: Writing is an intense process</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Title 1">
            <a:extLst>
              <a:ext uri="{FF2B5EF4-FFF2-40B4-BE49-F238E27FC236}">
                <a16:creationId xmlns:a16="http://schemas.microsoft.com/office/drawing/2014/main" id="{817D9CE4-3D45-8D6E-09B9-2FCAC910A7C6}"/>
              </a:ext>
            </a:extLst>
          </p:cNvPr>
          <p:cNvSpPr txBox="1">
            <a:spLocks/>
          </p:cNvSpPr>
          <p:nvPr/>
        </p:nvSpPr>
        <p:spPr>
          <a:xfrm>
            <a:off x="466087" y="2222339"/>
            <a:ext cx="10591800" cy="559329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AT" sz="2700"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Create the Wow Effect</a:t>
            </a:r>
          </a:p>
          <a:p>
            <a:pPr marL="342900" indent="-342900">
              <a:lnSpc>
                <a:spcPct val="150000"/>
              </a:lnSpc>
              <a:buFont typeface="Arial" panose="020B0604020202020204" pitchFamily="34" charset="0"/>
              <a:buChar char="•"/>
            </a:pPr>
            <a:r>
              <a:rPr lang="en-AT" sz="2700" dirty="0">
                <a:latin typeface="Helvetica Neue" panose="02000503000000020004" pitchFamily="2" charset="0"/>
                <a:ea typeface="Helvetica Neue" panose="02000503000000020004" pitchFamily="2" charset="0"/>
                <a:cs typeface="Helvetica Neue" panose="02000503000000020004" pitchFamily="2" charset="0"/>
              </a:rPr>
              <a:t>Insert a small text box (15-20 lines) in the first page after the list of participants and table of contents, introducting innovation and </a:t>
            </a:r>
            <a:r>
              <a:rPr lang="en-AT" sz="2700"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unique selling points against its market impact </a:t>
            </a:r>
            <a:r>
              <a:rPr lang="en-AT" sz="2700" dirty="0">
                <a:latin typeface="Helvetica Neue" panose="02000503000000020004" pitchFamily="2" charset="0"/>
                <a:ea typeface="Helvetica Neue" panose="02000503000000020004" pitchFamily="2" charset="0"/>
                <a:cs typeface="Helvetica Neue" panose="02000503000000020004" pitchFamily="2" charset="0"/>
              </a:rPr>
              <a:t>and sustaining management. (There is an ambivalence in projects that only cover financially the project duration, but cannot be sustained or grow in the long-term. </a:t>
            </a:r>
          </a:p>
          <a:p>
            <a:pPr marL="342900" indent="-342900">
              <a:lnSpc>
                <a:spcPct val="150000"/>
              </a:lnSpc>
              <a:buFont typeface="Arial" panose="020B0604020202020204" pitchFamily="34" charset="0"/>
              <a:buChar char="•"/>
            </a:pPr>
            <a:endParaRPr lang="en-AT" sz="27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AT" sz="2700"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Manage the perception of the reviewer</a:t>
            </a:r>
          </a:p>
          <a:p>
            <a:pPr>
              <a:lnSpc>
                <a:spcPct val="150000"/>
              </a:lnSpc>
            </a:pPr>
            <a:endParaRPr lang="en-AT" sz="27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r>
              <a:rPr lang="en-AT" sz="2700" dirty="0">
                <a:latin typeface="Helvetica Neue" panose="02000503000000020004" pitchFamily="2" charset="0"/>
                <a:ea typeface="Helvetica Neue" panose="02000503000000020004" pitchFamily="2" charset="0"/>
                <a:cs typeface="Helvetica Neue" panose="02000503000000020004" pitchFamily="2" charset="0"/>
              </a:rPr>
              <a:t>Present </a:t>
            </a:r>
            <a:r>
              <a:rPr lang="en-AT" sz="2700" dirty="0">
                <a:highlight>
                  <a:srgbClr val="FFFF00"/>
                </a:highlight>
                <a:latin typeface="Helvetica Neue" panose="02000503000000020004" pitchFamily="2" charset="0"/>
                <a:ea typeface="Helvetica Neue" panose="02000503000000020004" pitchFamily="2" charset="0"/>
                <a:cs typeface="Helvetica Neue" panose="02000503000000020004" pitchFamily="2" charset="0"/>
              </a:rPr>
              <a:t>main aspects of the proposal in the first couple of pages </a:t>
            </a:r>
            <a:r>
              <a:rPr lang="en-AT" sz="2700" dirty="0">
                <a:latin typeface="Helvetica Neue" panose="02000503000000020004" pitchFamily="2" charset="0"/>
                <a:ea typeface="Helvetica Neue" panose="02000503000000020004" pitchFamily="2" charset="0"/>
                <a:cs typeface="Helvetica Neue" panose="02000503000000020004" pitchFamily="2" charset="0"/>
              </a:rPr>
              <a:t>– similar to an executive summary: (a) current siutation of the market and challenges, (b) existing solutions and their limitations, (c) opportunity and how it is created through the advised project, (d) scope of the proposal and key novelties including a brief intriduction of the consortium and the role they play in the project.</a:t>
            </a:r>
          </a:p>
          <a:p>
            <a:pPr marL="342900" indent="-342900">
              <a:lnSpc>
                <a:spcPct val="150000"/>
              </a:lnSpc>
              <a:buFont typeface="Arial" panose="020B0604020202020204" pitchFamily="34" charset="0"/>
              <a:buChar char="•"/>
            </a:pPr>
            <a:endParaRPr lang="en-AT"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24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nSpc>
                <a:spcPct val="150000"/>
              </a:lnSpc>
              <a:buFont typeface="Arial" panose="020B0604020202020204" pitchFamily="34" charset="0"/>
              <a:buChar char="•"/>
            </a:pPr>
            <a:r>
              <a:rPr lang="en-AT" sz="100" dirty="0">
                <a:latin typeface="Helvetica Neue" panose="02000503000000020004" pitchFamily="2" charset="0"/>
                <a:ea typeface="Helvetica Neue" panose="02000503000000020004" pitchFamily="2" charset="0"/>
                <a:cs typeface="Helvetica Neue" panose="02000503000000020004" pitchFamily="2" charset="0"/>
              </a:rPr>
              <a:t>S</a:t>
            </a:r>
            <a:endParaRPr lang="en-AT"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24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AT" sz="1800" u="sng"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87043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3CCFE99D-10AA-A55F-F148-482AD02F7C1A}"/>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4C6707BA-D160-0A58-5058-1CE753AACA91}"/>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Best practices: Writing is an intense process</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TextBox 2">
            <a:extLst>
              <a:ext uri="{FF2B5EF4-FFF2-40B4-BE49-F238E27FC236}">
                <a16:creationId xmlns:a16="http://schemas.microsoft.com/office/drawing/2014/main" id="{74389450-9300-9121-3B66-680515C137C4}"/>
              </a:ext>
            </a:extLst>
          </p:cNvPr>
          <p:cNvSpPr txBox="1"/>
          <p:nvPr/>
        </p:nvSpPr>
        <p:spPr>
          <a:xfrm>
            <a:off x="685799" y="1304037"/>
            <a:ext cx="10275425" cy="2947538"/>
          </a:xfrm>
          <a:prstGeom prst="rect">
            <a:avLst/>
          </a:prstGeom>
          <a:noFill/>
        </p:spPr>
        <p:txBody>
          <a:bodyPr wrap="square">
            <a:spAutoFit/>
          </a:bodyPr>
          <a:lstStyle/>
          <a:p>
            <a:pPr>
              <a:lnSpc>
                <a:spcPct val="150000"/>
              </a:lnSpc>
            </a:pPr>
            <a:r>
              <a:rPr lang="en-AT" sz="1800"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Aesthetics are important</a:t>
            </a:r>
          </a:p>
          <a:p>
            <a:pPr>
              <a:lnSpc>
                <a:spcPct val="150000"/>
              </a:lnSpc>
            </a:pPr>
            <a:endParaRPr lang="en-AT"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Have enough spacing between text lines to ease the reading flow</a:t>
            </a:r>
          </a:p>
          <a:p>
            <a:pPr marL="285750" indent="-285750">
              <a:lnSpc>
                <a:spcPct val="150000"/>
              </a:lnSpc>
              <a:buFont typeface="Arial" panose="020B0604020202020204" pitchFamily="34" charset="0"/>
              <a:buChar char="•"/>
            </a:pPr>
            <a:r>
              <a:rPr lang="en-AT" dirty="0">
                <a:latin typeface="Helvetica Neue" panose="02000503000000020004" pitchFamily="2" charset="0"/>
                <a:ea typeface="Helvetica Neue" panose="02000503000000020004" pitchFamily="2" charset="0"/>
                <a:cs typeface="Helvetica Neue" panose="02000503000000020004" pitchFamily="2" charset="0"/>
              </a:rPr>
              <a:t>Keep the text neat</a:t>
            </a:r>
          </a:p>
          <a:p>
            <a:pPr marL="285750" indent="-285750">
              <a:lnSpc>
                <a:spcPct val="150000"/>
              </a:lnSpc>
              <a:buFont typeface="Arial" panose="020B0604020202020204" pitchFamily="34" charset="0"/>
              <a:buChar char="•"/>
            </a:pPr>
            <a:r>
              <a:rPr lang="en-AT" dirty="0">
                <a:latin typeface="Helvetica Neue" panose="02000503000000020004" pitchFamily="2" charset="0"/>
                <a:ea typeface="Helvetica Neue" panose="02000503000000020004" pitchFamily="2" charset="0"/>
                <a:cs typeface="Helvetica Neue" panose="02000503000000020004" pitchFamily="2" charset="0"/>
              </a:rPr>
              <a:t>Do not use too many colours</a:t>
            </a:r>
          </a:p>
          <a:p>
            <a:pPr marL="285750" indent="-28575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Have simple and clear figures</a:t>
            </a:r>
          </a:p>
          <a:p>
            <a:pPr marL="285750" indent="-285750">
              <a:lnSpc>
                <a:spcPct val="150000"/>
              </a:lnSpc>
              <a:buFont typeface="Arial" panose="020B0604020202020204" pitchFamily="34" charset="0"/>
              <a:buChar char="•"/>
            </a:pPr>
            <a:r>
              <a:rPr lang="en-AT" dirty="0">
                <a:latin typeface="Helvetica Neue" panose="02000503000000020004" pitchFamily="2" charset="0"/>
                <a:ea typeface="Helvetica Neue" panose="02000503000000020004" pitchFamily="2" charset="0"/>
                <a:cs typeface="Helvetica Neue" panose="02000503000000020004" pitchFamily="2" charset="0"/>
              </a:rPr>
              <a:t>Highlight what is important</a:t>
            </a:r>
          </a:p>
        </p:txBody>
      </p:sp>
    </p:spTree>
    <p:extLst>
      <p:ext uri="{BB962C8B-B14F-4D97-AF65-F5344CB8AC3E}">
        <p14:creationId xmlns:p14="http://schemas.microsoft.com/office/powerpoint/2010/main" val="298469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EDD24D07-C288-08A9-2915-6D0BAB40F650}"/>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3" name="Title 1">
            <a:extLst>
              <a:ext uri="{FF2B5EF4-FFF2-40B4-BE49-F238E27FC236}">
                <a16:creationId xmlns:a16="http://schemas.microsoft.com/office/drawing/2014/main" id="{998EFF5F-EA2E-71C4-3B79-9232D1F6C00B}"/>
              </a:ext>
            </a:extLst>
          </p:cNvPr>
          <p:cNvSpPr txBox="1">
            <a:spLocks/>
          </p:cNvSpPr>
          <p:nvPr/>
        </p:nvSpPr>
        <p:spPr>
          <a:xfrm>
            <a:off x="95250" y="140898"/>
            <a:ext cx="5337362" cy="4171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Gender dimension</a:t>
            </a: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 name="TextBox 3">
            <a:extLst>
              <a:ext uri="{FF2B5EF4-FFF2-40B4-BE49-F238E27FC236}">
                <a16:creationId xmlns:a16="http://schemas.microsoft.com/office/drawing/2014/main" id="{C6A2F448-C029-A08D-4E9C-F8DC9F3E2601}"/>
              </a:ext>
            </a:extLst>
          </p:cNvPr>
          <p:cNvSpPr txBox="1"/>
          <p:nvPr/>
        </p:nvSpPr>
        <p:spPr>
          <a:xfrm>
            <a:off x="451003" y="1551009"/>
            <a:ext cx="11042657" cy="17010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Y</a:t>
            </a:r>
            <a:r>
              <a:rPr lang="en-GB" sz="1800" dirty="0">
                <a:latin typeface="Helvetica Neue" panose="02000503000000020004" pitchFamily="2" charset="0"/>
                <a:ea typeface="Helvetica Neue" panose="02000503000000020004" pitchFamily="2" charset="0"/>
                <a:cs typeface="Helvetica Neue" panose="02000503000000020004" pitchFamily="2" charset="0"/>
              </a:rPr>
              <a:t>ou might swim or sink with the gender dimension work package</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Address the weaknesses in your field and how you close it.</a:t>
            </a:r>
          </a:p>
          <a:p>
            <a:pPr marL="285750" indent="-285750">
              <a:lnSpc>
                <a:spcPct val="150000"/>
              </a:lnSpc>
              <a:buFont typeface="Arial" panose="020B0604020202020204" pitchFamily="34" charset="0"/>
              <a:buChar char="•"/>
            </a:pPr>
            <a:r>
              <a:rPr lang="en-GB" sz="1800" dirty="0">
                <a:latin typeface="Helvetica Neue" panose="02000503000000020004" pitchFamily="2" charset="0"/>
                <a:ea typeface="Helvetica Neue" panose="02000503000000020004" pitchFamily="2" charset="0"/>
                <a:cs typeface="Helvetica Neue" panose="02000503000000020004" pitchFamily="2" charset="0"/>
              </a:rPr>
              <a:t>Lean towards existing gender dimension/diversit</a:t>
            </a:r>
            <a:r>
              <a:rPr lang="en-GB" dirty="0">
                <a:latin typeface="Helvetica Neue" panose="02000503000000020004" pitchFamily="2" charset="0"/>
                <a:ea typeface="Helvetica Neue" panose="02000503000000020004" pitchFamily="2" charset="0"/>
                <a:cs typeface="Helvetica Neue" panose="02000503000000020004" pitchFamily="2" charset="0"/>
              </a:rPr>
              <a:t>y protocols, reports, etc. – reference these</a:t>
            </a: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0275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16153ACC-F890-2674-4C3E-027D0FDE43F3}"/>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4" name="Title 1">
            <a:extLst>
              <a:ext uri="{FF2B5EF4-FFF2-40B4-BE49-F238E27FC236}">
                <a16:creationId xmlns:a16="http://schemas.microsoft.com/office/drawing/2014/main" id="{C782B56B-9C9C-3B8B-349F-9F6093509A91}"/>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Examples: Review structures – ISRAEL</a:t>
            </a: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5" name="TextBox 4">
            <a:extLst>
              <a:ext uri="{FF2B5EF4-FFF2-40B4-BE49-F238E27FC236}">
                <a16:creationId xmlns:a16="http://schemas.microsoft.com/office/drawing/2014/main" id="{6BA51B61-D5B4-A76E-11C8-E3CD103DFE7F}"/>
              </a:ext>
            </a:extLst>
          </p:cNvPr>
          <p:cNvSpPr txBox="1"/>
          <p:nvPr/>
        </p:nvSpPr>
        <p:spPr>
          <a:xfrm>
            <a:off x="451003" y="1551009"/>
            <a:ext cx="11042657" cy="25320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Originality &amp; innovation</a:t>
            </a: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Project importance and contribution to scientific knowledge</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Adequacy of methods</a:t>
            </a:r>
          </a:p>
          <a:p>
            <a:pPr marL="285750" indent="-285750">
              <a:lnSpc>
                <a:spcPct val="150000"/>
              </a:lnSpc>
              <a:buFont typeface="Arial" panose="020B0604020202020204" pitchFamily="34" charset="0"/>
              <a:buChar char="•"/>
            </a:pPr>
            <a:r>
              <a:rPr lang="en-GB" sz="1800" dirty="0">
                <a:latin typeface="Helvetica Neue" panose="02000503000000020004" pitchFamily="2" charset="0"/>
                <a:ea typeface="Helvetica Neue" panose="02000503000000020004" pitchFamily="2" charset="0"/>
                <a:cs typeface="Helvetica Neue" panose="02000503000000020004" pitchFamily="2" charset="0"/>
              </a:rPr>
              <a:t>Suitability of investigators` scientific background to the project</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Summary of strengths and weaknesses of the proposal</a:t>
            </a: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50000"/>
              </a:lnSpc>
              <a:buFont typeface="Arial" panose="020B0604020202020204" pitchFamily="34" charset="0"/>
              <a:buChar char="•"/>
            </a:pPr>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7062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16153ACC-F890-2674-4C3E-027D0FDE43F3}"/>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4" name="Title 1">
            <a:extLst>
              <a:ext uri="{FF2B5EF4-FFF2-40B4-BE49-F238E27FC236}">
                <a16:creationId xmlns:a16="http://schemas.microsoft.com/office/drawing/2014/main" id="{C782B56B-9C9C-3B8B-349F-9F6093509A91}"/>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Examples: Review structures – CZECH REPUBLIC</a:t>
            </a: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5" name="TextBox 4">
            <a:extLst>
              <a:ext uri="{FF2B5EF4-FFF2-40B4-BE49-F238E27FC236}">
                <a16:creationId xmlns:a16="http://schemas.microsoft.com/office/drawing/2014/main" id="{6BA51B61-D5B4-A76E-11C8-E3CD103DFE7F}"/>
              </a:ext>
            </a:extLst>
          </p:cNvPr>
          <p:cNvSpPr txBox="1"/>
          <p:nvPr/>
        </p:nvSpPr>
        <p:spPr>
          <a:xfrm>
            <a:off x="451003" y="1551009"/>
            <a:ext cx="11042657" cy="3778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Quality of the project proposal:</a:t>
            </a:r>
          </a:p>
          <a:p>
            <a:pPr marL="742950" lvl="1"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Originality, scientific importance, project prospects and expected benefits of the project research</a:t>
            </a:r>
          </a:p>
          <a:p>
            <a:pPr marL="742950" lvl="1"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Preparedness of the project proposal, methodology, concept, project aim and proposed deliveries</a:t>
            </a:r>
          </a:p>
          <a:p>
            <a:pPr marL="742950" lvl="1"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Co-applicant and other members of the research team</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Qualification of the applicant</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Overall commentary on the project proposal</a:t>
            </a:r>
          </a:p>
          <a:p>
            <a:pPr marL="742950" lvl="1"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Strengths of the project proposal</a:t>
            </a:r>
          </a:p>
          <a:p>
            <a:pPr marL="742950" lvl="1"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Weaknesses of the project proposal</a:t>
            </a:r>
          </a:p>
          <a:p>
            <a:pPr marL="742950" lvl="1"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General comments</a:t>
            </a:r>
          </a:p>
        </p:txBody>
      </p:sp>
    </p:spTree>
    <p:extLst>
      <p:ext uri="{BB962C8B-B14F-4D97-AF65-F5344CB8AC3E}">
        <p14:creationId xmlns:p14="http://schemas.microsoft.com/office/powerpoint/2010/main" val="106334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FF4DEFD1-E249-82DD-2A80-D9724C2909FB}"/>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3" name="Title 1">
            <a:extLst>
              <a:ext uri="{FF2B5EF4-FFF2-40B4-BE49-F238E27FC236}">
                <a16:creationId xmlns:a16="http://schemas.microsoft.com/office/drawing/2014/main" id="{A96EB360-5A24-D888-6ACC-6F49E57481A5}"/>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Examples: Review structures – CYPRUS</a:t>
            </a: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4" name="TextBox 3">
            <a:extLst>
              <a:ext uri="{FF2B5EF4-FFF2-40B4-BE49-F238E27FC236}">
                <a16:creationId xmlns:a16="http://schemas.microsoft.com/office/drawing/2014/main" id="{A5A1E4FE-7ED6-69ED-1572-92845AD46E45}"/>
              </a:ext>
            </a:extLst>
          </p:cNvPr>
          <p:cNvSpPr txBox="1"/>
          <p:nvPr/>
        </p:nvSpPr>
        <p:spPr>
          <a:xfrm>
            <a:off x="451003" y="1551009"/>
            <a:ext cx="11042657" cy="336303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Compatibility with the objectives of the programme and the call for proposals</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Excellence</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Added value and benefit</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Implementation</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Ethics</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Potential risks to the environment</a:t>
            </a:r>
          </a:p>
          <a:p>
            <a:pPr marL="285750" indent="-285750">
              <a:lnSpc>
                <a:spcPct val="150000"/>
              </a:lnSpc>
              <a:buFont typeface="Arial" panose="020B0604020202020204" pitchFamily="34" charset="0"/>
              <a:buChar char="•"/>
            </a:pPr>
            <a:r>
              <a:rPr lang="en-GB" dirty="0">
                <a:latin typeface="Helvetica Neue" panose="02000503000000020004" pitchFamily="2" charset="0"/>
                <a:ea typeface="Helvetica Neue" panose="02000503000000020004" pitchFamily="2" charset="0"/>
                <a:cs typeface="Helvetica Neue" panose="02000503000000020004" pitchFamily="2" charset="0"/>
              </a:rPr>
              <a:t>Gender balance</a:t>
            </a:r>
          </a:p>
          <a:p>
            <a:pPr marL="285750" indent="-285750">
              <a:lnSpc>
                <a:spcPct val="150000"/>
              </a:lnSpc>
              <a:buFont typeface="Arial" panose="020B0604020202020204" pitchFamily="34" charset="0"/>
              <a:buChar char="•"/>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677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3A585025-835A-DC06-9CEC-4BF7D0378716}"/>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3" name="Title 1">
            <a:extLst>
              <a:ext uri="{FF2B5EF4-FFF2-40B4-BE49-F238E27FC236}">
                <a16:creationId xmlns:a16="http://schemas.microsoft.com/office/drawing/2014/main" id="{B00692CD-4B2F-25B8-4B91-2F40CF018819}"/>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Take aways</a:t>
            </a: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4" name="Picture 3" descr="A billboards on a wall&#10;&#10;Description automatically generated">
            <a:extLst>
              <a:ext uri="{FF2B5EF4-FFF2-40B4-BE49-F238E27FC236}">
                <a16:creationId xmlns:a16="http://schemas.microsoft.com/office/drawing/2014/main" id="{6E5AA1DF-2A56-7F18-4A81-43CFF624D62C}"/>
              </a:ext>
            </a:extLst>
          </p:cNvPr>
          <p:cNvPicPr>
            <a:picLocks noChangeAspect="1"/>
          </p:cNvPicPr>
          <p:nvPr/>
        </p:nvPicPr>
        <p:blipFill>
          <a:blip r:embed="rId3"/>
          <a:stretch>
            <a:fillRect/>
          </a:stretch>
        </p:blipFill>
        <p:spPr>
          <a:xfrm>
            <a:off x="3218287" y="1270715"/>
            <a:ext cx="5755425" cy="4316569"/>
          </a:xfrm>
          <a:prstGeom prst="rect">
            <a:avLst/>
          </a:prstGeom>
        </p:spPr>
      </p:pic>
    </p:spTree>
    <p:extLst>
      <p:ext uri="{BB962C8B-B14F-4D97-AF65-F5344CB8AC3E}">
        <p14:creationId xmlns:p14="http://schemas.microsoft.com/office/powerpoint/2010/main" val="3280561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3205071D-2F8A-E27D-E462-387F64414508}"/>
              </a:ext>
            </a:extLst>
          </p:cNvPr>
          <p:cNvPicPr>
            <a:picLocks noChangeAspect="1"/>
          </p:cNvPicPr>
          <p:nvPr/>
        </p:nvPicPr>
        <p:blipFill>
          <a:blip r:embed="rId3"/>
          <a:stretch>
            <a:fillRect/>
          </a:stretch>
        </p:blipFill>
        <p:spPr>
          <a:xfrm>
            <a:off x="3401929" y="1634100"/>
            <a:ext cx="5202677" cy="3390795"/>
          </a:xfrm>
          <a:prstGeom prst="rect">
            <a:avLst/>
          </a:prstGeom>
        </p:spPr>
      </p:pic>
      <p:sp>
        <p:nvSpPr>
          <p:cNvPr id="3" name="Subtitle 2">
            <a:extLst>
              <a:ext uri="{FF2B5EF4-FFF2-40B4-BE49-F238E27FC236}">
                <a16:creationId xmlns:a16="http://schemas.microsoft.com/office/drawing/2014/main" id="{DAA01566-3E2F-80C7-6839-1616A675B7D4}"/>
              </a:ext>
            </a:extLst>
          </p:cNvPr>
          <p:cNvSpPr txBox="1">
            <a:spLocks/>
          </p:cNvSpPr>
          <p:nvPr/>
        </p:nvSpPr>
        <p:spPr>
          <a:xfrm>
            <a:off x="5551470" y="3068832"/>
            <a:ext cx="2678131" cy="5579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T" sz="1800" dirty="0">
                <a:latin typeface="Helvetica Neue" panose="02000503000000020004" pitchFamily="2" charset="0"/>
                <a:ea typeface="Helvetica Neue" panose="02000503000000020004" pitchFamily="2" charset="0"/>
                <a:cs typeface="Helvetica Neue" panose="02000503000000020004" pitchFamily="2" charset="0"/>
              </a:rPr>
              <a:t>Claudia van der Laag</a:t>
            </a:r>
          </a:p>
          <a:p>
            <a:pPr marL="0" indent="0">
              <a:buNone/>
            </a:pPr>
            <a:r>
              <a:rPr lang="en-AT" sz="1800" u="sng" dirty="0">
                <a:latin typeface="Helvetica Neue" panose="02000503000000020004" pitchFamily="2" charset="0"/>
                <a:ea typeface="Helvetica Neue" panose="02000503000000020004" pitchFamily="2" charset="0"/>
                <a:cs typeface="Helvetica Neue" panose="02000503000000020004" pitchFamily="2" charset="0"/>
              </a:rPr>
              <a:t>claudiah@oslomet.no</a:t>
            </a:r>
          </a:p>
        </p:txBody>
      </p:sp>
    </p:spTree>
    <p:extLst>
      <p:ext uri="{BB962C8B-B14F-4D97-AF65-F5344CB8AC3E}">
        <p14:creationId xmlns:p14="http://schemas.microsoft.com/office/powerpoint/2010/main" val="207957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1D5AF183-7B95-A47A-3122-06C0158BE56B}"/>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411E1EAA-70D6-14DE-A5EF-3C3B4099547C}"/>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Important to keep in mind about the review process for research project applications</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Title 1">
            <a:extLst>
              <a:ext uri="{FF2B5EF4-FFF2-40B4-BE49-F238E27FC236}">
                <a16:creationId xmlns:a16="http://schemas.microsoft.com/office/drawing/2014/main" id="{1E864586-2532-0393-2C5F-D81ED92B9B16}"/>
              </a:ext>
            </a:extLst>
          </p:cNvPr>
          <p:cNvSpPr txBox="1">
            <a:spLocks/>
          </p:cNvSpPr>
          <p:nvPr/>
        </p:nvSpPr>
        <p:spPr>
          <a:xfrm>
            <a:off x="319701" y="887209"/>
            <a:ext cx="10591800" cy="45521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The research grant application review is an additional task to the aleady full calendar of reviewers</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The reviewer is most likely a full professor or senior researcher with long-standing experience in academia (outside the EC organisation)</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Motivation of a reviewer: Provide a service to the academic community, to learn about competition – landscape of the research market, and the honorarium</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It is prestigious to be a EC reviewer and adds to their CV</a:t>
            </a:r>
          </a:p>
          <a:p>
            <a:pPr>
              <a:lnSpc>
                <a:spcPct val="150000"/>
              </a:lnSpc>
            </a:pPr>
            <a:endParaRPr lang="en-AT" sz="18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70739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1D5AF183-7B95-A47A-3122-06C0158BE56B}"/>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411E1EAA-70D6-14DE-A5EF-3C3B4099547C}"/>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Important to keep in mind about the review process for research project applications</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3" name="TextBox 2">
            <a:extLst>
              <a:ext uri="{FF2B5EF4-FFF2-40B4-BE49-F238E27FC236}">
                <a16:creationId xmlns:a16="http://schemas.microsoft.com/office/drawing/2014/main" id="{DA8DE70D-40A8-3BED-33E7-55A70A73E0B4}"/>
              </a:ext>
            </a:extLst>
          </p:cNvPr>
          <p:cNvSpPr txBox="1"/>
          <p:nvPr/>
        </p:nvSpPr>
        <p:spPr>
          <a:xfrm>
            <a:off x="410134" y="1501431"/>
            <a:ext cx="10350874" cy="253204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Even reveiwers give their best to be objective, true objectivity is hard to achieve – to conduct a review takes a lot of effort and discipline from the reviewer</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Do not think the reviewer does not recognize if the text is a bit vague or tries to sweep something under the carpet</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Reviewer`s submit independet reviews and have to find consensus with other reviewers.</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Weakness of proposals are always immediately identified by all reviewers.</a:t>
            </a:r>
          </a:p>
        </p:txBody>
      </p:sp>
    </p:spTree>
    <p:extLst>
      <p:ext uri="{BB962C8B-B14F-4D97-AF65-F5344CB8AC3E}">
        <p14:creationId xmlns:p14="http://schemas.microsoft.com/office/powerpoint/2010/main" val="378011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3AAD78AC-9AA4-26F4-9EF8-EBB78E5BBD20}"/>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93FAC31A-3381-BFBC-4695-3E1E586BA392}"/>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The reviewer`s guidelines (two-stage evaluation / European Union)</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7" name="Picture 6" descr="A paper with text on it&#10;&#10;Description automatically generated">
            <a:extLst>
              <a:ext uri="{FF2B5EF4-FFF2-40B4-BE49-F238E27FC236}">
                <a16:creationId xmlns:a16="http://schemas.microsoft.com/office/drawing/2014/main" id="{26B05643-DD29-8D07-E369-45632701123F}"/>
              </a:ext>
            </a:extLst>
          </p:cNvPr>
          <p:cNvPicPr>
            <a:picLocks noChangeAspect="1"/>
          </p:cNvPicPr>
          <p:nvPr/>
        </p:nvPicPr>
        <p:blipFill>
          <a:blip r:embed="rId3"/>
          <a:stretch>
            <a:fillRect/>
          </a:stretch>
        </p:blipFill>
        <p:spPr>
          <a:xfrm>
            <a:off x="890213" y="730250"/>
            <a:ext cx="4500937" cy="5613400"/>
          </a:xfrm>
          <a:prstGeom prst="rect">
            <a:avLst/>
          </a:prstGeom>
          <a:ln w="3175">
            <a:solidFill>
              <a:schemeClr val="tx1"/>
            </a:solidFill>
          </a:ln>
          <a:effectLst>
            <a:reflection endPos="0" dist="50800" dir="5400000" sy="-100000" algn="bl" rotWithShape="0"/>
          </a:effectLst>
        </p:spPr>
      </p:pic>
      <p:pic>
        <p:nvPicPr>
          <p:cNvPr id="9" name="Picture 8" descr="A paper with text on it&#10;&#10;Description automatically generated">
            <a:extLst>
              <a:ext uri="{FF2B5EF4-FFF2-40B4-BE49-F238E27FC236}">
                <a16:creationId xmlns:a16="http://schemas.microsoft.com/office/drawing/2014/main" id="{755F84A5-8303-CF2E-EFF6-C39F7B4EA0F8}"/>
              </a:ext>
            </a:extLst>
          </p:cNvPr>
          <p:cNvPicPr>
            <a:picLocks noChangeAspect="1"/>
          </p:cNvPicPr>
          <p:nvPr/>
        </p:nvPicPr>
        <p:blipFill>
          <a:blip r:embed="rId4"/>
          <a:stretch>
            <a:fillRect/>
          </a:stretch>
        </p:blipFill>
        <p:spPr>
          <a:xfrm>
            <a:off x="5693185" y="730250"/>
            <a:ext cx="4244565" cy="5616284"/>
          </a:xfrm>
          <a:prstGeom prst="rect">
            <a:avLst/>
          </a:prstGeom>
          <a:ln w="3175">
            <a:solidFill>
              <a:schemeClr val="tx1"/>
            </a:solidFill>
          </a:ln>
        </p:spPr>
      </p:pic>
    </p:spTree>
    <p:extLst>
      <p:ext uri="{BB962C8B-B14F-4D97-AF65-F5344CB8AC3E}">
        <p14:creationId xmlns:p14="http://schemas.microsoft.com/office/powerpoint/2010/main" val="358651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3AAD78AC-9AA4-26F4-9EF8-EBB78E5BBD20}"/>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93FAC31A-3381-BFBC-4695-3E1E586BA392}"/>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The reviewer`s guidelines (two-stage evaluation / European Union)</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3" name="Picture 2" descr="A paper with text on it&#10;&#10;Description automatically generated">
            <a:extLst>
              <a:ext uri="{FF2B5EF4-FFF2-40B4-BE49-F238E27FC236}">
                <a16:creationId xmlns:a16="http://schemas.microsoft.com/office/drawing/2014/main" id="{0E206228-1146-64A9-556F-9BC8BE39F41B}"/>
              </a:ext>
            </a:extLst>
          </p:cNvPr>
          <p:cNvPicPr>
            <a:picLocks noChangeAspect="1"/>
          </p:cNvPicPr>
          <p:nvPr/>
        </p:nvPicPr>
        <p:blipFill>
          <a:blip r:embed="rId3"/>
          <a:stretch>
            <a:fillRect/>
          </a:stretch>
        </p:blipFill>
        <p:spPr>
          <a:xfrm>
            <a:off x="844948" y="779128"/>
            <a:ext cx="4646489" cy="5768888"/>
          </a:xfrm>
          <a:prstGeom prst="rect">
            <a:avLst/>
          </a:prstGeom>
        </p:spPr>
      </p:pic>
      <p:pic>
        <p:nvPicPr>
          <p:cNvPr id="8" name="Picture 7" descr="A paper with text on it&#10;&#10;Description automatically generated">
            <a:extLst>
              <a:ext uri="{FF2B5EF4-FFF2-40B4-BE49-F238E27FC236}">
                <a16:creationId xmlns:a16="http://schemas.microsoft.com/office/drawing/2014/main" id="{81CB951B-70C6-1A5B-42AB-158B99C0FF9C}"/>
              </a:ext>
            </a:extLst>
          </p:cNvPr>
          <p:cNvPicPr>
            <a:picLocks noChangeAspect="1"/>
          </p:cNvPicPr>
          <p:nvPr/>
        </p:nvPicPr>
        <p:blipFill>
          <a:blip r:embed="rId4"/>
          <a:stretch>
            <a:fillRect/>
          </a:stretch>
        </p:blipFill>
        <p:spPr>
          <a:xfrm>
            <a:off x="6379413" y="779128"/>
            <a:ext cx="4376159" cy="5760804"/>
          </a:xfrm>
          <a:prstGeom prst="rect">
            <a:avLst/>
          </a:prstGeom>
        </p:spPr>
      </p:pic>
    </p:spTree>
    <p:extLst>
      <p:ext uri="{BB962C8B-B14F-4D97-AF65-F5344CB8AC3E}">
        <p14:creationId xmlns:p14="http://schemas.microsoft.com/office/powerpoint/2010/main" val="194408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3AAD78AC-9AA4-26F4-9EF8-EBB78E5BBD20}"/>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93FAC31A-3381-BFBC-4695-3E1E586BA392}"/>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The reviewer`s guidelines (two-stage evaluation / European Union)</a:t>
            </a:r>
            <a:br>
              <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b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6" name="Picture 5" descr="A screenshot of a question&#10;&#10;Description automatically generated">
            <a:extLst>
              <a:ext uri="{FF2B5EF4-FFF2-40B4-BE49-F238E27FC236}">
                <a16:creationId xmlns:a16="http://schemas.microsoft.com/office/drawing/2014/main" id="{C2CDC929-3F4A-154F-6631-BC2880D16BC7}"/>
              </a:ext>
            </a:extLst>
          </p:cNvPr>
          <p:cNvPicPr>
            <a:picLocks noChangeAspect="1"/>
          </p:cNvPicPr>
          <p:nvPr/>
        </p:nvPicPr>
        <p:blipFill>
          <a:blip r:embed="rId3"/>
          <a:stretch>
            <a:fillRect/>
          </a:stretch>
        </p:blipFill>
        <p:spPr>
          <a:xfrm>
            <a:off x="2437491" y="736601"/>
            <a:ext cx="6249310" cy="4647330"/>
          </a:xfrm>
          <a:prstGeom prst="rect">
            <a:avLst/>
          </a:prstGeom>
        </p:spPr>
      </p:pic>
      <p:sp>
        <p:nvSpPr>
          <p:cNvPr id="7" name="Rounded Rectangle 6">
            <a:extLst>
              <a:ext uri="{FF2B5EF4-FFF2-40B4-BE49-F238E27FC236}">
                <a16:creationId xmlns:a16="http://schemas.microsoft.com/office/drawing/2014/main" id="{78B212E2-AABF-8373-E5C7-36CD5229859D}"/>
              </a:ext>
            </a:extLst>
          </p:cNvPr>
          <p:cNvSpPr/>
          <p:nvPr/>
        </p:nvSpPr>
        <p:spPr>
          <a:xfrm>
            <a:off x="4521200" y="2305050"/>
            <a:ext cx="457200" cy="17780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T"/>
          </a:p>
        </p:txBody>
      </p:sp>
      <p:sp>
        <p:nvSpPr>
          <p:cNvPr id="10" name="Rounded Rectangle 9">
            <a:extLst>
              <a:ext uri="{FF2B5EF4-FFF2-40B4-BE49-F238E27FC236}">
                <a16:creationId xmlns:a16="http://schemas.microsoft.com/office/drawing/2014/main" id="{2CB969D1-7B3E-5F94-D7F3-DEB217012872}"/>
              </a:ext>
            </a:extLst>
          </p:cNvPr>
          <p:cNvSpPr/>
          <p:nvPr/>
        </p:nvSpPr>
        <p:spPr>
          <a:xfrm>
            <a:off x="8897260" y="2025650"/>
            <a:ext cx="1873250" cy="558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Ethics</a:t>
            </a:r>
          </a:p>
        </p:txBody>
      </p:sp>
      <p:sp>
        <p:nvSpPr>
          <p:cNvPr id="11" name="Rounded Rectangle 10">
            <a:extLst>
              <a:ext uri="{FF2B5EF4-FFF2-40B4-BE49-F238E27FC236}">
                <a16:creationId xmlns:a16="http://schemas.microsoft.com/office/drawing/2014/main" id="{101417EC-DC0E-B48E-2BE6-5E40FCF58645}"/>
              </a:ext>
            </a:extLst>
          </p:cNvPr>
          <p:cNvSpPr/>
          <p:nvPr/>
        </p:nvSpPr>
        <p:spPr>
          <a:xfrm>
            <a:off x="8897260" y="3022599"/>
            <a:ext cx="1873250" cy="9906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No significant harm to the environment</a:t>
            </a:r>
          </a:p>
        </p:txBody>
      </p:sp>
      <p:sp>
        <p:nvSpPr>
          <p:cNvPr id="12" name="Rounded Rectangle 11">
            <a:extLst>
              <a:ext uri="{FF2B5EF4-FFF2-40B4-BE49-F238E27FC236}">
                <a16:creationId xmlns:a16="http://schemas.microsoft.com/office/drawing/2014/main" id="{B7954009-048A-5274-524C-43DF6BF42F41}"/>
              </a:ext>
            </a:extLst>
          </p:cNvPr>
          <p:cNvSpPr/>
          <p:nvPr/>
        </p:nvSpPr>
        <p:spPr>
          <a:xfrm>
            <a:off x="8897260" y="4451350"/>
            <a:ext cx="1873250" cy="558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T" dirty="0"/>
              <a:t>Gender dimension</a:t>
            </a:r>
          </a:p>
        </p:txBody>
      </p:sp>
    </p:spTree>
    <p:extLst>
      <p:ext uri="{BB962C8B-B14F-4D97-AF65-F5344CB8AC3E}">
        <p14:creationId xmlns:p14="http://schemas.microsoft.com/office/powerpoint/2010/main" val="78432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yellow text&#10;&#10;Description automatically generated">
            <a:extLst>
              <a:ext uri="{FF2B5EF4-FFF2-40B4-BE49-F238E27FC236}">
                <a16:creationId xmlns:a16="http://schemas.microsoft.com/office/drawing/2014/main" id="{89DD3686-AA2D-8059-B375-00422F8B92EF}"/>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5" name="Title 1">
            <a:extLst>
              <a:ext uri="{FF2B5EF4-FFF2-40B4-BE49-F238E27FC236}">
                <a16:creationId xmlns:a16="http://schemas.microsoft.com/office/drawing/2014/main" id="{7C1CA992-1E06-A7CC-4812-42EB24FEA993}"/>
              </a:ext>
            </a:extLst>
          </p:cNvPr>
          <p:cNvSpPr txBox="1">
            <a:spLocks/>
          </p:cNvSpPr>
          <p:nvPr/>
        </p:nvSpPr>
        <p:spPr>
          <a:xfrm>
            <a:off x="95250" y="140898"/>
            <a:ext cx="10591800" cy="5247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How to write a  good research proposal from a reviewer`s perspective</a:t>
            </a: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Title 1">
            <a:extLst>
              <a:ext uri="{FF2B5EF4-FFF2-40B4-BE49-F238E27FC236}">
                <a16:creationId xmlns:a16="http://schemas.microsoft.com/office/drawing/2014/main" id="{B8BCF53A-94C9-5A18-5485-8EA97A63AF5A}"/>
              </a:ext>
            </a:extLst>
          </p:cNvPr>
          <p:cNvSpPr txBox="1">
            <a:spLocks/>
          </p:cNvSpPr>
          <p:nvPr/>
        </p:nvSpPr>
        <p:spPr>
          <a:xfrm>
            <a:off x="422794" y="1620372"/>
            <a:ext cx="10753205" cy="408529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Write in a simple, direct, for everyone understandable language</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Do not overcomplicated matters: “Simplification is the mastership” </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Have a stringend narrative that allows the reviewer to connect the different themes and work packages</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Do not be vague! It indicates you have not fully developed your ideas</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Support the reviewer. Write in such a way that the reviewer can easily connect your text to the standard evaluation format and finds quickly in the different paragraphs the needed text/phrases and argumentations for his review.</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Gender dimension and ethics are very important! This can decide on swimming or sinking of your proposal. </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Do not put the management work package to the forefront of your proposal. It is often the last work package.</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Create a sep</a:t>
            </a:r>
            <a:r>
              <a:rPr lang="en-GB" sz="1800" dirty="0">
                <a:latin typeface="Helvetica Neue" panose="02000503000000020004" pitchFamily="2" charset="0"/>
                <a:ea typeface="Helvetica Neue" panose="02000503000000020004" pitchFamily="2" charset="0"/>
                <a:cs typeface="Helvetica Neue" panose="02000503000000020004" pitchFamily="2" charset="0"/>
              </a:rPr>
              <a:t>a</a:t>
            </a:r>
            <a:r>
              <a:rPr lang="en-AT" sz="1800" dirty="0">
                <a:latin typeface="Helvetica Neue" panose="02000503000000020004" pitchFamily="2" charset="0"/>
                <a:ea typeface="Helvetica Neue" panose="02000503000000020004" pitchFamily="2" charset="0"/>
                <a:cs typeface="Helvetica Neue" panose="02000503000000020004" pitchFamily="2" charset="0"/>
              </a:rPr>
              <a:t>rate workpackage on the gender dimension.</a:t>
            </a:r>
          </a:p>
          <a:p>
            <a:pPr marL="342900" indent="-342900">
              <a:lnSpc>
                <a:spcPct val="150000"/>
              </a:lnSpc>
              <a:buFont typeface="Arial" panose="020B0604020202020204" pitchFamily="34" charset="0"/>
              <a:buChar char="•"/>
            </a:pPr>
            <a:r>
              <a:rPr lang="en-AT" sz="1800" dirty="0">
                <a:latin typeface="Helvetica Neue" panose="02000503000000020004" pitchFamily="2" charset="0"/>
                <a:ea typeface="Helvetica Neue" panose="02000503000000020004" pitchFamily="2" charset="0"/>
                <a:cs typeface="Helvetica Neue" panose="02000503000000020004" pitchFamily="2" charset="0"/>
              </a:rPr>
              <a:t>Be aesthetic! A messy text layout does no good for you. Keep figures simple and clear.</a:t>
            </a:r>
          </a:p>
          <a:p>
            <a:pPr>
              <a:lnSpc>
                <a:spcPct val="150000"/>
              </a:lnSpc>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nSpc>
                <a:spcPct val="150000"/>
              </a:lnSpc>
              <a:buFont typeface="Arial" panose="020B0604020202020204" pitchFamily="34" charset="0"/>
              <a:buChar char="•"/>
            </a:pPr>
            <a:endParaRPr lang="en-AT" sz="18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96746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4DD77E1B-3049-C405-FCE2-12DA8E5E727C}"/>
              </a:ext>
            </a:extLst>
          </p:cNvPr>
          <p:cNvPicPr>
            <a:picLocks noChangeAspect="1"/>
          </p:cNvPicPr>
          <p:nvPr/>
        </p:nvPicPr>
        <p:blipFill rotWithShape="1">
          <a:blip r:embed="rId2"/>
          <a:srcRect r="50947" b="42225"/>
          <a:stretch/>
        </p:blipFill>
        <p:spPr>
          <a:xfrm>
            <a:off x="10824095" y="-349323"/>
            <a:ext cx="1686404" cy="1294545"/>
          </a:xfrm>
          <a:prstGeom prst="rect">
            <a:avLst/>
          </a:prstGeom>
        </p:spPr>
      </p:pic>
      <p:pic>
        <p:nvPicPr>
          <p:cNvPr id="4" name="Picture 3" descr="A fast food tray with a drink&#10;&#10;Description automatically generated">
            <a:extLst>
              <a:ext uri="{FF2B5EF4-FFF2-40B4-BE49-F238E27FC236}">
                <a16:creationId xmlns:a16="http://schemas.microsoft.com/office/drawing/2014/main" id="{D5701214-50DC-C4FC-FA5E-CBC8C162F825}"/>
              </a:ext>
            </a:extLst>
          </p:cNvPr>
          <p:cNvPicPr>
            <a:picLocks noChangeAspect="1"/>
          </p:cNvPicPr>
          <p:nvPr/>
        </p:nvPicPr>
        <p:blipFill>
          <a:blip r:embed="rId3"/>
          <a:stretch>
            <a:fillRect/>
          </a:stretch>
        </p:blipFill>
        <p:spPr>
          <a:xfrm>
            <a:off x="1130300" y="1790700"/>
            <a:ext cx="5080000" cy="2946400"/>
          </a:xfrm>
          <a:prstGeom prst="rect">
            <a:avLst/>
          </a:prstGeom>
        </p:spPr>
      </p:pic>
      <p:sp>
        <p:nvSpPr>
          <p:cNvPr id="5" name="Title 1">
            <a:extLst>
              <a:ext uri="{FF2B5EF4-FFF2-40B4-BE49-F238E27FC236}">
                <a16:creationId xmlns:a16="http://schemas.microsoft.com/office/drawing/2014/main" id="{43A91A89-0AC5-65ED-5D01-BFA471C34206}"/>
              </a:ext>
            </a:extLst>
          </p:cNvPr>
          <p:cNvSpPr txBox="1">
            <a:spLocks/>
          </p:cNvSpPr>
          <p:nvPr/>
        </p:nvSpPr>
        <p:spPr>
          <a:xfrm>
            <a:off x="95250" y="140897"/>
            <a:ext cx="10591800" cy="906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3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The memorizing effect</a:t>
            </a:r>
            <a:endParaRPr lang="en-AT" sz="3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9" name="Picture 8" descr="A billboards on a wall&#10;&#10;Description automatically generated">
            <a:extLst>
              <a:ext uri="{FF2B5EF4-FFF2-40B4-BE49-F238E27FC236}">
                <a16:creationId xmlns:a16="http://schemas.microsoft.com/office/drawing/2014/main" id="{16205005-2F96-B16D-57FD-83C39D044239}"/>
              </a:ext>
            </a:extLst>
          </p:cNvPr>
          <p:cNvPicPr>
            <a:picLocks noChangeAspect="1"/>
          </p:cNvPicPr>
          <p:nvPr/>
        </p:nvPicPr>
        <p:blipFill>
          <a:blip r:embed="rId4"/>
          <a:stretch>
            <a:fillRect/>
          </a:stretch>
        </p:blipFill>
        <p:spPr>
          <a:xfrm>
            <a:off x="6470650" y="1790700"/>
            <a:ext cx="3928533" cy="2946400"/>
          </a:xfrm>
          <a:prstGeom prst="rect">
            <a:avLst/>
          </a:prstGeom>
        </p:spPr>
      </p:pic>
    </p:spTree>
    <p:extLst>
      <p:ext uri="{BB962C8B-B14F-4D97-AF65-F5344CB8AC3E}">
        <p14:creationId xmlns:p14="http://schemas.microsoft.com/office/powerpoint/2010/main" val="356539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yellow text&#10;&#10;Description automatically generated">
            <a:extLst>
              <a:ext uri="{FF2B5EF4-FFF2-40B4-BE49-F238E27FC236}">
                <a16:creationId xmlns:a16="http://schemas.microsoft.com/office/drawing/2014/main" id="{EDD24D07-C288-08A9-2915-6D0BAB40F650}"/>
              </a:ext>
            </a:extLst>
          </p:cNvPr>
          <p:cNvPicPr>
            <a:picLocks noChangeAspect="1"/>
          </p:cNvPicPr>
          <p:nvPr/>
        </p:nvPicPr>
        <p:blipFill rotWithShape="1">
          <a:blip r:embed="rId2"/>
          <a:srcRect r="50947" b="42225"/>
          <a:stretch/>
        </p:blipFill>
        <p:spPr>
          <a:xfrm>
            <a:off x="10824095" y="-349323"/>
            <a:ext cx="1686404" cy="1294545"/>
          </a:xfrm>
          <a:prstGeom prst="rect">
            <a:avLst/>
          </a:prstGeom>
        </p:spPr>
      </p:pic>
      <p:sp>
        <p:nvSpPr>
          <p:cNvPr id="3" name="Title 1">
            <a:extLst>
              <a:ext uri="{FF2B5EF4-FFF2-40B4-BE49-F238E27FC236}">
                <a16:creationId xmlns:a16="http://schemas.microsoft.com/office/drawing/2014/main" id="{998EFF5F-EA2E-71C4-3B79-9232D1F6C00B}"/>
              </a:ext>
            </a:extLst>
          </p:cNvPr>
          <p:cNvSpPr txBox="1">
            <a:spLocks/>
          </p:cNvSpPr>
          <p:nvPr/>
        </p:nvSpPr>
        <p:spPr>
          <a:xfrm>
            <a:off x="95250" y="140898"/>
            <a:ext cx="8305800" cy="5830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T" sz="2200" dirty="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Google is a reviewer`s best friend</a:t>
            </a:r>
          </a:p>
        </p:txBody>
      </p:sp>
      <p:pic>
        <p:nvPicPr>
          <p:cNvPr id="6" name="Picture 5" descr="A screenshot of a computer&#10;&#10;Description automatically generated">
            <a:extLst>
              <a:ext uri="{FF2B5EF4-FFF2-40B4-BE49-F238E27FC236}">
                <a16:creationId xmlns:a16="http://schemas.microsoft.com/office/drawing/2014/main" id="{D47FCF17-B4C0-3ED0-090D-04D3978A4B70}"/>
              </a:ext>
            </a:extLst>
          </p:cNvPr>
          <p:cNvPicPr>
            <a:picLocks noChangeAspect="1"/>
          </p:cNvPicPr>
          <p:nvPr/>
        </p:nvPicPr>
        <p:blipFill>
          <a:blip r:embed="rId3"/>
          <a:stretch>
            <a:fillRect/>
          </a:stretch>
        </p:blipFill>
        <p:spPr>
          <a:xfrm>
            <a:off x="878475" y="1097622"/>
            <a:ext cx="9694275" cy="5036478"/>
          </a:xfrm>
          <a:prstGeom prst="rect">
            <a:avLst/>
          </a:prstGeom>
        </p:spPr>
      </p:pic>
    </p:spTree>
    <p:extLst>
      <p:ext uri="{BB962C8B-B14F-4D97-AF65-F5344CB8AC3E}">
        <p14:creationId xmlns:p14="http://schemas.microsoft.com/office/powerpoint/2010/main" val="1282009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1131</Words>
  <Application>Microsoft Macintosh PowerPoint</Application>
  <PresentationFormat>Widescreen</PresentationFormat>
  <Paragraphs>124</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 Neue</vt:lpstr>
      <vt:lpstr>Helvetica Neue Medium</vt:lpstr>
      <vt:lpstr>Office Theme</vt:lpstr>
      <vt:lpstr>Too much to do and too little time:   How reviewers get their job done and what it means for project proposal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 much to do and too little time:   How reviewers get their job done and what it means for project proposal writing</dc:title>
  <dc:creator>CvdL</dc:creator>
  <cp:lastModifiedBy>CvdL</cp:lastModifiedBy>
  <cp:revision>59</cp:revision>
  <dcterms:created xsi:type="dcterms:W3CDTF">2023-09-25T10:21:38Z</dcterms:created>
  <dcterms:modified xsi:type="dcterms:W3CDTF">2023-09-26T20:47:07Z</dcterms:modified>
</cp:coreProperties>
</file>