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3" r:id="rId5"/>
    <p:sldId id="264" r:id="rId6"/>
    <p:sldId id="274" r:id="rId7"/>
    <p:sldId id="262" r:id="rId8"/>
    <p:sldId id="272" r:id="rId9"/>
    <p:sldId id="273" r:id="rId10"/>
    <p:sldId id="275" r:id="rId11"/>
    <p:sldId id="266" r:id="rId12"/>
    <p:sldId id="260" r:id="rId13"/>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2"/>
    <p:restoredTop sz="94676"/>
  </p:normalViewPr>
  <p:slideViewPr>
    <p:cSldViewPr snapToGrid="0">
      <p:cViewPr varScale="1">
        <p:scale>
          <a:sx n="97" d="100"/>
          <a:sy n="97" d="100"/>
        </p:scale>
        <p:origin x="8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lenastankovic/Downloads/1683383259995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rgbClr val="0070C0"/>
                </a:solidFill>
                <a:latin typeface="+mn-lt"/>
                <a:ea typeface="+mn-ea"/>
                <a:cs typeface="+mn-cs"/>
              </a:defRPr>
            </a:pPr>
            <a:r>
              <a:rPr lang="en-US" sz="2200" b="1">
                <a:solidFill>
                  <a:srgbClr val="0070C0"/>
                </a:solidFill>
              </a:rPr>
              <a:t>Structure of the sample by administrative districts</a:t>
            </a:r>
          </a:p>
        </c:rich>
      </c:tx>
      <c:layout>
        <c:manualLayout>
          <c:xMode val="edge"/>
          <c:yMode val="edge"/>
          <c:x val="7.5824478250898246E-3"/>
          <c:y val="4.1666666666666664E-2"/>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rgbClr val="0070C0"/>
              </a:solidFill>
              <a:latin typeface="+mn-lt"/>
              <a:ea typeface="+mn-ea"/>
              <a:cs typeface="+mn-cs"/>
            </a:defRPr>
          </a:pPr>
          <a:endParaRPr lang="en-US"/>
        </a:p>
      </c:txPr>
    </c:title>
    <c:autoTitleDeleted val="0"/>
    <c:plotArea>
      <c:layout>
        <c:manualLayout>
          <c:layoutTarget val="inner"/>
          <c:xMode val="edge"/>
          <c:yMode val="edge"/>
          <c:x val="0.62705784837472411"/>
          <c:y val="1.0617202288384267E-3"/>
          <c:w val="0.40977555232780366"/>
          <c:h val="0.9770111548556430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E1-6A47-A789-F1C180FD17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E1-6A47-A789-F1C180FD17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E1-6A47-A789-F1C180FD17D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E1-6A47-A789-F1C180FD17D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E1-6A47-A789-F1C180FD17D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E1-6A47-A789-F1C180FD17D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E1-6A47-A789-F1C180FD17D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E1-6A47-A789-F1C180FD17D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CE1-6A47-A789-F1C180FD17D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CE1-6A47-A789-F1C180FD17D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CE1-6A47-A789-F1C180FD17D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CE1-6A47-A789-F1C180FD17D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CE1-6A47-A789-F1C180FD17D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CE1-6A47-A789-F1C180FD17D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CE1-6A47-A789-F1C180FD17D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2CE1-6A47-A789-F1C180FD17D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2CE1-6A47-A789-F1C180FD17D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2CE1-6A47-A789-F1C180FD17D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2CE1-6A47-A789-F1C180FD17D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2CE1-6A47-A789-F1C180FD17D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2CE1-6A47-A789-F1C180FD17D1}"/>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2CE1-6A47-A789-F1C180FD17D1}"/>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2CE1-6A47-A789-F1C180FD17D1}"/>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2CE1-6A47-A789-F1C180FD17D1}"/>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2CE1-6A47-A789-F1C180FD17D1}"/>
              </c:ext>
            </c:extLst>
          </c:dPt>
          <c:cat>
            <c:strRef>
              <c:f>Sheet2!$B$2:$B$26</c:f>
              <c:strCache>
                <c:ptCount val="25"/>
                <c:pt idx="0">
                  <c:v>Beogradski</c:v>
                </c:pt>
                <c:pt idx="1">
                  <c:v>Zapadnobacki</c:v>
                </c:pt>
                <c:pt idx="2">
                  <c:v>Juznobanatski</c:v>
                </c:pt>
                <c:pt idx="3">
                  <c:v>Juznobacki</c:v>
                </c:pt>
                <c:pt idx="4">
                  <c:v>Severnobanatski</c:v>
                </c:pt>
                <c:pt idx="5">
                  <c:v>Severnobacki</c:v>
                </c:pt>
                <c:pt idx="6">
                  <c:v>Srednjobanatski</c:v>
                </c:pt>
                <c:pt idx="7">
                  <c:v>Sremski</c:v>
                </c:pt>
                <c:pt idx="8">
                  <c:v>Zlatiborski</c:v>
                </c:pt>
                <c:pt idx="9">
                  <c:v>Kolubarski</c:v>
                </c:pt>
                <c:pt idx="10">
                  <c:v>Macvanski</c:v>
                </c:pt>
                <c:pt idx="11">
                  <c:v>Moravicki</c:v>
                </c:pt>
                <c:pt idx="12">
                  <c:v>Pomoravski</c:v>
                </c:pt>
                <c:pt idx="13">
                  <c:v>Rasinski</c:v>
                </c:pt>
                <c:pt idx="14">
                  <c:v>Raski</c:v>
                </c:pt>
                <c:pt idx="15">
                  <c:v>Sumadijski</c:v>
                </c:pt>
                <c:pt idx="16">
                  <c:v>Borski</c:v>
                </c:pt>
                <c:pt idx="17">
                  <c:v>Branicevski</c:v>
                </c:pt>
                <c:pt idx="18">
                  <c:v>Zajecarski</c:v>
                </c:pt>
                <c:pt idx="19">
                  <c:v>Jablanicki</c:v>
                </c:pt>
                <c:pt idx="20">
                  <c:v>Nisavski</c:v>
                </c:pt>
                <c:pt idx="21">
                  <c:v>Pirotski</c:v>
                </c:pt>
                <c:pt idx="22">
                  <c:v>Podunavski</c:v>
                </c:pt>
                <c:pt idx="23">
                  <c:v>Pcinjski</c:v>
                </c:pt>
                <c:pt idx="24">
                  <c:v>Toplicki</c:v>
                </c:pt>
              </c:strCache>
            </c:strRef>
          </c:cat>
          <c:val>
            <c:numRef>
              <c:f>Sheet2!$C$2:$C$26</c:f>
              <c:numCache>
                <c:formatCode>General</c:formatCode>
                <c:ptCount val="25"/>
                <c:pt idx="0">
                  <c:v>35</c:v>
                </c:pt>
                <c:pt idx="1">
                  <c:v>4</c:v>
                </c:pt>
                <c:pt idx="2">
                  <c:v>4</c:v>
                </c:pt>
                <c:pt idx="3">
                  <c:v>10</c:v>
                </c:pt>
                <c:pt idx="4">
                  <c:v>5</c:v>
                </c:pt>
                <c:pt idx="5">
                  <c:v>6</c:v>
                </c:pt>
                <c:pt idx="6">
                  <c:v>6</c:v>
                </c:pt>
                <c:pt idx="7">
                  <c:v>9</c:v>
                </c:pt>
                <c:pt idx="8">
                  <c:v>3</c:v>
                </c:pt>
                <c:pt idx="9">
                  <c:v>4</c:v>
                </c:pt>
                <c:pt idx="10">
                  <c:v>6</c:v>
                </c:pt>
                <c:pt idx="11">
                  <c:v>3</c:v>
                </c:pt>
                <c:pt idx="12">
                  <c:v>7</c:v>
                </c:pt>
                <c:pt idx="13">
                  <c:v>6</c:v>
                </c:pt>
                <c:pt idx="14">
                  <c:v>7</c:v>
                </c:pt>
                <c:pt idx="15">
                  <c:v>7</c:v>
                </c:pt>
                <c:pt idx="16">
                  <c:v>20</c:v>
                </c:pt>
                <c:pt idx="17">
                  <c:v>11</c:v>
                </c:pt>
                <c:pt idx="18">
                  <c:v>17</c:v>
                </c:pt>
                <c:pt idx="19">
                  <c:v>28</c:v>
                </c:pt>
                <c:pt idx="20">
                  <c:v>39</c:v>
                </c:pt>
                <c:pt idx="21">
                  <c:v>20</c:v>
                </c:pt>
                <c:pt idx="22">
                  <c:v>21</c:v>
                </c:pt>
                <c:pt idx="23">
                  <c:v>7</c:v>
                </c:pt>
                <c:pt idx="24">
                  <c:v>13</c:v>
                </c:pt>
              </c:numCache>
            </c:numRef>
          </c:val>
          <c:extLst>
            <c:ext xmlns:c16="http://schemas.microsoft.com/office/drawing/2014/chart" uri="{C3380CC4-5D6E-409C-BE32-E72D297353CC}">
              <c16:uniqueId val="{00000032-2CE1-6A47-A789-F1C180FD17D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2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4473761930906529E-2"/>
          <c:y val="0.15780844281502227"/>
          <c:w val="0.5951941335331945"/>
          <c:h val="0.814414006150208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E42BBBA-1A6A-4DC8-B14F-78DB6BAA45E5}"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8A6179A-DB25-4946-8790-24AF089B4DE4}"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DFAC006-6B24-4747-85C1-27F7167620B9}"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28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8720" y="160452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28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8720" y="3682080"/>
            <a:ext cx="35326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00CBE2D5-6D79-4167-ADA9-525EBA212A29}"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080" cy="3976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01C401C0-7BE8-4793-91D5-F4201F04E6F5}"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0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BD3C2E3-AA7A-435F-9483-F0534CE19651}"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B631651-FD04-41FC-BA12-A8208140F41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8BF5083-DD90-42E0-B895-FC307F85A05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2920" cy="110635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137D94C-F3A7-4D9B-9F0E-8A1B69898DA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C417302-FA69-4FDB-A651-606A7568410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38FD28C-DFF6-424F-85B5-49D214E84826}"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0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60D24AB-AD72-4512-9D9C-7F5132886FA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2920" cy="2386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6"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
        <p:nvSpPr>
          <p:cNvPr id="2" name="PlaceHolder 3"/>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3" name="PlaceHolder 4"/>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algn="r">
              <a:lnSpc>
                <a:spcPct val="100000"/>
              </a:lnSpc>
              <a:buNone/>
              <a:defRPr lang="sr-Latn-RS" sz="1200" b="0" strike="noStrike" spc="-1">
                <a:solidFill>
                  <a:srgbClr val="8B8B8B"/>
                </a:solidFill>
                <a:latin typeface="Calibri"/>
              </a:defRPr>
            </a:lvl1pPr>
          </a:lstStyle>
          <a:p>
            <a:pPr algn="r">
              <a:lnSpc>
                <a:spcPct val="100000"/>
              </a:lnSpc>
              <a:buNone/>
            </a:pPr>
            <a:fld id="{0BEBB093-2832-4A4B-B5B8-FBC1EFEFB977}" type="slidenum">
              <a:rPr lang="sr-Latn-R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elena.stankovic@eknfak.ni.ac.rs" TargetMode="External"/><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hyperlink" Target="https://urdataprojec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2920" cy="2386440"/>
          </a:xfrm>
          <a:prstGeom prst="rect">
            <a:avLst/>
          </a:prstGeom>
          <a:noFill/>
          <a:ln w="0">
            <a:noFill/>
          </a:ln>
        </p:spPr>
        <p:txBody>
          <a:bodyPr lIns="0" tIns="0" rIns="0" bIns="0" anchor="b">
            <a:noAutofit/>
          </a:bodyPr>
          <a:lstStyle/>
          <a:p>
            <a:pPr algn="ctr">
              <a:buNone/>
            </a:pPr>
            <a:endParaRPr lang="en-US" sz="4400" b="0" strike="noStrike" spc="-1">
              <a:latin typeface="Arial"/>
            </a:endParaRPr>
          </a:p>
        </p:txBody>
      </p:sp>
      <p:sp>
        <p:nvSpPr>
          <p:cNvPr id="42" name="PlaceHolder 2"/>
          <p:cNvSpPr>
            <a:spLocks noGrp="1"/>
          </p:cNvSpPr>
          <p:nvPr>
            <p:ph type="subTitle"/>
          </p:nvPr>
        </p:nvSpPr>
        <p:spPr>
          <a:xfrm>
            <a:off x="1523880" y="3602160"/>
            <a:ext cx="9142920" cy="1654560"/>
          </a:xfrm>
          <a:prstGeom prst="rect">
            <a:avLst/>
          </a:prstGeom>
          <a:noFill/>
          <a:ln w="0">
            <a:noFill/>
          </a:ln>
        </p:spPr>
        <p:txBody>
          <a:bodyPr lIns="0" tIns="0" rIns="0" bIns="0" anchor="t">
            <a:noAutofit/>
          </a:bodyPr>
          <a:lstStyle/>
          <a:p>
            <a:pPr algn="ctr">
              <a:buNone/>
            </a:pPr>
            <a:endParaRPr lang="en-US" sz="3200" b="0" strike="noStrike" spc="-1">
              <a:latin typeface="Arial"/>
            </a:endParaRPr>
          </a:p>
        </p:txBody>
      </p:sp>
      <p:pic>
        <p:nvPicPr>
          <p:cNvPr id="3" name="Picture 2">
            <a:extLst>
              <a:ext uri="{FF2B5EF4-FFF2-40B4-BE49-F238E27FC236}">
                <a16:creationId xmlns:a16="http://schemas.microsoft.com/office/drawing/2014/main" id="{A10C2971-2EB5-4519-8253-9FFBB0B183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 y="-92765"/>
            <a:ext cx="12192000" cy="6858000"/>
          </a:xfrm>
          <a:prstGeom prst="rect">
            <a:avLst/>
          </a:prstGeom>
        </p:spPr>
      </p:pic>
      <p:sp>
        <p:nvSpPr>
          <p:cNvPr id="5" name="TextBox 4">
            <a:extLst>
              <a:ext uri="{FF2B5EF4-FFF2-40B4-BE49-F238E27FC236}">
                <a16:creationId xmlns:a16="http://schemas.microsoft.com/office/drawing/2014/main" id="{39A2D5CE-B51B-9248-8A59-188CC1FB694F}"/>
              </a:ext>
            </a:extLst>
          </p:cNvPr>
          <p:cNvSpPr txBox="1"/>
          <p:nvPr/>
        </p:nvSpPr>
        <p:spPr>
          <a:xfrm>
            <a:off x="0" y="236195"/>
            <a:ext cx="12191338" cy="769441"/>
          </a:xfrm>
          <a:prstGeom prst="rect">
            <a:avLst/>
          </a:prstGeom>
          <a:noFill/>
        </p:spPr>
        <p:txBody>
          <a:bodyPr wrap="square" rtlCol="0">
            <a:spAutoFit/>
          </a:bodyPr>
          <a:lstStyle/>
          <a:p>
            <a:pPr algn="ctr"/>
            <a:r>
              <a:rPr lang="en-GB" sz="2200" b="1" dirty="0">
                <a:solidFill>
                  <a:schemeClr val="bg1"/>
                </a:solidFill>
              </a:rPr>
              <a:t>The 1</a:t>
            </a:r>
            <a:r>
              <a:rPr lang="en-GB" sz="2200" b="1" baseline="30000" dirty="0">
                <a:solidFill>
                  <a:schemeClr val="bg1"/>
                </a:solidFill>
              </a:rPr>
              <a:t>st</a:t>
            </a:r>
            <a:r>
              <a:rPr lang="en-GB" sz="2200" b="1" dirty="0">
                <a:solidFill>
                  <a:schemeClr val="bg1"/>
                </a:solidFill>
              </a:rPr>
              <a:t> Montenegrin International Conference of Economics and Business – MICEB 2023 </a:t>
            </a:r>
          </a:p>
          <a:p>
            <a:pPr algn="ctr"/>
            <a:r>
              <a:rPr lang="en-GB" sz="2200" b="1" dirty="0">
                <a:solidFill>
                  <a:schemeClr val="bg1"/>
                </a:solidFill>
              </a:rPr>
              <a:t>May 25-27, 2023, </a:t>
            </a:r>
            <a:r>
              <a:rPr lang="en-GB" sz="2200" b="1" dirty="0" err="1">
                <a:solidFill>
                  <a:schemeClr val="bg1"/>
                </a:solidFill>
              </a:rPr>
              <a:t>Budva</a:t>
            </a:r>
            <a:r>
              <a:rPr lang="en-GB" sz="2200" b="1" dirty="0">
                <a:solidFill>
                  <a:schemeClr val="bg1"/>
                </a:solidFill>
              </a:rPr>
              <a:t>, Montenegro</a:t>
            </a:r>
          </a:p>
        </p:txBody>
      </p:sp>
      <p:sp>
        <p:nvSpPr>
          <p:cNvPr id="7" name="Rectangle 6">
            <a:extLst>
              <a:ext uri="{FF2B5EF4-FFF2-40B4-BE49-F238E27FC236}">
                <a16:creationId xmlns:a16="http://schemas.microsoft.com/office/drawing/2014/main" id="{01CA5F9F-30D5-3B41-850A-15B18954B42C}"/>
              </a:ext>
            </a:extLst>
          </p:cNvPr>
          <p:cNvSpPr/>
          <p:nvPr/>
        </p:nvSpPr>
        <p:spPr>
          <a:xfrm>
            <a:off x="-661" y="3984124"/>
            <a:ext cx="12191999" cy="707886"/>
          </a:xfrm>
          <a:prstGeom prst="rect">
            <a:avLst/>
          </a:prstGeom>
        </p:spPr>
        <p:txBody>
          <a:bodyPr wrap="square">
            <a:spAutoFit/>
          </a:bodyPr>
          <a:lstStyle/>
          <a:p>
            <a:pPr algn="ctr"/>
            <a:r>
              <a:rPr lang="en-GB" sz="2000" dirty="0">
                <a:solidFill>
                  <a:schemeClr val="bg1"/>
                </a:solidFill>
                <a:latin typeface="+mj-lt"/>
                <a:ea typeface="Calibri" panose="020F0502020204030204" pitchFamily="34" charset="0"/>
                <a:cs typeface="Arial" panose="020B0604020202020204" pitchFamily="34" charset="0"/>
              </a:rPr>
              <a:t>Jelena J. Stanković, </a:t>
            </a:r>
            <a:r>
              <a:rPr lang="en-GB" sz="2000" dirty="0" err="1">
                <a:solidFill>
                  <a:schemeClr val="bg1"/>
                </a:solidFill>
                <a:latin typeface="+mj-lt"/>
                <a:ea typeface="Calibri" panose="020F0502020204030204" pitchFamily="34" charset="0"/>
                <a:cs typeface="Arial" panose="020B0604020202020204" pitchFamily="34" charset="0"/>
              </a:rPr>
              <a:t>Bojana</a:t>
            </a:r>
            <a:r>
              <a:rPr lang="en-GB" sz="2000" dirty="0">
                <a:solidFill>
                  <a:schemeClr val="bg1"/>
                </a:solidFill>
                <a:latin typeface="+mj-lt"/>
                <a:ea typeface="Calibri" panose="020F0502020204030204" pitchFamily="34" charset="0"/>
                <a:cs typeface="Arial" panose="020B0604020202020204" pitchFamily="34" charset="0"/>
              </a:rPr>
              <a:t> Novićević– </a:t>
            </a:r>
            <a:r>
              <a:rPr lang="en-GB" sz="2000" dirty="0" err="1">
                <a:solidFill>
                  <a:schemeClr val="bg1"/>
                </a:solidFill>
                <a:latin typeface="+mj-lt"/>
                <a:ea typeface="Calibri" panose="020F0502020204030204" pitchFamily="34" charset="0"/>
                <a:cs typeface="Arial" panose="020B0604020202020204" pitchFamily="34" charset="0"/>
              </a:rPr>
              <a:t>Čečević</a:t>
            </a:r>
            <a:r>
              <a:rPr lang="en-GB" sz="2000" dirty="0">
                <a:solidFill>
                  <a:schemeClr val="bg1"/>
                </a:solidFill>
                <a:latin typeface="+mj-lt"/>
                <a:ea typeface="Calibri" panose="020F0502020204030204" pitchFamily="34" charset="0"/>
                <a:cs typeface="Arial" panose="020B0604020202020204" pitchFamily="34" charset="0"/>
              </a:rPr>
              <a:t>, Marina </a:t>
            </a:r>
            <a:r>
              <a:rPr lang="en-GB" sz="2000" dirty="0" err="1">
                <a:solidFill>
                  <a:schemeClr val="bg1"/>
                </a:solidFill>
                <a:latin typeface="+mj-lt"/>
                <a:ea typeface="Calibri" panose="020F0502020204030204" pitchFamily="34" charset="0"/>
                <a:cs typeface="Arial" panose="020B0604020202020204" pitchFamily="34" charset="0"/>
              </a:rPr>
              <a:t>Stanojević</a:t>
            </a:r>
            <a:endParaRPr lang="en-GB" sz="2000" dirty="0">
              <a:solidFill>
                <a:schemeClr val="bg1"/>
              </a:solidFill>
              <a:latin typeface="+mj-lt"/>
              <a:ea typeface="Calibri" panose="020F0502020204030204" pitchFamily="34" charset="0"/>
              <a:cs typeface="Arial" panose="020B0604020202020204" pitchFamily="34" charset="0"/>
            </a:endParaRPr>
          </a:p>
          <a:p>
            <a:pPr algn="ctr"/>
            <a:r>
              <a:rPr lang="en-GB" sz="2000" dirty="0">
                <a:solidFill>
                  <a:schemeClr val="bg1"/>
                </a:solidFill>
                <a:latin typeface="+mj-lt"/>
                <a:ea typeface="Calibri" panose="020F0502020204030204" pitchFamily="34" charset="0"/>
                <a:cs typeface="Arial" panose="020B0604020202020204" pitchFamily="34" charset="0"/>
              </a:rPr>
              <a:t> University of </a:t>
            </a:r>
            <a:r>
              <a:rPr lang="en-GB" sz="2000" dirty="0" err="1">
                <a:solidFill>
                  <a:schemeClr val="bg1"/>
                </a:solidFill>
                <a:latin typeface="+mj-lt"/>
                <a:ea typeface="Calibri" panose="020F0502020204030204" pitchFamily="34" charset="0"/>
                <a:cs typeface="Arial" panose="020B0604020202020204" pitchFamily="34" charset="0"/>
              </a:rPr>
              <a:t>Niš</a:t>
            </a:r>
            <a:r>
              <a:rPr lang="en-GB" sz="2000" dirty="0">
                <a:solidFill>
                  <a:schemeClr val="bg1"/>
                </a:solidFill>
                <a:latin typeface="+mj-lt"/>
                <a:ea typeface="Calibri" panose="020F0502020204030204" pitchFamily="34" charset="0"/>
                <a:cs typeface="Arial" panose="020B0604020202020204" pitchFamily="34" charset="0"/>
              </a:rPr>
              <a:t>, Faculty of Economics, Serbia</a:t>
            </a:r>
          </a:p>
        </p:txBody>
      </p:sp>
      <p:sp>
        <p:nvSpPr>
          <p:cNvPr id="8" name="Rectangle 7">
            <a:extLst>
              <a:ext uri="{FF2B5EF4-FFF2-40B4-BE49-F238E27FC236}">
                <a16:creationId xmlns:a16="http://schemas.microsoft.com/office/drawing/2014/main" id="{EF6E0E6D-AFDC-6C44-891E-D380268BA794}"/>
              </a:ext>
            </a:extLst>
          </p:cNvPr>
          <p:cNvSpPr/>
          <p:nvPr/>
        </p:nvSpPr>
        <p:spPr>
          <a:xfrm>
            <a:off x="609600" y="1918161"/>
            <a:ext cx="10774017" cy="1634871"/>
          </a:xfrm>
          <a:prstGeom prst="rect">
            <a:avLst/>
          </a:prstGeom>
          <a:ln cmpd="dbl">
            <a:solidFill>
              <a:schemeClr val="accent1">
                <a:lumMod val="50000"/>
              </a:schemeClr>
            </a:solidFill>
          </a:ln>
        </p:spPr>
        <p:txBody>
          <a:bodyPr wrap="square">
            <a:spAutoFit/>
          </a:bodyPr>
          <a:lstStyle/>
          <a:p>
            <a:pPr algn="ctr">
              <a:lnSpc>
                <a:spcPct val="107000"/>
              </a:lnSpc>
              <a:spcAft>
                <a:spcPts val="800"/>
              </a:spcAft>
            </a:pPr>
            <a:r>
              <a:rPr lang="en-GB" sz="3200" b="1" dirty="0">
                <a:solidFill>
                  <a:srgbClr val="63C8C7"/>
                </a:solidFill>
                <a:latin typeface="+mj-lt"/>
                <a:ea typeface="Calibri" panose="020F0502020204030204" pitchFamily="34" charset="0"/>
                <a:cs typeface="Arial" panose="020B0604020202020204" pitchFamily="34" charset="0"/>
              </a:rPr>
              <a:t>Unlocking the Socio-Economic Potential of Informal Waste Collectors through Circular Economy Development Policies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772510" y="1300729"/>
            <a:ext cx="10878874" cy="482040"/>
          </a:xfrm>
        </p:spPr>
        <p:txBody>
          <a:bodyPr/>
          <a:lstStyle/>
          <a:p>
            <a:pPr algn="ctr"/>
            <a:r>
              <a:rPr lang="en-US" sz="2800" dirty="0">
                <a:solidFill>
                  <a:schemeClr val="accent5">
                    <a:lumMod val="50000"/>
                  </a:schemeClr>
                </a:solidFill>
              </a:rPr>
              <a:t>Results - Which form of organization would be most effective in improving the position of collectors of secondary raw materials?</a:t>
            </a:r>
          </a:p>
        </p:txBody>
      </p:sp>
      <p:sp>
        <p:nvSpPr>
          <p:cNvPr id="3" name="Subtitle 2">
            <a:extLst>
              <a:ext uri="{FF2B5EF4-FFF2-40B4-BE49-F238E27FC236}">
                <a16:creationId xmlns:a16="http://schemas.microsoft.com/office/drawing/2014/main" id="{20EED549-BE89-184B-9D47-7031EC8DEDBF}"/>
              </a:ext>
            </a:extLst>
          </p:cNvPr>
          <p:cNvSpPr>
            <a:spLocks noGrp="1"/>
          </p:cNvSpPr>
          <p:nvPr>
            <p:ph type="subTitle"/>
          </p:nvPr>
        </p:nvSpPr>
        <p:spPr>
          <a:xfrm>
            <a:off x="220717" y="2124689"/>
            <a:ext cx="11682249" cy="1722094"/>
          </a:xfrm>
        </p:spPr>
        <p:txBody>
          <a:bodyPr anchor="t"/>
          <a:lstStyle/>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Respondents see a network as the form of organization that would be most effective in improving the position of collectors of secondary raw materials. More than half of those surveyed, 56.4% to be exact, said they were in favor of it. </a:t>
            </a:r>
          </a:p>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According to the views of the respondents, the association is a form of organization that they consider very acceptable. 90 respondents declared for the association, which is 30.2% of those surveyed. The fewest respondents declared for a cooperative (10 respondents or 3.4% of respondents).</a:t>
            </a:r>
          </a:p>
        </p:txBody>
      </p:sp>
      <p:graphicFrame>
        <p:nvGraphicFramePr>
          <p:cNvPr id="6" name="Table 5">
            <a:extLst>
              <a:ext uri="{FF2B5EF4-FFF2-40B4-BE49-F238E27FC236}">
                <a16:creationId xmlns:a16="http://schemas.microsoft.com/office/drawing/2014/main" id="{5A8F0874-7F4B-704C-841C-7D64B5F8B41A}"/>
              </a:ext>
            </a:extLst>
          </p:cNvPr>
          <p:cNvGraphicFramePr>
            <a:graphicFrameLocks noGrp="1"/>
          </p:cNvGraphicFramePr>
          <p:nvPr>
            <p:extLst>
              <p:ext uri="{D42A27DB-BD31-4B8C-83A1-F6EECF244321}">
                <p14:modId xmlns:p14="http://schemas.microsoft.com/office/powerpoint/2010/main" val="795285314"/>
              </p:ext>
            </p:extLst>
          </p:nvPr>
        </p:nvGraphicFramePr>
        <p:xfrm>
          <a:off x="2128345" y="4067500"/>
          <a:ext cx="7362498" cy="1946817"/>
        </p:xfrm>
        <a:graphic>
          <a:graphicData uri="http://schemas.openxmlformats.org/drawingml/2006/table">
            <a:tbl>
              <a:tblPr>
                <a:tableStyleId>{5C22544A-7EE6-4342-B048-85BDC9FD1C3A}</a:tableStyleId>
              </a:tblPr>
              <a:tblGrid>
                <a:gridCol w="2076154">
                  <a:extLst>
                    <a:ext uri="{9D8B030D-6E8A-4147-A177-3AD203B41FA5}">
                      <a16:colId xmlns:a16="http://schemas.microsoft.com/office/drawing/2014/main" val="3706137553"/>
                    </a:ext>
                  </a:extLst>
                </a:gridCol>
                <a:gridCol w="1370146">
                  <a:extLst>
                    <a:ext uri="{9D8B030D-6E8A-4147-A177-3AD203B41FA5}">
                      <a16:colId xmlns:a16="http://schemas.microsoft.com/office/drawing/2014/main" val="2717006398"/>
                    </a:ext>
                  </a:extLst>
                </a:gridCol>
                <a:gridCol w="1927276">
                  <a:extLst>
                    <a:ext uri="{9D8B030D-6E8A-4147-A177-3AD203B41FA5}">
                      <a16:colId xmlns:a16="http://schemas.microsoft.com/office/drawing/2014/main" val="2170948183"/>
                    </a:ext>
                  </a:extLst>
                </a:gridCol>
                <a:gridCol w="1988922">
                  <a:extLst>
                    <a:ext uri="{9D8B030D-6E8A-4147-A177-3AD203B41FA5}">
                      <a16:colId xmlns:a16="http://schemas.microsoft.com/office/drawing/2014/main" val="4110486634"/>
                    </a:ext>
                  </a:extLst>
                </a:gridCol>
              </a:tblGrid>
              <a:tr h="425672">
                <a:tc>
                  <a:txBody>
                    <a:bodyPr/>
                    <a:lstStyle/>
                    <a:p>
                      <a:pPr algn="ctr">
                        <a:lnSpc>
                          <a:spcPct val="115000"/>
                        </a:lnSpc>
                        <a:spcBef>
                          <a:spcPts val="600"/>
                        </a:spcBef>
                        <a:spcAft>
                          <a:spcPts val="0"/>
                        </a:spcAft>
                      </a:pPr>
                      <a:r>
                        <a:rPr lang="en-US" sz="1800">
                          <a:effectLst/>
                        </a:rPr>
                        <a:t> </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15000"/>
                        </a:lnSpc>
                        <a:spcBef>
                          <a:spcPts val="600"/>
                        </a:spcBef>
                        <a:spcAft>
                          <a:spcPts val="0"/>
                        </a:spcAft>
                      </a:pPr>
                      <a:r>
                        <a:rPr lang="en-US" sz="1800" dirty="0">
                          <a:effectLst/>
                        </a:rPr>
                        <a:t>N</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15000"/>
                        </a:lnSpc>
                        <a:spcBef>
                          <a:spcPts val="600"/>
                        </a:spcBef>
                        <a:spcAft>
                          <a:spcPts val="0"/>
                        </a:spcAft>
                      </a:pPr>
                      <a:r>
                        <a:rPr lang="en-US" sz="1800" dirty="0">
                          <a:effectLst/>
                        </a:rPr>
                        <a:t>%</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15000"/>
                        </a:lnSpc>
                        <a:spcBef>
                          <a:spcPts val="600"/>
                        </a:spcBef>
                        <a:spcAft>
                          <a:spcPts val="0"/>
                        </a:spcAft>
                      </a:pPr>
                      <a:r>
                        <a:rPr lang="en-US" sz="1800" dirty="0">
                          <a:effectLst/>
                        </a:rPr>
                        <a:t>Cumulative</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156474313"/>
                  </a:ext>
                </a:extLst>
              </a:tr>
              <a:tr h="255798">
                <a:tc>
                  <a:txBody>
                    <a:bodyPr/>
                    <a:lstStyle/>
                    <a:p>
                      <a:pPr marL="38100" marR="38100" algn="ctr">
                        <a:lnSpc>
                          <a:spcPct val="115000"/>
                        </a:lnSpc>
                        <a:spcBef>
                          <a:spcPts val="600"/>
                        </a:spcBef>
                        <a:spcAft>
                          <a:spcPts val="0"/>
                        </a:spcAft>
                      </a:pPr>
                      <a:r>
                        <a:rPr lang="en-US" sz="1800" dirty="0">
                          <a:effectLst/>
                        </a:rPr>
                        <a:t>Union</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800">
                          <a:effectLst/>
                        </a:rPr>
                        <a:t>30</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10.1</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10.1</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00879474"/>
                  </a:ext>
                </a:extLst>
              </a:tr>
              <a:tr h="255798">
                <a:tc>
                  <a:txBody>
                    <a:bodyPr/>
                    <a:lstStyle/>
                    <a:p>
                      <a:pPr marL="38100" marR="38100" algn="ctr">
                        <a:lnSpc>
                          <a:spcPct val="115000"/>
                        </a:lnSpc>
                        <a:spcBef>
                          <a:spcPts val="600"/>
                        </a:spcBef>
                        <a:spcAft>
                          <a:spcPts val="0"/>
                        </a:spcAft>
                      </a:pPr>
                      <a:r>
                        <a:rPr lang="en-US" sz="1800" dirty="0">
                          <a:effectLst/>
                        </a:rPr>
                        <a:t>Cooperative</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800">
                          <a:effectLst/>
                        </a:rPr>
                        <a:t>10</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3.4</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13.4</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37325639"/>
                  </a:ext>
                </a:extLst>
              </a:tr>
              <a:tr h="255798">
                <a:tc>
                  <a:txBody>
                    <a:bodyPr/>
                    <a:lstStyle/>
                    <a:p>
                      <a:pPr marL="38100" marR="38100" algn="ctr">
                        <a:lnSpc>
                          <a:spcPct val="115000"/>
                        </a:lnSpc>
                        <a:spcBef>
                          <a:spcPts val="600"/>
                        </a:spcBef>
                        <a:spcAft>
                          <a:spcPts val="0"/>
                        </a:spcAft>
                      </a:pPr>
                      <a:r>
                        <a:rPr lang="en-US" sz="1800" dirty="0">
                          <a:effectLst/>
                        </a:rPr>
                        <a:t>Association</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800">
                          <a:effectLst/>
                        </a:rPr>
                        <a:t>90</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30.2</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43.6</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61541391"/>
                  </a:ext>
                </a:extLst>
              </a:tr>
              <a:tr h="255798">
                <a:tc>
                  <a:txBody>
                    <a:bodyPr/>
                    <a:lstStyle/>
                    <a:p>
                      <a:pPr marL="38100" marR="38100" algn="ctr">
                        <a:lnSpc>
                          <a:spcPct val="115000"/>
                        </a:lnSpc>
                        <a:spcBef>
                          <a:spcPts val="600"/>
                        </a:spcBef>
                        <a:spcAft>
                          <a:spcPts val="0"/>
                        </a:spcAft>
                      </a:pPr>
                      <a:r>
                        <a:rPr lang="en-US" sz="1800" dirty="0">
                          <a:effectLst/>
                        </a:rPr>
                        <a:t>Network</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800">
                          <a:effectLst/>
                        </a:rPr>
                        <a:t>168</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56.4</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100.0</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11264010"/>
                  </a:ext>
                </a:extLst>
              </a:tr>
              <a:tr h="255798">
                <a:tc>
                  <a:txBody>
                    <a:bodyPr/>
                    <a:lstStyle/>
                    <a:p>
                      <a:pPr marL="38100" marR="38100" algn="ctr">
                        <a:lnSpc>
                          <a:spcPct val="115000"/>
                        </a:lnSpc>
                        <a:spcBef>
                          <a:spcPts val="600"/>
                        </a:spcBef>
                        <a:spcAft>
                          <a:spcPts val="0"/>
                        </a:spcAft>
                      </a:pPr>
                      <a:r>
                        <a:rPr lang="en-US" sz="1800" dirty="0">
                          <a:effectLst/>
                        </a:rPr>
                        <a:t>Total</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800">
                          <a:effectLst/>
                        </a:rPr>
                        <a:t>298</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a:effectLst/>
                        </a:rPr>
                        <a:t>100.0</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1800" dirty="0">
                          <a:effectLst/>
                        </a:rPr>
                        <a:t> </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24833634"/>
                  </a:ext>
                </a:extLst>
              </a:tr>
            </a:tbl>
          </a:graphicData>
        </a:graphic>
      </p:graphicFrame>
    </p:spTree>
    <p:extLst>
      <p:ext uri="{BB962C8B-B14F-4D97-AF65-F5344CB8AC3E}">
        <p14:creationId xmlns:p14="http://schemas.microsoft.com/office/powerpoint/2010/main" val="354930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428588" y="1142263"/>
            <a:ext cx="10044332" cy="713039"/>
          </a:xfrm>
        </p:spPr>
        <p:txBody>
          <a:bodyPr/>
          <a:lstStyle/>
          <a:p>
            <a:pPr algn="ctr"/>
            <a:r>
              <a:rPr lang="en-US" sz="2800" dirty="0">
                <a:solidFill>
                  <a:schemeClr val="accent5">
                    <a:lumMod val="50000"/>
                  </a:schemeClr>
                </a:solidFill>
              </a:rPr>
              <a:t>Conclusion - Measures to improve the organization</a:t>
            </a:r>
            <a:br>
              <a:rPr lang="en-US" sz="2800" dirty="0">
                <a:solidFill>
                  <a:schemeClr val="accent5">
                    <a:lumMod val="50000"/>
                  </a:schemeClr>
                </a:solidFill>
              </a:rPr>
            </a:br>
            <a:r>
              <a:rPr lang="en-US" sz="2800" dirty="0">
                <a:solidFill>
                  <a:schemeClr val="accent5">
                    <a:lumMod val="50000"/>
                  </a:schemeClr>
                </a:solidFill>
              </a:rPr>
              <a:t> of informal collectors of secondary raw materials</a:t>
            </a:r>
          </a:p>
        </p:txBody>
      </p:sp>
      <p:sp>
        <p:nvSpPr>
          <p:cNvPr id="3" name="Subtitle 2">
            <a:extLst>
              <a:ext uri="{FF2B5EF4-FFF2-40B4-BE49-F238E27FC236}">
                <a16:creationId xmlns:a16="http://schemas.microsoft.com/office/drawing/2014/main" id="{20EED549-BE89-184B-9D47-7031EC8DEDBF}"/>
              </a:ext>
            </a:extLst>
          </p:cNvPr>
          <p:cNvSpPr>
            <a:spLocks noGrp="1"/>
          </p:cNvSpPr>
          <p:nvPr>
            <p:ph type="subTitle"/>
          </p:nvPr>
        </p:nvSpPr>
        <p:spPr>
          <a:xfrm>
            <a:off x="786298" y="2345636"/>
            <a:ext cx="10851834" cy="3949148"/>
          </a:xfrm>
        </p:spPr>
        <p:txBody>
          <a:bodyPr anchor="t"/>
          <a:lstStyle/>
          <a:p>
            <a:pPr algn="just">
              <a:lnSpc>
                <a:spcPct val="100000"/>
              </a:lnSpc>
              <a:buClr>
                <a:schemeClr val="accent1">
                  <a:lumMod val="50000"/>
                </a:schemeClr>
              </a:buClr>
              <a:buSzPct val="140000"/>
            </a:pPr>
            <a:r>
              <a:rPr lang="en-US" sz="2000" dirty="0">
                <a:solidFill>
                  <a:schemeClr val="bg2">
                    <a:lumMod val="50000"/>
                  </a:schemeClr>
                </a:solidFill>
              </a:rPr>
              <a:t>1. Promoting the importance of the organized work of collectors of secondary raw materials and their association in organizations.</a:t>
            </a:r>
          </a:p>
          <a:p>
            <a:pPr algn="just">
              <a:lnSpc>
                <a:spcPct val="100000"/>
              </a:lnSpc>
              <a:buClr>
                <a:schemeClr val="accent1">
                  <a:lumMod val="50000"/>
                </a:schemeClr>
              </a:buClr>
              <a:buSzPct val="140000"/>
            </a:pPr>
            <a:r>
              <a:rPr lang="en-US" sz="2000" dirty="0">
                <a:solidFill>
                  <a:schemeClr val="bg2">
                    <a:lumMod val="50000"/>
                  </a:schemeClr>
                </a:solidFill>
              </a:rPr>
              <a:t>2. Developing a training program for collectors of secondary raw materials on organizational skills and the advantages of joining organizations.</a:t>
            </a:r>
          </a:p>
          <a:p>
            <a:pPr algn="just">
              <a:lnSpc>
                <a:spcPct val="100000"/>
              </a:lnSpc>
              <a:buClr>
                <a:schemeClr val="accent1">
                  <a:lumMod val="50000"/>
                </a:schemeClr>
              </a:buClr>
              <a:buSzPct val="140000"/>
            </a:pPr>
            <a:r>
              <a:rPr lang="en-US" sz="2000" dirty="0">
                <a:solidFill>
                  <a:schemeClr val="bg2">
                    <a:lumMod val="50000"/>
                  </a:schemeClr>
                </a:solidFill>
              </a:rPr>
              <a:t>3. Developing a program to support the organization and formation of organizations for collectors of secondary raw materials.</a:t>
            </a:r>
          </a:p>
          <a:p>
            <a:pPr algn="just">
              <a:lnSpc>
                <a:spcPct val="100000"/>
              </a:lnSpc>
              <a:buClr>
                <a:schemeClr val="accent1">
                  <a:lumMod val="50000"/>
                </a:schemeClr>
              </a:buClr>
              <a:buSzPct val="140000"/>
            </a:pPr>
            <a:r>
              <a:rPr lang="en-US" sz="2000" dirty="0">
                <a:solidFill>
                  <a:schemeClr val="bg2">
                    <a:lumMod val="50000"/>
                  </a:schemeClr>
                </a:solidFill>
              </a:rPr>
              <a:t>4. Increasing the availability of financial resources and favorable loans for organizations collecting secondary raw materials.</a:t>
            </a:r>
          </a:p>
          <a:p>
            <a:pPr algn="just">
              <a:lnSpc>
                <a:spcPct val="100000"/>
              </a:lnSpc>
              <a:buClr>
                <a:schemeClr val="accent1">
                  <a:lumMod val="50000"/>
                </a:schemeClr>
              </a:buClr>
              <a:buSzPct val="140000"/>
            </a:pPr>
            <a:r>
              <a:rPr lang="en-US" sz="2000" dirty="0">
                <a:solidFill>
                  <a:schemeClr val="bg2">
                    <a:lumMod val="50000"/>
                  </a:schemeClr>
                </a:solidFill>
              </a:rPr>
              <a:t>5. Promoting different forms of organization, such as cooperatives, associations and networks, and providing information on their advantages and disadvantages.</a:t>
            </a:r>
          </a:p>
        </p:txBody>
      </p:sp>
    </p:spTree>
    <p:extLst>
      <p:ext uri="{BB962C8B-B14F-4D97-AF65-F5344CB8AC3E}">
        <p14:creationId xmlns:p14="http://schemas.microsoft.com/office/powerpoint/2010/main" val="281882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98EE9-33F4-3F9A-39D4-B4647E7D50AC}"/>
              </a:ext>
            </a:extLst>
          </p:cNvPr>
          <p:cNvSpPr>
            <a:spLocks noGrp="1"/>
          </p:cNvSpPr>
          <p:nvPr>
            <p:ph type="title"/>
          </p:nvPr>
        </p:nvSpPr>
        <p:spPr/>
        <p:txBody>
          <a:bodyPr/>
          <a:lstStyle/>
          <a:p>
            <a:endParaRPr lang="en-RS"/>
          </a:p>
        </p:txBody>
      </p:sp>
      <p:pic>
        <p:nvPicPr>
          <p:cNvPr id="4" name="Picture 4">
            <a:extLst>
              <a:ext uri="{FF2B5EF4-FFF2-40B4-BE49-F238E27FC236}">
                <a16:creationId xmlns:a16="http://schemas.microsoft.com/office/drawing/2014/main" id="{08327726-AA26-5EC1-3794-85D3025729EB}"/>
              </a:ext>
            </a:extLst>
          </p:cNvPr>
          <p:cNvPicPr/>
          <p:nvPr/>
        </p:nvPicPr>
        <p:blipFill>
          <a:blip r:embed="rId2"/>
          <a:stretch/>
        </p:blipFill>
        <p:spPr>
          <a:xfrm>
            <a:off x="960" y="1080"/>
            <a:ext cx="12191040" cy="6856920"/>
          </a:xfrm>
          <a:prstGeom prst="rect">
            <a:avLst/>
          </a:prstGeom>
          <a:ln w="0">
            <a:noFill/>
          </a:ln>
        </p:spPr>
      </p:pic>
      <p:sp>
        <p:nvSpPr>
          <p:cNvPr id="2" name="TextBox 1">
            <a:extLst>
              <a:ext uri="{FF2B5EF4-FFF2-40B4-BE49-F238E27FC236}">
                <a16:creationId xmlns:a16="http://schemas.microsoft.com/office/drawing/2014/main" id="{3A4EE9BE-337A-C14F-ADE5-CBDF87B4ED9C}"/>
              </a:ext>
            </a:extLst>
          </p:cNvPr>
          <p:cNvSpPr txBox="1"/>
          <p:nvPr/>
        </p:nvSpPr>
        <p:spPr>
          <a:xfrm>
            <a:off x="7325051" y="5586583"/>
            <a:ext cx="4751335" cy="830997"/>
          </a:xfrm>
          <a:prstGeom prst="rect">
            <a:avLst/>
          </a:prstGeom>
          <a:noFill/>
        </p:spPr>
        <p:txBody>
          <a:bodyPr wrap="square" rtlCol="0">
            <a:spAutoFit/>
          </a:bodyPr>
          <a:lstStyle/>
          <a:p>
            <a:r>
              <a:rPr lang="en-US" sz="2400" dirty="0">
                <a:solidFill>
                  <a:schemeClr val="bg1"/>
                </a:solidFill>
              </a:rPr>
              <a:t>Contact: </a:t>
            </a:r>
            <a:r>
              <a:rPr lang="en-US" sz="2400" dirty="0">
                <a:solidFill>
                  <a:schemeClr val="bg1"/>
                </a:solidFill>
                <a:hlinkClick r:id="rId3"/>
              </a:rPr>
              <a:t>jelena.stankovic@eknfak.ni.ac.rs</a:t>
            </a:r>
            <a:r>
              <a:rPr lang="en-US" sz="2400" dirty="0">
                <a:solidFill>
                  <a:schemeClr val="bg1"/>
                </a:solidFill>
              </a:rPr>
              <a:t>  </a:t>
            </a:r>
          </a:p>
        </p:txBody>
      </p:sp>
      <p:sp>
        <p:nvSpPr>
          <p:cNvPr id="3" name="Rectangle 2">
            <a:extLst>
              <a:ext uri="{FF2B5EF4-FFF2-40B4-BE49-F238E27FC236}">
                <a16:creationId xmlns:a16="http://schemas.microsoft.com/office/drawing/2014/main" id="{E616B94D-1B37-7241-B244-2B5427300EFA}"/>
              </a:ext>
            </a:extLst>
          </p:cNvPr>
          <p:cNvSpPr/>
          <p:nvPr/>
        </p:nvSpPr>
        <p:spPr>
          <a:xfrm>
            <a:off x="194440" y="253942"/>
            <a:ext cx="11834648" cy="893130"/>
          </a:xfrm>
          <a:prstGeom prst="rect">
            <a:avLst/>
          </a:prstGeom>
        </p:spPr>
        <p:txBody>
          <a:bodyPr wrap="square">
            <a:spAutoFit/>
          </a:bodyPr>
          <a:lstStyle/>
          <a:p>
            <a:pPr algn="ctr">
              <a:lnSpc>
                <a:spcPct val="107000"/>
              </a:lnSpc>
              <a:spcAft>
                <a:spcPts val="800"/>
              </a:spcAft>
            </a:pPr>
            <a:r>
              <a:rPr lang="en-GB" sz="2200" b="1" dirty="0">
                <a:solidFill>
                  <a:srgbClr val="63C8C7"/>
                </a:solidFill>
                <a:ea typeface="Calibri" panose="020F0502020204030204" pitchFamily="34" charset="0"/>
                <a:cs typeface="Arial" panose="020B0604020202020204" pitchFamily="34" charset="0"/>
              </a:rPr>
              <a:t>Twinning for Excellence in Smart and Resilient Urban Development:</a:t>
            </a:r>
          </a:p>
          <a:p>
            <a:pPr algn="ctr">
              <a:lnSpc>
                <a:spcPct val="107000"/>
              </a:lnSpc>
              <a:spcAft>
                <a:spcPts val="800"/>
              </a:spcAft>
            </a:pPr>
            <a:r>
              <a:rPr lang="en-GB" sz="2200" b="1" dirty="0">
                <a:solidFill>
                  <a:srgbClr val="63C8C7"/>
                </a:solidFill>
                <a:ea typeface="Calibri" panose="020F0502020204030204" pitchFamily="34" charset="0"/>
                <a:cs typeface="Arial" panose="020B0604020202020204" pitchFamily="34" charset="0"/>
              </a:rPr>
              <a:t>Advanced Data Analytics Approach</a:t>
            </a:r>
          </a:p>
        </p:txBody>
      </p:sp>
      <p:sp>
        <p:nvSpPr>
          <p:cNvPr id="5" name="Rectangle 4">
            <a:extLst>
              <a:ext uri="{FF2B5EF4-FFF2-40B4-BE49-F238E27FC236}">
                <a16:creationId xmlns:a16="http://schemas.microsoft.com/office/drawing/2014/main" id="{85A454D0-3DFA-EB48-B19F-160AE478407C}"/>
              </a:ext>
            </a:extLst>
          </p:cNvPr>
          <p:cNvSpPr/>
          <p:nvPr/>
        </p:nvSpPr>
        <p:spPr>
          <a:xfrm>
            <a:off x="382276" y="5986693"/>
            <a:ext cx="3874413" cy="430887"/>
          </a:xfrm>
          <a:prstGeom prst="rect">
            <a:avLst/>
          </a:prstGeom>
        </p:spPr>
        <p:txBody>
          <a:bodyPr wrap="square">
            <a:spAutoFit/>
          </a:bodyPr>
          <a:lstStyle/>
          <a:p>
            <a:r>
              <a:rPr lang="en-US" sz="2200" dirty="0">
                <a:solidFill>
                  <a:schemeClr val="bg1"/>
                </a:solidFill>
                <a:hlinkClick r:id="rId4"/>
              </a:rPr>
              <a:t>https://urdataproject.com/</a:t>
            </a:r>
            <a:r>
              <a:rPr lang="en-US" sz="2200" dirty="0">
                <a:solidFill>
                  <a:schemeClr val="bg1"/>
                </a:solidFill>
              </a:rPr>
              <a:t> </a:t>
            </a:r>
          </a:p>
        </p:txBody>
      </p:sp>
    </p:spTree>
    <p:extLst>
      <p:ext uri="{BB962C8B-B14F-4D97-AF65-F5344CB8AC3E}">
        <p14:creationId xmlns:p14="http://schemas.microsoft.com/office/powerpoint/2010/main" val="21370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2975-8C83-7E4C-94A0-E9E93718DFE1}"/>
              </a:ext>
            </a:extLst>
          </p:cNvPr>
          <p:cNvSpPr>
            <a:spLocks noGrp="1"/>
          </p:cNvSpPr>
          <p:nvPr>
            <p:ph type="title"/>
          </p:nvPr>
        </p:nvSpPr>
        <p:spPr>
          <a:xfrm>
            <a:off x="1501517" y="850720"/>
            <a:ext cx="9142920" cy="482040"/>
          </a:xfrm>
        </p:spPr>
        <p:txBody>
          <a:bodyPr/>
          <a:lstStyle/>
          <a:p>
            <a:pPr algn="ctr"/>
            <a:r>
              <a:rPr lang="en-US" sz="2800" dirty="0">
                <a:solidFill>
                  <a:schemeClr val="accent5">
                    <a:lumMod val="50000"/>
                  </a:schemeClr>
                </a:solidFill>
              </a:rPr>
              <a:t>Motivation and vision</a:t>
            </a:r>
          </a:p>
        </p:txBody>
      </p:sp>
      <p:sp>
        <p:nvSpPr>
          <p:cNvPr id="3" name="Subtitle 2">
            <a:extLst>
              <a:ext uri="{FF2B5EF4-FFF2-40B4-BE49-F238E27FC236}">
                <a16:creationId xmlns:a16="http://schemas.microsoft.com/office/drawing/2014/main" id="{F8403E0D-E1A8-A345-99EA-3F56A7D2E48A}"/>
              </a:ext>
            </a:extLst>
          </p:cNvPr>
          <p:cNvSpPr txBox="1">
            <a:spLocks/>
          </p:cNvSpPr>
          <p:nvPr/>
        </p:nvSpPr>
        <p:spPr>
          <a:xfrm>
            <a:off x="4013112" y="1531543"/>
            <a:ext cx="7476523" cy="4464129"/>
          </a:xfrm>
          <a:prstGeom prst="rect">
            <a:avLst/>
          </a:prstGeom>
          <a:noFill/>
          <a:ln w="0">
            <a:noFill/>
          </a:ln>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Clr>
                <a:schemeClr val="accent1">
                  <a:lumMod val="50000"/>
                </a:schemeClr>
              </a:buClr>
              <a:buSzPct val="140000"/>
              <a:buFont typeface="Arial" panose="020B0604020202020204" pitchFamily="34" charset="0"/>
              <a:buChar char="•"/>
            </a:pPr>
            <a:endParaRPr lang="en-US" sz="2000" dirty="0">
              <a:solidFill>
                <a:schemeClr val="bg2">
                  <a:lumMod val="50000"/>
                </a:schemeClr>
              </a:solidFill>
            </a:endParaRPr>
          </a:p>
          <a:p>
            <a:pPr marL="285750" indent="-28575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The paper is the part of the research under Horizon UR-DATA project (Twinning for Excellence in Smart and Resilient Urban Development: Advanced Data Analytics Approach - 101059994 — UR-DATA — HORIZON-WIDERA-2021-ACCESS-02);</a:t>
            </a:r>
          </a:p>
          <a:p>
            <a:pPr marL="285750" indent="-28575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Urban growth is closely linked to the problem of uneven economic development, migration and demographic change, but also environmental issues, which often have adverse implications for human capital and the social and economic sustainability of urban areas even in the most developed countries;</a:t>
            </a:r>
          </a:p>
          <a:p>
            <a:pPr marL="285750" indent="-28575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Urban settlements in Serbia are facing growing environmental problems, especially when it comes to municipal waste management, air pollution and achieving greater circularity of the economy</a:t>
            </a:r>
          </a:p>
        </p:txBody>
      </p:sp>
      <p:pic>
        <p:nvPicPr>
          <p:cNvPr id="4" name="Picture 3">
            <a:extLst>
              <a:ext uri="{FF2B5EF4-FFF2-40B4-BE49-F238E27FC236}">
                <a16:creationId xmlns:a16="http://schemas.microsoft.com/office/drawing/2014/main" id="{88673D65-3FDD-5449-8DE0-3F4370CB5C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9505" y="1807166"/>
            <a:ext cx="3031835" cy="3692484"/>
          </a:xfrm>
          <a:prstGeom prst="rect">
            <a:avLst/>
          </a:prstGeom>
          <a:noFill/>
          <a:ln>
            <a:noFill/>
          </a:ln>
        </p:spPr>
      </p:pic>
    </p:spTree>
    <p:extLst>
      <p:ext uri="{BB962C8B-B14F-4D97-AF65-F5344CB8AC3E}">
        <p14:creationId xmlns:p14="http://schemas.microsoft.com/office/powerpoint/2010/main" val="87480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471051" y="797711"/>
            <a:ext cx="9142920" cy="482040"/>
          </a:xfrm>
        </p:spPr>
        <p:txBody>
          <a:bodyPr/>
          <a:lstStyle/>
          <a:p>
            <a:pPr algn="ctr"/>
            <a:r>
              <a:rPr lang="en-US" sz="2800" dirty="0">
                <a:solidFill>
                  <a:schemeClr val="accent5">
                    <a:lumMod val="50000"/>
                  </a:schemeClr>
                </a:solidFill>
              </a:rPr>
              <a:t>Why is Waste Management so important?</a:t>
            </a:r>
          </a:p>
        </p:txBody>
      </p:sp>
      <p:sp>
        <p:nvSpPr>
          <p:cNvPr id="3" name="Subtitle 2">
            <a:extLst>
              <a:ext uri="{FF2B5EF4-FFF2-40B4-BE49-F238E27FC236}">
                <a16:creationId xmlns:a16="http://schemas.microsoft.com/office/drawing/2014/main" id="{20EED549-BE89-184B-9D47-7031EC8DEDBF}"/>
              </a:ext>
            </a:extLst>
          </p:cNvPr>
          <p:cNvSpPr>
            <a:spLocks noGrp="1"/>
          </p:cNvSpPr>
          <p:nvPr>
            <p:ph type="subTitle"/>
          </p:nvPr>
        </p:nvSpPr>
        <p:spPr>
          <a:xfrm>
            <a:off x="759792" y="1298711"/>
            <a:ext cx="10851834" cy="5155096"/>
          </a:xfrm>
        </p:spPr>
        <p:txBody>
          <a:bodyPr anchor="t"/>
          <a:lstStyle/>
          <a:p>
            <a:pPr marL="342900" indent="-34290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Waste management (WM) is one of the most immediate and grave problems confronting the world. The criticality of this problem can be judged from the fact that twelve out of seventeen UN sustain- able development goals (SDGs) can be linked to waste disposal and reuse (</a:t>
            </a:r>
            <a:r>
              <a:rPr lang="en-US" sz="2000" dirty="0" err="1">
                <a:solidFill>
                  <a:schemeClr val="bg2">
                    <a:lumMod val="50000"/>
                  </a:schemeClr>
                </a:solidFill>
              </a:rPr>
              <a:t>Rodic</a:t>
            </a:r>
            <a:r>
              <a:rPr lang="en-US" sz="2000" dirty="0">
                <a:solidFill>
                  <a:schemeClr val="bg2">
                    <a:lumMod val="50000"/>
                  </a:schemeClr>
                </a:solidFill>
              </a:rPr>
              <a:t> and Wilson, 2017);</a:t>
            </a:r>
          </a:p>
          <a:p>
            <a:pPr marL="342900" indent="-34290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The growing </a:t>
            </a:r>
            <a:r>
              <a:rPr lang="en-US" sz="2000" dirty="0" err="1">
                <a:solidFill>
                  <a:schemeClr val="bg2">
                    <a:lumMod val="50000"/>
                  </a:schemeClr>
                </a:solidFill>
              </a:rPr>
              <a:t>urbanisation</a:t>
            </a:r>
            <a:r>
              <a:rPr lang="en-US" sz="2000" dirty="0">
                <a:solidFill>
                  <a:schemeClr val="bg2">
                    <a:lumMod val="50000"/>
                  </a:schemeClr>
                </a:solidFill>
              </a:rPr>
              <a:t> and population makes this problem even worse in developing and transitional economies (Ahsan et al., 2014);</a:t>
            </a:r>
          </a:p>
          <a:p>
            <a:pPr marL="342900" indent="-34290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The informal sector is the backbone for sustainable waste management, especially in a developing economies or high population density country. Moreover, the operations of the value chain of informal waste management provide direct or indirect benefits for the environment and human resource development (Kala et al. 2022);</a:t>
            </a:r>
          </a:p>
          <a:p>
            <a:pPr marL="342900" indent="-34290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According to data from the World Bank, about 1% of the urban population in developing countries survives by collecting raw materials from waste, which is at least 15 million people.</a:t>
            </a:r>
          </a:p>
          <a:p>
            <a:pPr marL="342900" indent="-34290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Unfortunately this sector has always been regarded as a fraudulent activity that sustains without paying taxes, creates unjust competition, and weakens unions and the regulatory structure of the government.</a:t>
            </a:r>
          </a:p>
          <a:p>
            <a:pPr marL="342900" indent="-342900" algn="just">
              <a:buClr>
                <a:schemeClr val="accent1">
                  <a:lumMod val="50000"/>
                </a:schemeClr>
              </a:buClr>
              <a:buSzPct val="140000"/>
              <a:buFont typeface="Arial" panose="020B0604020202020204" pitchFamily="34" charset="0"/>
              <a:buChar char="•"/>
            </a:pPr>
            <a:r>
              <a:rPr lang="en-US" sz="2000" dirty="0">
                <a:solidFill>
                  <a:schemeClr val="bg2">
                    <a:lumMod val="50000"/>
                  </a:schemeClr>
                </a:solidFill>
              </a:rPr>
              <a:t>The position of informal collectors is rarely systematically regulated, in order to improve their economic and social position and reduce the risks of criminal activities, in addition to the benefits in waste management.</a:t>
            </a:r>
          </a:p>
          <a:p>
            <a:pPr marL="342900" indent="-342900" algn="just">
              <a:buClr>
                <a:schemeClr val="accent1">
                  <a:lumMod val="50000"/>
                </a:schemeClr>
              </a:buClr>
              <a:buSzPct val="140000"/>
              <a:buFont typeface="Arial" panose="020B0604020202020204" pitchFamily="34" charset="0"/>
              <a:buChar char="•"/>
            </a:pPr>
            <a:endParaRPr lang="en-US" sz="2000" dirty="0">
              <a:solidFill>
                <a:schemeClr val="bg2">
                  <a:lumMod val="50000"/>
                </a:schemeClr>
              </a:solidFill>
            </a:endParaRPr>
          </a:p>
          <a:p>
            <a:pPr marL="342900" indent="-342900" algn="just">
              <a:buClr>
                <a:schemeClr val="accent1">
                  <a:lumMod val="50000"/>
                </a:schemeClr>
              </a:buClr>
              <a:buSzPct val="140000"/>
              <a:buFont typeface="Arial" panose="020B0604020202020204" pitchFamily="34" charset="0"/>
              <a:buChar char="•"/>
            </a:pPr>
            <a:endParaRPr lang="en-US" sz="2000" dirty="0">
              <a:solidFill>
                <a:schemeClr val="bg2">
                  <a:lumMod val="50000"/>
                </a:schemeClr>
              </a:solidFill>
            </a:endParaRPr>
          </a:p>
          <a:p>
            <a:pPr marL="342900" indent="-342900" algn="just">
              <a:buClr>
                <a:schemeClr val="accent1">
                  <a:lumMod val="50000"/>
                </a:schemeClr>
              </a:buClr>
              <a:buSzPct val="140000"/>
              <a:buFont typeface="Arial" panose="020B0604020202020204" pitchFamily="34" charset="0"/>
              <a:buChar char="•"/>
            </a:pPr>
            <a:endParaRPr lang="en-US" sz="2000" dirty="0">
              <a:solidFill>
                <a:schemeClr val="bg2">
                  <a:lumMod val="50000"/>
                </a:schemeClr>
              </a:solidFill>
            </a:endParaRPr>
          </a:p>
          <a:p>
            <a:pPr marL="342900" indent="-342900" algn="just">
              <a:buClr>
                <a:schemeClr val="accent1">
                  <a:lumMod val="50000"/>
                </a:schemeClr>
              </a:buClr>
              <a:buSzPct val="140000"/>
              <a:buFont typeface="Arial" panose="020B0604020202020204" pitchFamily="34" charset="0"/>
              <a:buChar char="•"/>
            </a:pPr>
            <a:endParaRPr lang="en-US" sz="2000" dirty="0">
              <a:solidFill>
                <a:schemeClr val="bg2">
                  <a:lumMod val="50000"/>
                </a:schemeClr>
              </a:solidFill>
            </a:endParaRPr>
          </a:p>
          <a:p>
            <a:pPr algn="just">
              <a:buClr>
                <a:schemeClr val="accent1">
                  <a:lumMod val="50000"/>
                </a:schemeClr>
              </a:buClr>
              <a:buSzPct val="140000"/>
            </a:pPr>
            <a:endParaRPr lang="en-US" sz="2000" dirty="0">
              <a:solidFill>
                <a:schemeClr val="bg2">
                  <a:lumMod val="50000"/>
                </a:schemeClr>
              </a:solidFill>
            </a:endParaRPr>
          </a:p>
        </p:txBody>
      </p:sp>
    </p:spTree>
    <p:extLst>
      <p:ext uri="{BB962C8B-B14F-4D97-AF65-F5344CB8AC3E}">
        <p14:creationId xmlns:p14="http://schemas.microsoft.com/office/powerpoint/2010/main" val="339925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642957" y="431504"/>
            <a:ext cx="9142920" cy="482040"/>
          </a:xfrm>
        </p:spPr>
        <p:txBody>
          <a:bodyPr/>
          <a:lstStyle/>
          <a:p>
            <a:pPr algn="ctr"/>
            <a:r>
              <a:rPr lang="en-US" sz="2800" dirty="0">
                <a:solidFill>
                  <a:schemeClr val="accent5">
                    <a:lumMod val="50000"/>
                  </a:schemeClr>
                </a:solidFill>
              </a:rPr>
              <a:t>Informal waste collectors in Serbia</a:t>
            </a:r>
          </a:p>
        </p:txBody>
      </p:sp>
      <p:sp>
        <p:nvSpPr>
          <p:cNvPr id="3" name="Rectangle 2">
            <a:extLst>
              <a:ext uri="{FF2B5EF4-FFF2-40B4-BE49-F238E27FC236}">
                <a16:creationId xmlns:a16="http://schemas.microsoft.com/office/drawing/2014/main" id="{A71D5D21-7DC7-8F49-B3B0-7EE1F0EFDA44}"/>
              </a:ext>
            </a:extLst>
          </p:cNvPr>
          <p:cNvSpPr/>
          <p:nvPr/>
        </p:nvSpPr>
        <p:spPr>
          <a:xfrm>
            <a:off x="502276" y="1033687"/>
            <a:ext cx="11024316" cy="5324535"/>
          </a:xfrm>
          <a:prstGeom prst="rect">
            <a:avLst/>
          </a:prstGeom>
        </p:spPr>
        <p:txBody>
          <a:bodyPr wrap="square">
            <a:spAutoFit/>
          </a:bodyPr>
          <a:lstStyle/>
          <a:p>
            <a:pPr marL="342900" indent="-342900" algn="just">
              <a:buFont typeface="Arial" panose="020B0604020202020204" pitchFamily="34" charset="0"/>
              <a:buChar char="•"/>
            </a:pPr>
            <a:r>
              <a:rPr lang="en-GB" sz="2000" dirty="0">
                <a:solidFill>
                  <a:schemeClr val="bg2">
                    <a:lumMod val="50000"/>
                  </a:schemeClr>
                </a:solidFill>
                <a:latin typeface="+mj-lt"/>
                <a:ea typeface="Times New Roman" panose="02020603050405020304" pitchFamily="18" charset="0"/>
              </a:rPr>
              <a:t>When it comes to Serbia, there are no official data on the number of collectors of secondary raw materials. </a:t>
            </a:r>
          </a:p>
          <a:p>
            <a:pPr marL="342900" indent="-342900" algn="just">
              <a:buFont typeface="Arial" panose="020B0604020202020204" pitchFamily="34" charset="0"/>
              <a:buChar char="•"/>
            </a:pPr>
            <a:r>
              <a:rPr lang="en-GB" sz="2000" dirty="0">
                <a:solidFill>
                  <a:schemeClr val="bg2">
                    <a:lumMod val="50000"/>
                  </a:schemeClr>
                </a:solidFill>
                <a:latin typeface="+mj-lt"/>
                <a:ea typeface="Times New Roman" panose="02020603050405020304" pitchFamily="18" charset="0"/>
              </a:rPr>
              <a:t>The reason is that most of the collectors work informally - estimates are that as much as 87% of collected waste comes from the </a:t>
            </a:r>
            <a:r>
              <a:rPr lang="en-GB" sz="2000" dirty="0" err="1">
                <a:solidFill>
                  <a:schemeClr val="bg2">
                    <a:lumMod val="50000"/>
                  </a:schemeClr>
                </a:solidFill>
                <a:latin typeface="+mj-lt"/>
                <a:ea typeface="Times New Roman" panose="02020603050405020304" pitchFamily="18" charset="0"/>
              </a:rPr>
              <a:t>gray</a:t>
            </a:r>
            <a:r>
              <a:rPr lang="en-GB" sz="2000" dirty="0">
                <a:solidFill>
                  <a:schemeClr val="bg2">
                    <a:lumMod val="50000"/>
                  </a:schemeClr>
                </a:solidFill>
                <a:latin typeface="+mj-lt"/>
                <a:ea typeface="Times New Roman" panose="02020603050405020304" pitchFamily="18" charset="0"/>
              </a:rPr>
              <a:t> zone, while only 13% is collected by public utility companies (Deutsche Gesellschaft </a:t>
            </a:r>
            <a:r>
              <a:rPr lang="en-GB" sz="2000" dirty="0" err="1">
                <a:solidFill>
                  <a:schemeClr val="bg2">
                    <a:lumMod val="50000"/>
                  </a:schemeClr>
                </a:solidFill>
                <a:latin typeface="+mj-lt"/>
                <a:ea typeface="Times New Roman" panose="02020603050405020304" pitchFamily="18" charset="0"/>
              </a:rPr>
              <a:t>für</a:t>
            </a:r>
            <a:r>
              <a:rPr lang="en-GB" sz="2000" dirty="0">
                <a:solidFill>
                  <a:schemeClr val="bg2">
                    <a:lumMod val="50000"/>
                  </a:schemeClr>
                </a:solidFill>
                <a:latin typeface="+mj-lt"/>
                <a:ea typeface="Times New Roman" panose="02020603050405020304" pitchFamily="18" charset="0"/>
              </a:rPr>
              <a:t> Internationale </a:t>
            </a:r>
            <a:r>
              <a:rPr lang="en-GB" sz="2000" dirty="0" err="1">
                <a:solidFill>
                  <a:schemeClr val="bg2">
                    <a:lumMod val="50000"/>
                  </a:schemeClr>
                </a:solidFill>
                <a:latin typeface="+mj-lt"/>
                <a:ea typeface="Times New Roman" panose="02020603050405020304" pitchFamily="18" charset="0"/>
              </a:rPr>
              <a:t>Zusammenarbeit</a:t>
            </a:r>
            <a:r>
              <a:rPr lang="en-GB" sz="2000" dirty="0">
                <a:solidFill>
                  <a:schemeClr val="bg2">
                    <a:lumMod val="50000"/>
                  </a:schemeClr>
                </a:solidFill>
                <a:latin typeface="+mj-lt"/>
                <a:ea typeface="Times New Roman" panose="02020603050405020304" pitchFamily="18" charset="0"/>
              </a:rPr>
              <a:t> (GIZ) GmbH, 2018).</a:t>
            </a:r>
          </a:p>
          <a:p>
            <a:pPr marL="342900" indent="-342900" algn="just">
              <a:buFont typeface="Arial" panose="020B0604020202020204" pitchFamily="34" charset="0"/>
              <a:buChar char="•"/>
            </a:pPr>
            <a:r>
              <a:rPr lang="en-US" sz="2000" dirty="0">
                <a:solidFill>
                  <a:schemeClr val="bg2">
                    <a:lumMod val="50000"/>
                  </a:schemeClr>
                </a:solidFill>
                <a:latin typeface="+mj-lt"/>
              </a:rPr>
              <a:t>The collection of secondary raw materials is the primary source of income for between 6,000 and 10,000 families in Serbia, that is, for 35,000 to 50,000 collectors </a:t>
            </a:r>
            <a:r>
              <a:rPr lang="en-GB" sz="2000" dirty="0">
                <a:solidFill>
                  <a:schemeClr val="bg2">
                    <a:lumMod val="50000"/>
                  </a:schemeClr>
                </a:solidFill>
                <a:ea typeface="Times New Roman" panose="02020603050405020304" pitchFamily="18" charset="0"/>
              </a:rPr>
              <a:t>(Deutsche Gesellschaft </a:t>
            </a:r>
            <a:r>
              <a:rPr lang="en-GB" sz="2000" dirty="0" err="1">
                <a:solidFill>
                  <a:schemeClr val="bg2">
                    <a:lumMod val="50000"/>
                  </a:schemeClr>
                </a:solidFill>
                <a:ea typeface="Times New Roman" panose="02020603050405020304" pitchFamily="18" charset="0"/>
              </a:rPr>
              <a:t>für</a:t>
            </a:r>
            <a:r>
              <a:rPr lang="en-GB" sz="2000" dirty="0">
                <a:solidFill>
                  <a:schemeClr val="bg2">
                    <a:lumMod val="50000"/>
                  </a:schemeClr>
                </a:solidFill>
                <a:ea typeface="Times New Roman" panose="02020603050405020304" pitchFamily="18" charset="0"/>
              </a:rPr>
              <a:t> Internationale </a:t>
            </a:r>
            <a:r>
              <a:rPr lang="en-GB" sz="2000" dirty="0" err="1">
                <a:solidFill>
                  <a:schemeClr val="bg2">
                    <a:lumMod val="50000"/>
                  </a:schemeClr>
                </a:solidFill>
                <a:ea typeface="Times New Roman" panose="02020603050405020304" pitchFamily="18" charset="0"/>
              </a:rPr>
              <a:t>Zusammenarbeit</a:t>
            </a:r>
            <a:r>
              <a:rPr lang="en-GB" sz="2000" dirty="0">
                <a:solidFill>
                  <a:schemeClr val="bg2">
                    <a:lumMod val="50000"/>
                  </a:schemeClr>
                </a:solidFill>
                <a:ea typeface="Times New Roman" panose="02020603050405020304" pitchFamily="18" charset="0"/>
              </a:rPr>
              <a:t> (GIZ) GmbH, 2020).</a:t>
            </a:r>
          </a:p>
          <a:p>
            <a:pPr marL="342900" indent="-342900" algn="just">
              <a:buFont typeface="Arial" panose="020B0604020202020204" pitchFamily="34" charset="0"/>
              <a:buChar char="•"/>
            </a:pPr>
            <a:r>
              <a:rPr lang="en-US" sz="2000" dirty="0">
                <a:solidFill>
                  <a:schemeClr val="bg2">
                    <a:lumMod val="50000"/>
                  </a:schemeClr>
                </a:solidFill>
                <a:latin typeface="+mj-lt"/>
              </a:rPr>
              <a:t>It is also interesting to note that among the collectors there are also those who manage to earn more than 250,000 RSD a month. However, such persons are an exception, while regular collectors earn between 40,000 and 50,000 RSD on a monthly basis.</a:t>
            </a:r>
          </a:p>
          <a:p>
            <a:pPr marL="342900" indent="-342900" algn="just">
              <a:buFont typeface="Arial" panose="020B0604020202020204" pitchFamily="34" charset="0"/>
              <a:buChar char="•"/>
            </a:pPr>
            <a:r>
              <a:rPr lang="en-US" sz="2000" dirty="0">
                <a:solidFill>
                  <a:schemeClr val="bg2">
                    <a:lumMod val="50000"/>
                  </a:schemeClr>
                </a:solidFill>
                <a:latin typeface="+mj-lt"/>
              </a:rPr>
              <a:t>The collection of secondary raw materials in Serbia is mainly carried out by members of the Roma minority community and they are the poorest fellow citizens, they still have no recognized rights, are socially invisible and are not recognized by any local planning document. The National Strategy for the Social Inclusion of Roma Men and Women 2022 - 2030 is the only strategic document that recognizes the needs of this target group and provides recommendations and measures to improve the position of collectors.</a:t>
            </a:r>
          </a:p>
        </p:txBody>
      </p:sp>
    </p:spTree>
    <p:extLst>
      <p:ext uri="{BB962C8B-B14F-4D97-AF65-F5344CB8AC3E}">
        <p14:creationId xmlns:p14="http://schemas.microsoft.com/office/powerpoint/2010/main" val="38036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6183EA-1468-4940-97DF-54B200E0EB20}"/>
              </a:ext>
            </a:extLst>
          </p:cNvPr>
          <p:cNvSpPr txBox="1"/>
          <p:nvPr/>
        </p:nvSpPr>
        <p:spPr>
          <a:xfrm>
            <a:off x="1139687" y="2014330"/>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749396" y="1098718"/>
            <a:ext cx="9142920" cy="693068"/>
          </a:xfrm>
        </p:spPr>
        <p:txBody>
          <a:bodyPr/>
          <a:lstStyle/>
          <a:p>
            <a:pPr algn="ctr"/>
            <a:r>
              <a:rPr lang="en-US" sz="2800" dirty="0">
                <a:solidFill>
                  <a:schemeClr val="accent5">
                    <a:lumMod val="50000"/>
                  </a:schemeClr>
                </a:solidFill>
              </a:rPr>
              <a:t>Survey on socio-economic status of informal </a:t>
            </a:r>
            <a:br>
              <a:rPr lang="en-US" sz="2800" dirty="0">
                <a:solidFill>
                  <a:schemeClr val="accent5">
                    <a:lumMod val="50000"/>
                  </a:schemeClr>
                </a:solidFill>
              </a:rPr>
            </a:br>
            <a:r>
              <a:rPr lang="en-US" sz="2800" dirty="0">
                <a:solidFill>
                  <a:schemeClr val="accent5">
                    <a:lumMod val="50000"/>
                  </a:schemeClr>
                </a:solidFill>
              </a:rPr>
              <a:t>waste collectors</a:t>
            </a:r>
          </a:p>
        </p:txBody>
      </p:sp>
      <p:sp>
        <p:nvSpPr>
          <p:cNvPr id="4" name="Content Placeholder 3">
            <a:extLst>
              <a:ext uri="{FF2B5EF4-FFF2-40B4-BE49-F238E27FC236}">
                <a16:creationId xmlns:a16="http://schemas.microsoft.com/office/drawing/2014/main" id="{53EB6B48-382D-FC42-95DC-3BEEF4601340}"/>
              </a:ext>
            </a:extLst>
          </p:cNvPr>
          <p:cNvSpPr>
            <a:spLocks noGrp="1"/>
          </p:cNvSpPr>
          <p:nvPr>
            <p:ph/>
          </p:nvPr>
        </p:nvSpPr>
        <p:spPr>
          <a:xfrm>
            <a:off x="649057" y="2014330"/>
            <a:ext cx="10972080" cy="4449532"/>
          </a:xfrm>
        </p:spPr>
        <p:txBody>
          <a:bodyPr/>
          <a:lstStyle/>
          <a:p>
            <a:pPr marL="342900" lvl="0" indent="-342900" algn="just">
              <a:lnSpc>
                <a:spcPct val="100000"/>
              </a:lnSpc>
              <a:spcBef>
                <a:spcPts val="0"/>
              </a:spcBef>
              <a:buFont typeface="Arial" panose="020B0604020202020204" pitchFamily="34" charset="0"/>
              <a:buChar char="•"/>
            </a:pPr>
            <a:r>
              <a:rPr lang="en-GB" sz="2000" dirty="0">
                <a:solidFill>
                  <a:srgbClr val="E7E6E6">
                    <a:lumMod val="50000"/>
                  </a:srgbClr>
                </a:solidFill>
                <a:ea typeface="Times New Roman" panose="02020603050405020304" pitchFamily="18" charset="0"/>
              </a:rPr>
              <a:t>The sample of respondents, collectors of secondary raw materials, was formed using the technique of simple random sampling. </a:t>
            </a:r>
          </a:p>
          <a:p>
            <a:pPr marL="342900" lvl="0" indent="-342900" algn="just">
              <a:lnSpc>
                <a:spcPct val="100000"/>
              </a:lnSpc>
              <a:spcBef>
                <a:spcPts val="0"/>
              </a:spcBef>
              <a:buFont typeface="Arial" panose="020B0604020202020204" pitchFamily="34" charset="0"/>
              <a:buChar char="•"/>
            </a:pPr>
            <a:r>
              <a:rPr lang="en-GB" sz="2000" dirty="0">
                <a:solidFill>
                  <a:srgbClr val="E7E6E6">
                    <a:lumMod val="50000"/>
                  </a:srgbClr>
                </a:solidFill>
                <a:ea typeface="Times New Roman" panose="02020603050405020304" pitchFamily="18" charset="0"/>
              </a:rPr>
              <a:t>The conducted research represents an empirical basis for determining the socio-economic status of informal collectors of secondary raw materials in the context of the impact of circular economy development policies on vulnerable population groups, especially informal waste collectors. The questionnaire used in the research consists of 24 questions, which refer to five relevant categories:</a:t>
            </a:r>
          </a:p>
          <a:p>
            <a:pPr marL="0" lvl="0" indent="0" algn="just">
              <a:lnSpc>
                <a:spcPct val="100000"/>
              </a:lnSpc>
              <a:spcBef>
                <a:spcPts val="0"/>
              </a:spcBef>
              <a:buNone/>
            </a:pPr>
            <a:r>
              <a:rPr lang="en-GB" sz="2000" dirty="0">
                <a:solidFill>
                  <a:srgbClr val="E7E6E6">
                    <a:lumMod val="50000"/>
                  </a:srgbClr>
                </a:solidFill>
                <a:ea typeface="Times New Roman" panose="02020603050405020304" pitchFamily="18" charset="0"/>
              </a:rPr>
              <a:t>	(1) demographic information,</a:t>
            </a:r>
          </a:p>
          <a:p>
            <a:pPr marL="0" lvl="0" indent="0" algn="just">
              <a:lnSpc>
                <a:spcPct val="100000"/>
              </a:lnSpc>
              <a:spcBef>
                <a:spcPts val="0"/>
              </a:spcBef>
              <a:buNone/>
            </a:pPr>
            <a:r>
              <a:rPr lang="en-GB" sz="2000" dirty="0">
                <a:solidFill>
                  <a:srgbClr val="E7E6E6">
                    <a:lumMod val="50000"/>
                  </a:srgbClr>
                </a:solidFill>
                <a:ea typeface="Times New Roman" panose="02020603050405020304" pitchFamily="18" charset="0"/>
              </a:rPr>
              <a:t>	(2) socio-economic status,</a:t>
            </a:r>
          </a:p>
          <a:p>
            <a:pPr marL="0" lvl="0" indent="0" algn="just">
              <a:lnSpc>
                <a:spcPct val="100000"/>
              </a:lnSpc>
              <a:spcBef>
                <a:spcPts val="0"/>
              </a:spcBef>
              <a:buNone/>
            </a:pPr>
            <a:r>
              <a:rPr lang="en-GB" sz="2000" dirty="0">
                <a:solidFill>
                  <a:srgbClr val="E7E6E6">
                    <a:lumMod val="50000"/>
                  </a:srgbClr>
                </a:solidFill>
                <a:ea typeface="Times New Roman" panose="02020603050405020304" pitchFamily="18" charset="0"/>
              </a:rPr>
              <a:t>	(3) social perception of the industry/branch,</a:t>
            </a:r>
          </a:p>
          <a:p>
            <a:pPr marL="0" lvl="0" indent="0" algn="just">
              <a:lnSpc>
                <a:spcPct val="100000"/>
              </a:lnSpc>
              <a:spcBef>
                <a:spcPts val="0"/>
              </a:spcBef>
              <a:buNone/>
            </a:pPr>
            <a:r>
              <a:rPr lang="en-GB" sz="2000" dirty="0">
                <a:solidFill>
                  <a:srgbClr val="E7E6E6">
                    <a:lumMod val="50000"/>
                  </a:srgbClr>
                </a:solidFill>
                <a:ea typeface="Times New Roman" panose="02020603050405020304" pitchFamily="18" charset="0"/>
              </a:rPr>
              <a:t>	(4) perceptions of improvement opportunities and</a:t>
            </a:r>
          </a:p>
          <a:p>
            <a:pPr marL="0" lvl="0" indent="0" algn="just">
              <a:lnSpc>
                <a:spcPct val="100000"/>
              </a:lnSpc>
              <a:spcBef>
                <a:spcPts val="0"/>
              </a:spcBef>
              <a:buNone/>
            </a:pPr>
            <a:r>
              <a:rPr lang="en-GB" sz="2000" dirty="0">
                <a:solidFill>
                  <a:srgbClr val="E7E6E6">
                    <a:lumMod val="50000"/>
                  </a:srgbClr>
                </a:solidFill>
                <a:ea typeface="Times New Roman" panose="02020603050405020304" pitchFamily="18" charset="0"/>
              </a:rPr>
              <a:t>	(5) incomes of informal collectors of secondary raw materials.</a:t>
            </a:r>
          </a:p>
          <a:p>
            <a:pPr marL="342900" lvl="0" indent="-342900" algn="just">
              <a:lnSpc>
                <a:spcPct val="100000"/>
              </a:lnSpc>
              <a:spcBef>
                <a:spcPts val="0"/>
              </a:spcBef>
            </a:pPr>
            <a:endParaRPr lang="en-US" dirty="0"/>
          </a:p>
        </p:txBody>
      </p:sp>
    </p:spTree>
    <p:extLst>
      <p:ext uri="{BB962C8B-B14F-4D97-AF65-F5344CB8AC3E}">
        <p14:creationId xmlns:p14="http://schemas.microsoft.com/office/powerpoint/2010/main" val="117543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717865" y="736112"/>
            <a:ext cx="9142920" cy="693068"/>
          </a:xfrm>
        </p:spPr>
        <p:txBody>
          <a:bodyPr/>
          <a:lstStyle/>
          <a:p>
            <a:pPr algn="ctr"/>
            <a:r>
              <a:rPr lang="en-US" sz="2800" dirty="0">
                <a:solidFill>
                  <a:schemeClr val="accent5">
                    <a:lumMod val="50000"/>
                  </a:schemeClr>
                </a:solidFill>
              </a:rPr>
              <a:t>Territorial coverage</a:t>
            </a:r>
          </a:p>
        </p:txBody>
      </p:sp>
      <p:sp>
        <p:nvSpPr>
          <p:cNvPr id="4" name="Content Placeholder 3">
            <a:extLst>
              <a:ext uri="{FF2B5EF4-FFF2-40B4-BE49-F238E27FC236}">
                <a16:creationId xmlns:a16="http://schemas.microsoft.com/office/drawing/2014/main" id="{53EB6B48-382D-FC42-95DC-3BEEF4601340}"/>
              </a:ext>
            </a:extLst>
          </p:cNvPr>
          <p:cNvSpPr>
            <a:spLocks noGrp="1"/>
          </p:cNvSpPr>
          <p:nvPr>
            <p:ph/>
          </p:nvPr>
        </p:nvSpPr>
        <p:spPr>
          <a:xfrm>
            <a:off x="803285" y="1429180"/>
            <a:ext cx="10972080" cy="1261241"/>
          </a:xfrm>
        </p:spPr>
        <p:txBody>
          <a:bodyPr/>
          <a:lstStyle/>
          <a:p>
            <a:pPr marL="342900" lvl="0" indent="-342900" algn="just">
              <a:lnSpc>
                <a:spcPct val="100000"/>
              </a:lnSpc>
              <a:spcBef>
                <a:spcPts val="0"/>
              </a:spcBef>
              <a:buFont typeface="Arial" panose="020B0604020202020204" pitchFamily="34" charset="0"/>
              <a:buChar char="•"/>
            </a:pPr>
            <a:r>
              <a:rPr lang="en-GB" sz="2000" dirty="0">
                <a:solidFill>
                  <a:srgbClr val="E7E6E6">
                    <a:lumMod val="50000"/>
                  </a:srgbClr>
                </a:solidFill>
                <a:ea typeface="Times New Roman" panose="02020603050405020304" pitchFamily="18" charset="0"/>
              </a:rPr>
              <a:t>The survey covered 23 administrative districts, with the highest frequency of respondents from </a:t>
            </a:r>
            <a:r>
              <a:rPr lang="en-GB" sz="2000" dirty="0" err="1">
                <a:solidFill>
                  <a:srgbClr val="E7E6E6">
                    <a:lumMod val="50000"/>
                  </a:srgbClr>
                </a:solidFill>
                <a:ea typeface="Times New Roman" panose="02020603050405020304" pitchFamily="18" charset="0"/>
              </a:rPr>
              <a:t>Nišavski</a:t>
            </a:r>
            <a:r>
              <a:rPr lang="en-GB" sz="2000" dirty="0">
                <a:solidFill>
                  <a:srgbClr val="E7E6E6">
                    <a:lumMod val="50000"/>
                  </a:srgbClr>
                </a:solidFill>
                <a:ea typeface="Times New Roman" panose="02020603050405020304" pitchFamily="18" charset="0"/>
              </a:rPr>
              <a:t> county (39 persons and 13.1%) and Belgrade county (35 persons, 11.7%), and the least from </a:t>
            </a:r>
            <a:r>
              <a:rPr lang="en-GB" sz="2000" dirty="0" err="1">
                <a:solidFill>
                  <a:srgbClr val="E7E6E6">
                    <a:lumMod val="50000"/>
                  </a:srgbClr>
                </a:solidFill>
                <a:ea typeface="Times New Roman" panose="02020603050405020304" pitchFamily="18" charset="0"/>
              </a:rPr>
              <a:t>Zlatiborski</a:t>
            </a:r>
            <a:r>
              <a:rPr lang="en-GB" sz="2000" dirty="0">
                <a:solidFill>
                  <a:srgbClr val="E7E6E6">
                    <a:lumMod val="50000"/>
                  </a:srgbClr>
                </a:solidFill>
                <a:ea typeface="Times New Roman" panose="02020603050405020304" pitchFamily="18" charset="0"/>
              </a:rPr>
              <a:t> (3 persons, 1.0%). </a:t>
            </a:r>
          </a:p>
        </p:txBody>
      </p:sp>
      <p:graphicFrame>
        <p:nvGraphicFramePr>
          <p:cNvPr id="6" name="Chart 5">
            <a:extLst>
              <a:ext uri="{FF2B5EF4-FFF2-40B4-BE49-F238E27FC236}">
                <a16:creationId xmlns:a16="http://schemas.microsoft.com/office/drawing/2014/main" id="{DC6A25B8-9AEC-9341-BFAC-1B7E36B7241C}"/>
              </a:ext>
            </a:extLst>
          </p:cNvPr>
          <p:cNvGraphicFramePr>
            <a:graphicFrameLocks/>
          </p:cNvGraphicFramePr>
          <p:nvPr>
            <p:extLst>
              <p:ext uri="{D42A27DB-BD31-4B8C-83A1-F6EECF244321}">
                <p14:modId xmlns:p14="http://schemas.microsoft.com/office/powerpoint/2010/main" val="970535628"/>
              </p:ext>
            </p:extLst>
          </p:nvPr>
        </p:nvGraphicFramePr>
        <p:xfrm>
          <a:off x="1125739" y="2580060"/>
          <a:ext cx="10414619" cy="3757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916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150292" y="492909"/>
            <a:ext cx="10044332" cy="482040"/>
          </a:xfrm>
        </p:spPr>
        <p:txBody>
          <a:bodyPr/>
          <a:lstStyle/>
          <a:p>
            <a:pPr algn="ctr"/>
            <a:r>
              <a:rPr lang="en-US" sz="2800" dirty="0">
                <a:solidFill>
                  <a:schemeClr val="accent5">
                    <a:lumMod val="50000"/>
                  </a:schemeClr>
                </a:solidFill>
              </a:rPr>
              <a:t>Results - Demographics</a:t>
            </a:r>
          </a:p>
        </p:txBody>
      </p:sp>
      <p:sp>
        <p:nvSpPr>
          <p:cNvPr id="3" name="Subtitle 2">
            <a:extLst>
              <a:ext uri="{FF2B5EF4-FFF2-40B4-BE49-F238E27FC236}">
                <a16:creationId xmlns:a16="http://schemas.microsoft.com/office/drawing/2014/main" id="{20EED549-BE89-184B-9D47-7031EC8DEDBF}"/>
              </a:ext>
            </a:extLst>
          </p:cNvPr>
          <p:cNvSpPr>
            <a:spLocks noGrp="1"/>
          </p:cNvSpPr>
          <p:nvPr>
            <p:ph type="subTitle"/>
          </p:nvPr>
        </p:nvSpPr>
        <p:spPr>
          <a:xfrm>
            <a:off x="437321" y="1359265"/>
            <a:ext cx="11161054" cy="4909013"/>
          </a:xfrm>
        </p:spPr>
        <p:txBody>
          <a:bodyPr anchor="t"/>
          <a:lstStyle/>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The average waste collector in Serbia is male, slightly older than 38 years and is a member of a national minority (Roma), low educated –elementary school or without education</a:t>
            </a:r>
          </a:p>
          <a:p>
            <a:pPr marL="285750" indent="-285750" algn="just">
              <a:lnSpc>
                <a:spcPct val="100000"/>
              </a:lnSpc>
              <a:buClr>
                <a:schemeClr val="accent1">
                  <a:lumMod val="50000"/>
                </a:schemeClr>
              </a:buClr>
              <a:buSzPct val="140000"/>
              <a:buFont typeface="Arial" panose="020B0604020202020204" pitchFamily="34" charset="0"/>
              <a:buChar char="•"/>
            </a:pPr>
            <a:endParaRPr lang="en-US" sz="1800" dirty="0">
              <a:solidFill>
                <a:schemeClr val="bg2">
                  <a:lumMod val="50000"/>
                </a:schemeClr>
              </a:solidFill>
            </a:endParaRPr>
          </a:p>
        </p:txBody>
      </p:sp>
      <p:graphicFrame>
        <p:nvGraphicFramePr>
          <p:cNvPr id="4" name="Table 3">
            <a:extLst>
              <a:ext uri="{FF2B5EF4-FFF2-40B4-BE49-F238E27FC236}">
                <a16:creationId xmlns:a16="http://schemas.microsoft.com/office/drawing/2014/main" id="{9B82B971-4CFC-3346-9A63-793EA1255BC3}"/>
              </a:ext>
            </a:extLst>
          </p:cNvPr>
          <p:cNvGraphicFramePr>
            <a:graphicFrameLocks noGrp="1"/>
          </p:cNvGraphicFramePr>
          <p:nvPr>
            <p:extLst>
              <p:ext uri="{D42A27DB-BD31-4B8C-83A1-F6EECF244321}">
                <p14:modId xmlns:p14="http://schemas.microsoft.com/office/powerpoint/2010/main" val="3874076926"/>
              </p:ext>
            </p:extLst>
          </p:nvPr>
        </p:nvGraphicFramePr>
        <p:xfrm>
          <a:off x="995397" y="2174798"/>
          <a:ext cx="10199225" cy="834824"/>
        </p:xfrm>
        <a:graphic>
          <a:graphicData uri="http://schemas.openxmlformats.org/drawingml/2006/table">
            <a:tbl>
              <a:tblPr>
                <a:tableStyleId>{5C22544A-7EE6-4342-B048-85BDC9FD1C3A}</a:tableStyleId>
              </a:tblPr>
              <a:tblGrid>
                <a:gridCol w="2429041">
                  <a:extLst>
                    <a:ext uri="{9D8B030D-6E8A-4147-A177-3AD203B41FA5}">
                      <a16:colId xmlns:a16="http://schemas.microsoft.com/office/drawing/2014/main" val="2189628779"/>
                    </a:ext>
                  </a:extLst>
                </a:gridCol>
                <a:gridCol w="1553124">
                  <a:extLst>
                    <a:ext uri="{9D8B030D-6E8A-4147-A177-3AD203B41FA5}">
                      <a16:colId xmlns:a16="http://schemas.microsoft.com/office/drawing/2014/main" val="3214124756"/>
                    </a:ext>
                  </a:extLst>
                </a:gridCol>
                <a:gridCol w="1554265">
                  <a:extLst>
                    <a:ext uri="{9D8B030D-6E8A-4147-A177-3AD203B41FA5}">
                      <a16:colId xmlns:a16="http://schemas.microsoft.com/office/drawing/2014/main" val="2599723417"/>
                    </a:ext>
                  </a:extLst>
                </a:gridCol>
                <a:gridCol w="1554265">
                  <a:extLst>
                    <a:ext uri="{9D8B030D-6E8A-4147-A177-3AD203B41FA5}">
                      <a16:colId xmlns:a16="http://schemas.microsoft.com/office/drawing/2014/main" val="3188313759"/>
                    </a:ext>
                  </a:extLst>
                </a:gridCol>
                <a:gridCol w="1554265">
                  <a:extLst>
                    <a:ext uri="{9D8B030D-6E8A-4147-A177-3AD203B41FA5}">
                      <a16:colId xmlns:a16="http://schemas.microsoft.com/office/drawing/2014/main" val="3477306562"/>
                    </a:ext>
                  </a:extLst>
                </a:gridCol>
                <a:gridCol w="1554265">
                  <a:extLst>
                    <a:ext uri="{9D8B030D-6E8A-4147-A177-3AD203B41FA5}">
                      <a16:colId xmlns:a16="http://schemas.microsoft.com/office/drawing/2014/main" val="2136350526"/>
                    </a:ext>
                  </a:extLst>
                </a:gridCol>
              </a:tblGrid>
              <a:tr h="496813">
                <a:tc>
                  <a:txBody>
                    <a:bodyPr/>
                    <a:lstStyle/>
                    <a:p>
                      <a:pPr algn="just">
                        <a:lnSpc>
                          <a:spcPct val="115000"/>
                        </a:lnSpc>
                        <a:spcBef>
                          <a:spcPts val="600"/>
                        </a:spcBef>
                        <a:spcAft>
                          <a:spcPts val="0"/>
                        </a:spcAft>
                      </a:pPr>
                      <a:r>
                        <a:rPr lang="en-US" sz="2000">
                          <a:effectLst/>
                        </a:rPr>
                        <a:t> </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b"/>
                </a:tc>
                <a:tc>
                  <a:txBody>
                    <a:bodyPr/>
                    <a:lstStyle/>
                    <a:p>
                      <a:pPr algn="ctr">
                        <a:lnSpc>
                          <a:spcPct val="115000"/>
                        </a:lnSpc>
                        <a:spcBef>
                          <a:spcPts val="600"/>
                        </a:spcBef>
                        <a:spcAft>
                          <a:spcPts val="0"/>
                        </a:spcAft>
                      </a:pPr>
                      <a:r>
                        <a:rPr lang="en-US" sz="2000" dirty="0">
                          <a:effectLst/>
                        </a:rPr>
                        <a:t>N</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a:effectLst/>
                        </a:rPr>
                        <a:t>Minimum</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a:effectLst/>
                        </a:rPr>
                        <a:t>Maximum</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dirty="0">
                          <a:effectLst/>
                        </a:rPr>
                        <a:t>Mean</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dirty="0">
                          <a:effectLst/>
                        </a:rPr>
                        <a:t>Std. dev.</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8765534"/>
                  </a:ext>
                </a:extLst>
              </a:tr>
              <a:tr h="243866">
                <a:tc>
                  <a:txBody>
                    <a:bodyPr/>
                    <a:lstStyle/>
                    <a:p>
                      <a:pPr algn="just">
                        <a:lnSpc>
                          <a:spcPct val="115000"/>
                        </a:lnSpc>
                        <a:spcBef>
                          <a:spcPts val="600"/>
                        </a:spcBef>
                        <a:spcAft>
                          <a:spcPts val="0"/>
                        </a:spcAft>
                      </a:pPr>
                      <a:r>
                        <a:rPr lang="en-US" sz="2000" dirty="0">
                          <a:effectLst/>
                        </a:rPr>
                        <a:t>Age</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15000"/>
                        </a:lnSpc>
                        <a:spcBef>
                          <a:spcPts val="600"/>
                        </a:spcBef>
                        <a:spcAft>
                          <a:spcPts val="0"/>
                        </a:spcAft>
                      </a:pPr>
                      <a:r>
                        <a:rPr lang="en-US" sz="2000">
                          <a:effectLst/>
                        </a:rPr>
                        <a:t>298</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a:effectLst/>
                        </a:rPr>
                        <a:t>28.00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a:effectLst/>
                        </a:rPr>
                        <a:t>52.00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a:effectLst/>
                        </a:rPr>
                        <a:t>38.4631</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2000" dirty="0">
                          <a:effectLst/>
                        </a:rPr>
                        <a:t>6.93939</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03880638"/>
                  </a:ext>
                </a:extLst>
              </a:tr>
            </a:tbl>
          </a:graphicData>
        </a:graphic>
      </p:graphicFrame>
      <p:graphicFrame>
        <p:nvGraphicFramePr>
          <p:cNvPr id="5" name="Table 4">
            <a:extLst>
              <a:ext uri="{FF2B5EF4-FFF2-40B4-BE49-F238E27FC236}">
                <a16:creationId xmlns:a16="http://schemas.microsoft.com/office/drawing/2014/main" id="{D58719B0-4DBD-214F-9776-C4C34231212C}"/>
              </a:ext>
            </a:extLst>
          </p:cNvPr>
          <p:cNvGraphicFramePr>
            <a:graphicFrameLocks noGrp="1"/>
          </p:cNvGraphicFramePr>
          <p:nvPr>
            <p:extLst>
              <p:ext uri="{D42A27DB-BD31-4B8C-83A1-F6EECF244321}">
                <p14:modId xmlns:p14="http://schemas.microsoft.com/office/powerpoint/2010/main" val="786667558"/>
              </p:ext>
            </p:extLst>
          </p:nvPr>
        </p:nvGraphicFramePr>
        <p:xfrm>
          <a:off x="682486" y="3408572"/>
          <a:ext cx="4876801" cy="1919553"/>
        </p:xfrm>
        <a:graphic>
          <a:graphicData uri="http://schemas.openxmlformats.org/drawingml/2006/table">
            <a:tbl>
              <a:tblPr>
                <a:tableStyleId>{5C22544A-7EE6-4342-B048-85BDC9FD1C3A}</a:tableStyleId>
              </a:tblPr>
              <a:tblGrid>
                <a:gridCol w="106018">
                  <a:extLst>
                    <a:ext uri="{9D8B030D-6E8A-4147-A177-3AD203B41FA5}">
                      <a16:colId xmlns:a16="http://schemas.microsoft.com/office/drawing/2014/main" val="2004606245"/>
                    </a:ext>
                  </a:extLst>
                </a:gridCol>
                <a:gridCol w="1470991">
                  <a:extLst>
                    <a:ext uri="{9D8B030D-6E8A-4147-A177-3AD203B41FA5}">
                      <a16:colId xmlns:a16="http://schemas.microsoft.com/office/drawing/2014/main" val="2218532008"/>
                    </a:ext>
                  </a:extLst>
                </a:gridCol>
                <a:gridCol w="728870">
                  <a:extLst>
                    <a:ext uri="{9D8B030D-6E8A-4147-A177-3AD203B41FA5}">
                      <a16:colId xmlns:a16="http://schemas.microsoft.com/office/drawing/2014/main" val="1795007028"/>
                    </a:ext>
                  </a:extLst>
                </a:gridCol>
                <a:gridCol w="1139687">
                  <a:extLst>
                    <a:ext uri="{9D8B030D-6E8A-4147-A177-3AD203B41FA5}">
                      <a16:colId xmlns:a16="http://schemas.microsoft.com/office/drawing/2014/main" val="126317390"/>
                    </a:ext>
                  </a:extLst>
                </a:gridCol>
                <a:gridCol w="1431235">
                  <a:extLst>
                    <a:ext uri="{9D8B030D-6E8A-4147-A177-3AD203B41FA5}">
                      <a16:colId xmlns:a16="http://schemas.microsoft.com/office/drawing/2014/main" val="1273640598"/>
                    </a:ext>
                  </a:extLst>
                </a:gridCol>
              </a:tblGrid>
              <a:tr h="905520">
                <a:tc gridSpan="2">
                  <a:txBody>
                    <a:bodyPr/>
                    <a:lstStyle/>
                    <a:p>
                      <a:pPr algn="ctr">
                        <a:lnSpc>
                          <a:spcPct val="115000"/>
                        </a:lnSpc>
                        <a:spcBef>
                          <a:spcPts val="600"/>
                        </a:spcBef>
                        <a:spcAft>
                          <a:spcPts val="0"/>
                        </a:spcAft>
                      </a:pPr>
                      <a:r>
                        <a:rPr lang="en-US" sz="2000" dirty="0">
                          <a:effectLst/>
                        </a:rPr>
                        <a:t> Gender structure</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marL="38100" marR="38100" algn="ctr">
                        <a:lnSpc>
                          <a:spcPct val="115000"/>
                        </a:lnSpc>
                        <a:spcBef>
                          <a:spcPts val="600"/>
                        </a:spcBef>
                        <a:spcAft>
                          <a:spcPts val="0"/>
                        </a:spcAft>
                      </a:pPr>
                      <a:r>
                        <a:rPr lang="en-US" sz="2000" dirty="0">
                          <a:effectLst/>
                        </a:rPr>
                        <a:t>N</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a:t>
                      </a:r>
                    </a:p>
                  </a:txBody>
                  <a:tcPr marL="0" marR="0" marT="0" marB="0" anchor="ctr"/>
                </a:tc>
                <a:tc>
                  <a:txBody>
                    <a:bodyPr/>
                    <a:lstStyle/>
                    <a:p>
                      <a:pPr marL="38100" marR="38100" algn="ctr">
                        <a:lnSpc>
                          <a:spcPct val="115000"/>
                        </a:lnSpc>
                        <a:spcBef>
                          <a:spcPts val="600"/>
                        </a:spcBef>
                        <a:spcAft>
                          <a:spcPts val="0"/>
                        </a:spcAft>
                      </a:pPr>
                      <a:r>
                        <a:rPr lang="en-US" sz="2000" dirty="0">
                          <a:effectLst/>
                        </a:rPr>
                        <a:t>Cumulative</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21735683"/>
                  </a:ext>
                </a:extLst>
              </a:tr>
              <a:tr h="269960">
                <a:tc rowSpan="3">
                  <a:txBody>
                    <a:bodyPr/>
                    <a:lstStyle/>
                    <a:p>
                      <a:pPr marL="38100" marR="38100">
                        <a:lnSpc>
                          <a:spcPct val="115000"/>
                        </a:lnSpc>
                        <a:spcBef>
                          <a:spcPts val="600"/>
                        </a:spcBef>
                        <a:spcAft>
                          <a:spcPts val="0"/>
                        </a:spcAft>
                      </a:pPr>
                      <a:r>
                        <a:rPr lang="en-US" sz="2000" dirty="0">
                          <a:effectLst/>
                        </a:rPr>
                        <a:t> </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ct val="115000"/>
                        </a:lnSpc>
                        <a:spcBef>
                          <a:spcPts val="600"/>
                        </a:spcBef>
                        <a:spcAft>
                          <a:spcPts val="0"/>
                        </a:spcAft>
                      </a:pPr>
                      <a:r>
                        <a:rPr lang="en-US" sz="2000" dirty="0">
                          <a:effectLst/>
                        </a:rPr>
                        <a:t>Male</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2000">
                          <a:effectLst/>
                        </a:rPr>
                        <a:t>189</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63.4</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63.4</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59929218"/>
                  </a:ext>
                </a:extLst>
              </a:tr>
              <a:tr h="269960">
                <a:tc vMerge="1">
                  <a:txBody>
                    <a:bodyPr/>
                    <a:lstStyle/>
                    <a:p>
                      <a:endParaRPr lang="en-US"/>
                    </a:p>
                  </a:txBody>
                  <a:tcPr/>
                </a:tc>
                <a:tc>
                  <a:txBody>
                    <a:bodyPr/>
                    <a:lstStyle/>
                    <a:p>
                      <a:pPr marL="38100" marR="38100">
                        <a:lnSpc>
                          <a:spcPct val="115000"/>
                        </a:lnSpc>
                        <a:spcBef>
                          <a:spcPts val="600"/>
                        </a:spcBef>
                        <a:spcAft>
                          <a:spcPts val="0"/>
                        </a:spcAft>
                      </a:pPr>
                      <a:r>
                        <a:rPr lang="en-US" sz="2000" dirty="0">
                          <a:effectLst/>
                        </a:rPr>
                        <a:t>Female</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2000">
                          <a:effectLst/>
                        </a:rPr>
                        <a:t>109</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36.6</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100.0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33532419"/>
                  </a:ext>
                </a:extLst>
              </a:tr>
              <a:tr h="269960">
                <a:tc vMerge="1">
                  <a:txBody>
                    <a:bodyPr/>
                    <a:lstStyle/>
                    <a:p>
                      <a:endParaRPr lang="en-US"/>
                    </a:p>
                  </a:txBody>
                  <a:tcPr/>
                </a:tc>
                <a:tc>
                  <a:txBody>
                    <a:bodyPr/>
                    <a:lstStyle/>
                    <a:p>
                      <a:pPr marL="38100" marR="38100">
                        <a:lnSpc>
                          <a:spcPct val="115000"/>
                        </a:lnSpc>
                        <a:spcBef>
                          <a:spcPts val="600"/>
                        </a:spcBef>
                        <a:spcAft>
                          <a:spcPts val="0"/>
                        </a:spcAft>
                      </a:pPr>
                      <a:r>
                        <a:rPr lang="en-US" sz="2000" dirty="0">
                          <a:solidFill>
                            <a:srgbClr val="000000"/>
                          </a:solidFill>
                          <a:effectLst/>
                          <a:latin typeface="+mj-lt"/>
                          <a:ea typeface="Times New Roman" panose="02020603050405020304" pitchFamily="18" charset="0"/>
                          <a:cs typeface="Times New Roman" panose="02020603050405020304" pitchFamily="18" charset="0"/>
                        </a:rPr>
                        <a:t>Total</a:t>
                      </a:r>
                    </a:p>
                  </a:txBody>
                  <a:tcPr marL="0" marR="0" marT="0" marB="0"/>
                </a:tc>
                <a:tc>
                  <a:txBody>
                    <a:bodyPr/>
                    <a:lstStyle/>
                    <a:p>
                      <a:pPr marL="38100" marR="38100" algn="r">
                        <a:lnSpc>
                          <a:spcPct val="115000"/>
                        </a:lnSpc>
                        <a:spcBef>
                          <a:spcPts val="600"/>
                        </a:spcBef>
                        <a:spcAft>
                          <a:spcPts val="0"/>
                        </a:spcAft>
                      </a:pPr>
                      <a:r>
                        <a:rPr lang="en-US" sz="2000">
                          <a:effectLst/>
                        </a:rPr>
                        <a:t>298</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100.0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15000"/>
                        </a:lnSpc>
                        <a:spcBef>
                          <a:spcPts val="600"/>
                        </a:spcBef>
                        <a:spcAft>
                          <a:spcPts val="0"/>
                        </a:spcAft>
                      </a:pPr>
                      <a:r>
                        <a:rPr lang="en-US" sz="2000" dirty="0">
                          <a:effectLst/>
                        </a:rPr>
                        <a:t> </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88933283"/>
                  </a:ext>
                </a:extLst>
              </a:tr>
            </a:tbl>
          </a:graphicData>
        </a:graphic>
      </p:graphicFrame>
      <p:graphicFrame>
        <p:nvGraphicFramePr>
          <p:cNvPr id="6" name="Table 5">
            <a:extLst>
              <a:ext uri="{FF2B5EF4-FFF2-40B4-BE49-F238E27FC236}">
                <a16:creationId xmlns:a16="http://schemas.microsoft.com/office/drawing/2014/main" id="{BFF59626-C1A5-8F4E-86E4-9B8569D06B45}"/>
              </a:ext>
            </a:extLst>
          </p:cNvPr>
          <p:cNvGraphicFramePr>
            <a:graphicFrameLocks noGrp="1"/>
          </p:cNvGraphicFramePr>
          <p:nvPr>
            <p:extLst>
              <p:ext uri="{D42A27DB-BD31-4B8C-83A1-F6EECF244321}">
                <p14:modId xmlns:p14="http://schemas.microsoft.com/office/powerpoint/2010/main" val="1654984122"/>
              </p:ext>
            </p:extLst>
          </p:nvPr>
        </p:nvGraphicFramePr>
        <p:xfrm>
          <a:off x="5804452" y="3393938"/>
          <a:ext cx="5793923" cy="2648794"/>
        </p:xfrm>
        <a:graphic>
          <a:graphicData uri="http://schemas.openxmlformats.org/drawingml/2006/table">
            <a:tbl>
              <a:tblPr>
                <a:tableStyleId>{5C22544A-7EE6-4342-B048-85BDC9FD1C3A}</a:tableStyleId>
              </a:tblPr>
              <a:tblGrid>
                <a:gridCol w="114956">
                  <a:extLst>
                    <a:ext uri="{9D8B030D-6E8A-4147-A177-3AD203B41FA5}">
                      <a16:colId xmlns:a16="http://schemas.microsoft.com/office/drawing/2014/main" val="1947233398"/>
                    </a:ext>
                  </a:extLst>
                </a:gridCol>
                <a:gridCol w="2508975">
                  <a:extLst>
                    <a:ext uri="{9D8B030D-6E8A-4147-A177-3AD203B41FA5}">
                      <a16:colId xmlns:a16="http://schemas.microsoft.com/office/drawing/2014/main" val="977437270"/>
                    </a:ext>
                  </a:extLst>
                </a:gridCol>
                <a:gridCol w="768626">
                  <a:extLst>
                    <a:ext uri="{9D8B030D-6E8A-4147-A177-3AD203B41FA5}">
                      <a16:colId xmlns:a16="http://schemas.microsoft.com/office/drawing/2014/main" val="2224554126"/>
                    </a:ext>
                  </a:extLst>
                </a:gridCol>
                <a:gridCol w="940904">
                  <a:extLst>
                    <a:ext uri="{9D8B030D-6E8A-4147-A177-3AD203B41FA5}">
                      <a16:colId xmlns:a16="http://schemas.microsoft.com/office/drawing/2014/main" val="3333381533"/>
                    </a:ext>
                  </a:extLst>
                </a:gridCol>
                <a:gridCol w="1460462">
                  <a:extLst>
                    <a:ext uri="{9D8B030D-6E8A-4147-A177-3AD203B41FA5}">
                      <a16:colId xmlns:a16="http://schemas.microsoft.com/office/drawing/2014/main" val="2225913959"/>
                    </a:ext>
                  </a:extLst>
                </a:gridCol>
              </a:tblGrid>
              <a:tr h="608219">
                <a:tc gridSpan="2">
                  <a:txBody>
                    <a:bodyPr/>
                    <a:lstStyle/>
                    <a:p>
                      <a:pPr>
                        <a:lnSpc>
                          <a:spcPct val="115000"/>
                        </a:lnSpc>
                        <a:spcBef>
                          <a:spcPts val="600"/>
                        </a:spcBef>
                        <a:spcAft>
                          <a:spcPts val="0"/>
                        </a:spcAft>
                      </a:pPr>
                      <a:r>
                        <a:rPr lang="en-US" sz="2000" dirty="0">
                          <a:effectLst/>
                        </a:rPr>
                        <a:t> Educational structure</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marL="38100" marR="38100" algn="ctr">
                        <a:lnSpc>
                          <a:spcPct val="115000"/>
                        </a:lnSpc>
                        <a:spcBef>
                          <a:spcPts val="600"/>
                        </a:spcBef>
                        <a:spcAft>
                          <a:spcPts val="0"/>
                        </a:spcAft>
                      </a:pPr>
                      <a:r>
                        <a:rPr lang="en-US" sz="2000" dirty="0">
                          <a:effectLst/>
                        </a:rPr>
                        <a:t>N</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2000" dirty="0">
                          <a:effectLst/>
                        </a:rPr>
                        <a:t>%</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lvl="0" indent="0" algn="ctr" defTabSz="914400" rtl="0" eaLnBrk="1" fontAlgn="auto" latinLnBrk="0" hangingPunct="1">
                        <a:lnSpc>
                          <a:spcPct val="115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rPr>
                        <a:t>Cumulative</a:t>
                      </a:r>
                      <a:endParaRPr kumimoji="0" lang="en-US" sz="2000" b="0" i="0" u="none" strike="noStrike" kern="1200" cap="none" spc="0" normalizeH="0" baseline="0" noProof="0" dirty="0">
                        <a:ln>
                          <a:noFill/>
                        </a:ln>
                        <a:solidFill>
                          <a:srgbClr val="000000"/>
                        </a:solidFill>
                        <a:effectLst/>
                        <a:uLnTx/>
                        <a:uFillTx/>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02665983"/>
                  </a:ext>
                </a:extLst>
              </a:tr>
              <a:tr h="270780">
                <a:tc rowSpan="5">
                  <a:txBody>
                    <a:bodyPr/>
                    <a:lstStyle/>
                    <a:p>
                      <a:pPr marL="38100" marR="38100">
                        <a:lnSpc>
                          <a:spcPct val="115000"/>
                        </a:lnSpc>
                        <a:spcBef>
                          <a:spcPts val="600"/>
                        </a:spcBef>
                        <a:spcAft>
                          <a:spcPts val="0"/>
                        </a:spcAft>
                      </a:pPr>
                      <a:r>
                        <a:rPr lang="en-US" sz="2000">
                          <a:effectLst/>
                        </a:rPr>
                        <a:t> </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nSpc>
                          <a:spcPct val="115000"/>
                        </a:lnSpc>
                        <a:spcBef>
                          <a:spcPts val="600"/>
                        </a:spcBef>
                        <a:spcAft>
                          <a:spcPts val="0"/>
                        </a:spcAft>
                      </a:pPr>
                      <a:r>
                        <a:rPr lang="en-US" sz="2000" dirty="0">
                          <a:effectLst/>
                        </a:rPr>
                        <a:t>Without education</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2000">
                          <a:effectLst/>
                        </a:rPr>
                        <a:t>30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10.1</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10.1</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48691068"/>
                  </a:ext>
                </a:extLst>
              </a:tr>
              <a:tr h="551643">
                <a:tc vMerge="1">
                  <a:txBody>
                    <a:bodyPr/>
                    <a:lstStyle/>
                    <a:p>
                      <a:endParaRPr lang="en-US"/>
                    </a:p>
                  </a:txBody>
                  <a:tcPr/>
                </a:tc>
                <a:tc>
                  <a:txBody>
                    <a:bodyPr/>
                    <a:lstStyle/>
                    <a:p>
                      <a:pPr marL="38100" marR="38100">
                        <a:lnSpc>
                          <a:spcPct val="115000"/>
                        </a:lnSpc>
                        <a:spcBef>
                          <a:spcPts val="600"/>
                        </a:spcBef>
                        <a:spcAft>
                          <a:spcPts val="0"/>
                        </a:spcAft>
                      </a:pPr>
                      <a:r>
                        <a:rPr lang="en-US" sz="2000" dirty="0">
                          <a:effectLst/>
                        </a:rPr>
                        <a:t>Incomplete elementary school</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2000">
                          <a:effectLst/>
                        </a:rPr>
                        <a:t>79</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26.5</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36.6</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30133433"/>
                  </a:ext>
                </a:extLst>
              </a:tr>
              <a:tr h="270780">
                <a:tc vMerge="1">
                  <a:txBody>
                    <a:bodyPr/>
                    <a:lstStyle/>
                    <a:p>
                      <a:endParaRPr lang="en-US"/>
                    </a:p>
                  </a:txBody>
                  <a:tcPr/>
                </a:tc>
                <a:tc>
                  <a:txBody>
                    <a:bodyPr/>
                    <a:lstStyle/>
                    <a:p>
                      <a:pPr marL="38100" marR="38100">
                        <a:lnSpc>
                          <a:spcPct val="115000"/>
                        </a:lnSpc>
                        <a:spcBef>
                          <a:spcPts val="600"/>
                        </a:spcBef>
                        <a:spcAft>
                          <a:spcPts val="0"/>
                        </a:spcAft>
                      </a:pPr>
                      <a:r>
                        <a:rPr lang="en-US" sz="2000" dirty="0">
                          <a:effectLst/>
                        </a:rPr>
                        <a:t>Elementary school</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2000">
                          <a:effectLst/>
                        </a:rPr>
                        <a:t>149</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50.0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86.6</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50926783"/>
                  </a:ext>
                </a:extLst>
              </a:tr>
              <a:tr h="270780">
                <a:tc vMerge="1">
                  <a:txBody>
                    <a:bodyPr/>
                    <a:lstStyle/>
                    <a:p>
                      <a:endParaRPr lang="en-US"/>
                    </a:p>
                  </a:txBody>
                  <a:tcPr/>
                </a:tc>
                <a:tc>
                  <a:txBody>
                    <a:bodyPr/>
                    <a:lstStyle/>
                    <a:p>
                      <a:pPr marL="38100" marR="38100">
                        <a:lnSpc>
                          <a:spcPct val="115000"/>
                        </a:lnSpc>
                        <a:spcBef>
                          <a:spcPts val="600"/>
                        </a:spcBef>
                        <a:spcAft>
                          <a:spcPts val="0"/>
                        </a:spcAft>
                      </a:pPr>
                      <a:r>
                        <a:rPr lang="en-US" sz="2000" dirty="0">
                          <a:effectLst/>
                        </a:rPr>
                        <a:t>High school</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2000">
                          <a:effectLst/>
                        </a:rPr>
                        <a:t>40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13.4</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100.0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41457344"/>
                  </a:ext>
                </a:extLst>
              </a:tr>
              <a:tr h="270780">
                <a:tc vMerge="1">
                  <a:txBody>
                    <a:bodyPr/>
                    <a:lstStyle/>
                    <a:p>
                      <a:endParaRPr lang="en-US"/>
                    </a:p>
                  </a:txBody>
                  <a:tcPr/>
                </a:tc>
                <a:tc>
                  <a:txBody>
                    <a:bodyPr/>
                    <a:lstStyle/>
                    <a:p>
                      <a:pPr marL="38100" marR="38100">
                        <a:lnSpc>
                          <a:spcPct val="115000"/>
                        </a:lnSpc>
                        <a:spcBef>
                          <a:spcPts val="600"/>
                        </a:spcBef>
                        <a:spcAft>
                          <a:spcPts val="0"/>
                        </a:spcAft>
                      </a:pPr>
                      <a:r>
                        <a:rPr lang="en-US" sz="2000" dirty="0">
                          <a:effectLst/>
                        </a:rPr>
                        <a:t>Total</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2000">
                          <a:effectLst/>
                        </a:rPr>
                        <a:t>298</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2000">
                          <a:effectLst/>
                        </a:rPr>
                        <a:t>100.0</a:t>
                      </a:r>
                      <a:endParaRPr lang="en-US" sz="20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15000"/>
                        </a:lnSpc>
                        <a:spcBef>
                          <a:spcPts val="600"/>
                        </a:spcBef>
                        <a:spcAft>
                          <a:spcPts val="0"/>
                        </a:spcAft>
                      </a:pPr>
                      <a:r>
                        <a:rPr lang="en-US" sz="2000" dirty="0">
                          <a:effectLst/>
                        </a:rPr>
                        <a:t> </a:t>
                      </a:r>
                      <a:endParaRPr lang="en-US" sz="20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44872117"/>
                  </a:ext>
                </a:extLst>
              </a:tr>
            </a:tbl>
          </a:graphicData>
        </a:graphic>
      </p:graphicFrame>
    </p:spTree>
    <p:extLst>
      <p:ext uri="{BB962C8B-B14F-4D97-AF65-F5344CB8AC3E}">
        <p14:creationId xmlns:p14="http://schemas.microsoft.com/office/powerpoint/2010/main" val="66053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418799" y="904994"/>
            <a:ext cx="10044332" cy="482040"/>
          </a:xfrm>
        </p:spPr>
        <p:txBody>
          <a:bodyPr/>
          <a:lstStyle/>
          <a:p>
            <a:pPr algn="ctr"/>
            <a:r>
              <a:rPr lang="en-US" sz="2800" dirty="0">
                <a:solidFill>
                  <a:schemeClr val="accent5">
                    <a:lumMod val="50000"/>
                  </a:schemeClr>
                </a:solidFill>
              </a:rPr>
              <a:t>Results - Source of income and economic status</a:t>
            </a:r>
          </a:p>
        </p:txBody>
      </p:sp>
      <p:sp>
        <p:nvSpPr>
          <p:cNvPr id="3" name="Subtitle 2">
            <a:extLst>
              <a:ext uri="{FF2B5EF4-FFF2-40B4-BE49-F238E27FC236}">
                <a16:creationId xmlns:a16="http://schemas.microsoft.com/office/drawing/2014/main" id="{20EED549-BE89-184B-9D47-7031EC8DEDBF}"/>
              </a:ext>
            </a:extLst>
          </p:cNvPr>
          <p:cNvSpPr>
            <a:spLocks noGrp="1"/>
          </p:cNvSpPr>
          <p:nvPr>
            <p:ph type="subTitle"/>
          </p:nvPr>
        </p:nvSpPr>
        <p:spPr>
          <a:xfrm>
            <a:off x="490330" y="1624309"/>
            <a:ext cx="11161054" cy="4458440"/>
          </a:xfrm>
        </p:spPr>
        <p:txBody>
          <a:bodyPr anchor="t"/>
          <a:lstStyle/>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The collection of secondary raw materials is the primary source of income for 56.7% of respondents. Almost a third of the respondents (30%) indicated social assistance as the primary source of income.</a:t>
            </a:r>
          </a:p>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Almost 87% of respondents never received state aid for their jobs, while only 13.1% indicate that they were in some of the state social programs aimed on improvement of socio-economic position of informal waste collectors.</a:t>
            </a:r>
          </a:p>
        </p:txBody>
      </p:sp>
      <p:graphicFrame>
        <p:nvGraphicFramePr>
          <p:cNvPr id="7" name="Table 6">
            <a:extLst>
              <a:ext uri="{FF2B5EF4-FFF2-40B4-BE49-F238E27FC236}">
                <a16:creationId xmlns:a16="http://schemas.microsoft.com/office/drawing/2014/main" id="{0318DA23-7CF1-6942-8A5F-F87848D7338E}"/>
              </a:ext>
            </a:extLst>
          </p:cNvPr>
          <p:cNvGraphicFramePr>
            <a:graphicFrameLocks noGrp="1"/>
          </p:cNvGraphicFramePr>
          <p:nvPr>
            <p:extLst>
              <p:ext uri="{D42A27DB-BD31-4B8C-83A1-F6EECF244321}">
                <p14:modId xmlns:p14="http://schemas.microsoft.com/office/powerpoint/2010/main" val="1877269398"/>
              </p:ext>
            </p:extLst>
          </p:nvPr>
        </p:nvGraphicFramePr>
        <p:xfrm>
          <a:off x="740431" y="3193806"/>
          <a:ext cx="5768457" cy="1974542"/>
        </p:xfrm>
        <a:graphic>
          <a:graphicData uri="http://schemas.openxmlformats.org/drawingml/2006/table">
            <a:tbl>
              <a:tblPr>
                <a:tableStyleId>{5C22544A-7EE6-4342-B048-85BDC9FD1C3A}</a:tableStyleId>
              </a:tblPr>
              <a:tblGrid>
                <a:gridCol w="2902226">
                  <a:extLst>
                    <a:ext uri="{9D8B030D-6E8A-4147-A177-3AD203B41FA5}">
                      <a16:colId xmlns:a16="http://schemas.microsoft.com/office/drawing/2014/main" val="2159305965"/>
                    </a:ext>
                  </a:extLst>
                </a:gridCol>
                <a:gridCol w="622852">
                  <a:extLst>
                    <a:ext uri="{9D8B030D-6E8A-4147-A177-3AD203B41FA5}">
                      <a16:colId xmlns:a16="http://schemas.microsoft.com/office/drawing/2014/main" val="2621517999"/>
                    </a:ext>
                  </a:extLst>
                </a:gridCol>
                <a:gridCol w="781878">
                  <a:extLst>
                    <a:ext uri="{9D8B030D-6E8A-4147-A177-3AD203B41FA5}">
                      <a16:colId xmlns:a16="http://schemas.microsoft.com/office/drawing/2014/main" val="2562732929"/>
                    </a:ext>
                  </a:extLst>
                </a:gridCol>
                <a:gridCol w="1461501">
                  <a:extLst>
                    <a:ext uri="{9D8B030D-6E8A-4147-A177-3AD203B41FA5}">
                      <a16:colId xmlns:a16="http://schemas.microsoft.com/office/drawing/2014/main" val="4030099563"/>
                    </a:ext>
                  </a:extLst>
                </a:gridCol>
              </a:tblGrid>
              <a:tr h="504642">
                <a:tc>
                  <a:txBody>
                    <a:bodyPr/>
                    <a:lstStyle/>
                    <a:p>
                      <a:pPr>
                        <a:lnSpc>
                          <a:spcPct val="115000"/>
                        </a:lnSpc>
                        <a:spcBef>
                          <a:spcPts val="600"/>
                        </a:spcBef>
                        <a:spcAft>
                          <a:spcPts val="0"/>
                        </a:spcAft>
                      </a:pPr>
                      <a:r>
                        <a:rPr lang="en-US" sz="1800" dirty="0">
                          <a:effectLst/>
                          <a:latin typeface="+mj-lt"/>
                        </a:rPr>
                        <a:t> Primary source of income</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dirty="0">
                          <a:effectLst/>
                          <a:latin typeface="+mj-lt"/>
                        </a:rPr>
                        <a:t>N</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dirty="0">
                          <a:effectLst/>
                          <a:latin typeface="+mj-lt"/>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dirty="0">
                          <a:effectLst/>
                          <a:latin typeface="+mj-lt"/>
                        </a:rPr>
                        <a:t>Cumulative</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74898167"/>
                  </a:ext>
                </a:extLst>
              </a:tr>
              <a:tr h="504642">
                <a:tc>
                  <a:txBody>
                    <a:bodyPr/>
                    <a:lstStyle/>
                    <a:p>
                      <a:pPr marL="38100" marR="38100">
                        <a:lnSpc>
                          <a:spcPct val="115000"/>
                        </a:lnSpc>
                        <a:spcBef>
                          <a:spcPts val="600"/>
                        </a:spcBef>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Secondary row materials collection</a:t>
                      </a:r>
                    </a:p>
                  </a:txBody>
                  <a:tcPr marL="0" marR="0" marT="0" marB="0"/>
                </a:tc>
                <a:tc>
                  <a:txBody>
                    <a:bodyPr/>
                    <a:lstStyle/>
                    <a:p>
                      <a:pPr marL="38100" marR="38100" algn="r">
                        <a:lnSpc>
                          <a:spcPct val="115000"/>
                        </a:lnSpc>
                        <a:spcBef>
                          <a:spcPts val="600"/>
                        </a:spcBef>
                        <a:spcAft>
                          <a:spcPts val="0"/>
                        </a:spcAft>
                      </a:pPr>
                      <a:r>
                        <a:rPr lang="en-US" sz="1800">
                          <a:effectLst/>
                          <a:latin typeface="+mj-lt"/>
                        </a:rPr>
                        <a:t>169</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dirty="0">
                          <a:effectLst/>
                          <a:latin typeface="+mj-lt"/>
                        </a:rPr>
                        <a:t>56.7</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latin typeface="+mj-lt"/>
                        </a:rPr>
                        <a:t>56.7</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85753686"/>
                  </a:ext>
                </a:extLst>
              </a:tr>
              <a:tr h="247745">
                <a:tc>
                  <a:txBody>
                    <a:bodyPr/>
                    <a:lstStyle/>
                    <a:p>
                      <a:pPr marL="38100" marR="38100">
                        <a:lnSpc>
                          <a:spcPct val="115000"/>
                        </a:lnSpc>
                        <a:spcBef>
                          <a:spcPts val="600"/>
                        </a:spcBef>
                        <a:spcAft>
                          <a:spcPts val="0"/>
                        </a:spcAft>
                      </a:pPr>
                      <a:r>
                        <a:rPr lang="en-US" sz="1800" dirty="0">
                          <a:effectLst/>
                          <a:latin typeface="+mj-lt"/>
                        </a:rPr>
                        <a:t>Social assistance (dole)</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800">
                          <a:effectLst/>
                          <a:latin typeface="+mj-lt"/>
                        </a:rPr>
                        <a:t>89</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latin typeface="+mj-lt"/>
                        </a:rPr>
                        <a:t>29.9</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latin typeface="+mj-lt"/>
                        </a:rPr>
                        <a:t>86.6</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83471542"/>
                  </a:ext>
                </a:extLst>
              </a:tr>
              <a:tr h="247745">
                <a:tc>
                  <a:txBody>
                    <a:bodyPr/>
                    <a:lstStyle/>
                    <a:p>
                      <a:pPr marL="38100" marR="38100">
                        <a:lnSpc>
                          <a:spcPct val="115000"/>
                        </a:lnSpc>
                        <a:spcBef>
                          <a:spcPts val="600"/>
                        </a:spcBef>
                        <a:spcAft>
                          <a:spcPts val="0"/>
                        </a:spcAft>
                      </a:pPr>
                      <a:r>
                        <a:rPr lang="en-US" sz="1800" dirty="0">
                          <a:effectLst/>
                          <a:latin typeface="+mj-lt"/>
                        </a:rPr>
                        <a:t>Other</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800">
                          <a:effectLst/>
                          <a:latin typeface="+mj-lt"/>
                        </a:rPr>
                        <a:t>40</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latin typeface="+mj-lt"/>
                        </a:rPr>
                        <a:t>13.4</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latin typeface="+mj-lt"/>
                        </a:rPr>
                        <a:t>100.0</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99524059"/>
                  </a:ext>
                </a:extLst>
              </a:tr>
              <a:tr h="247745">
                <a:tc>
                  <a:txBody>
                    <a:bodyPr/>
                    <a:lstStyle/>
                    <a:p>
                      <a:pPr marL="38100" marR="38100">
                        <a:lnSpc>
                          <a:spcPct val="115000"/>
                        </a:lnSpc>
                        <a:spcBef>
                          <a:spcPts val="600"/>
                        </a:spcBef>
                        <a:spcAft>
                          <a:spcPts val="0"/>
                        </a:spcAft>
                      </a:pPr>
                      <a:r>
                        <a:rPr lang="en-US" sz="1800" dirty="0">
                          <a:effectLst/>
                          <a:latin typeface="+mj-lt"/>
                        </a:rPr>
                        <a:t>Total</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800">
                          <a:effectLst/>
                          <a:latin typeface="+mj-lt"/>
                        </a:rPr>
                        <a:t>298</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latin typeface="+mj-lt"/>
                        </a:rPr>
                        <a:t>100.0</a:t>
                      </a:r>
                      <a:endParaRPr lang="en-US" sz="18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15000"/>
                        </a:lnSpc>
                        <a:spcBef>
                          <a:spcPts val="600"/>
                        </a:spcBef>
                        <a:spcAft>
                          <a:spcPts val="0"/>
                        </a:spcAft>
                      </a:pPr>
                      <a:r>
                        <a:rPr lang="en-US" sz="1800" dirty="0">
                          <a:effectLst/>
                          <a:latin typeface="+mj-lt"/>
                        </a:rPr>
                        <a:t> </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45515395"/>
                  </a:ext>
                </a:extLst>
              </a:tr>
            </a:tbl>
          </a:graphicData>
        </a:graphic>
      </p:graphicFrame>
      <p:graphicFrame>
        <p:nvGraphicFramePr>
          <p:cNvPr id="8" name="Table 7">
            <a:extLst>
              <a:ext uri="{FF2B5EF4-FFF2-40B4-BE49-F238E27FC236}">
                <a16:creationId xmlns:a16="http://schemas.microsoft.com/office/drawing/2014/main" id="{FC738C37-A839-3241-A4EE-BC7E2F046648}"/>
              </a:ext>
            </a:extLst>
          </p:cNvPr>
          <p:cNvGraphicFramePr>
            <a:graphicFrameLocks noGrp="1"/>
          </p:cNvGraphicFramePr>
          <p:nvPr>
            <p:extLst>
              <p:ext uri="{D42A27DB-BD31-4B8C-83A1-F6EECF244321}">
                <p14:modId xmlns:p14="http://schemas.microsoft.com/office/powerpoint/2010/main" val="1387576059"/>
              </p:ext>
            </p:extLst>
          </p:nvPr>
        </p:nvGraphicFramePr>
        <p:xfrm>
          <a:off x="6758988" y="3302976"/>
          <a:ext cx="4704143" cy="1865372"/>
        </p:xfrm>
        <a:graphic>
          <a:graphicData uri="http://schemas.openxmlformats.org/drawingml/2006/table">
            <a:tbl>
              <a:tblPr>
                <a:tableStyleId>{5C22544A-7EE6-4342-B048-85BDC9FD1C3A}</a:tableStyleId>
              </a:tblPr>
              <a:tblGrid>
                <a:gridCol w="1228127">
                  <a:extLst>
                    <a:ext uri="{9D8B030D-6E8A-4147-A177-3AD203B41FA5}">
                      <a16:colId xmlns:a16="http://schemas.microsoft.com/office/drawing/2014/main" val="53691106"/>
                    </a:ext>
                  </a:extLst>
                </a:gridCol>
                <a:gridCol w="963381">
                  <a:extLst>
                    <a:ext uri="{9D8B030D-6E8A-4147-A177-3AD203B41FA5}">
                      <a16:colId xmlns:a16="http://schemas.microsoft.com/office/drawing/2014/main" val="588645236"/>
                    </a:ext>
                  </a:extLst>
                </a:gridCol>
                <a:gridCol w="968284">
                  <a:extLst>
                    <a:ext uri="{9D8B030D-6E8A-4147-A177-3AD203B41FA5}">
                      <a16:colId xmlns:a16="http://schemas.microsoft.com/office/drawing/2014/main" val="547116314"/>
                    </a:ext>
                  </a:extLst>
                </a:gridCol>
                <a:gridCol w="1544351">
                  <a:extLst>
                    <a:ext uri="{9D8B030D-6E8A-4147-A177-3AD203B41FA5}">
                      <a16:colId xmlns:a16="http://schemas.microsoft.com/office/drawing/2014/main" val="976896109"/>
                    </a:ext>
                  </a:extLst>
                </a:gridCol>
              </a:tblGrid>
              <a:tr h="754358">
                <a:tc>
                  <a:txBody>
                    <a:bodyPr/>
                    <a:lstStyle/>
                    <a:p>
                      <a:pPr algn="ctr">
                        <a:lnSpc>
                          <a:spcPct val="115000"/>
                        </a:lnSpc>
                        <a:spcBef>
                          <a:spcPts val="600"/>
                        </a:spcBef>
                        <a:spcAft>
                          <a:spcPts val="0"/>
                        </a:spcAft>
                      </a:pPr>
                      <a:r>
                        <a:rPr lang="en-US" sz="1800" dirty="0">
                          <a:effectLst/>
                        </a:rPr>
                        <a:t>State Aid </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dirty="0">
                          <a:effectLst/>
                        </a:rPr>
                        <a:t>N</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dirty="0">
                          <a:effectLst/>
                          <a:latin typeface="+mj-lt"/>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800" dirty="0">
                          <a:effectLst/>
                          <a:latin typeface="+mj-lt"/>
                        </a:rPr>
                        <a:t>Cumulative</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22087044"/>
                  </a:ext>
                </a:extLst>
              </a:tr>
              <a:tr h="370338">
                <a:tc>
                  <a:txBody>
                    <a:bodyPr/>
                    <a:lstStyle/>
                    <a:p>
                      <a:pPr marL="38100" marR="38100">
                        <a:lnSpc>
                          <a:spcPct val="115000"/>
                        </a:lnSpc>
                        <a:spcBef>
                          <a:spcPts val="600"/>
                        </a:spcBef>
                        <a:spcAft>
                          <a:spcPts val="0"/>
                        </a:spcAft>
                      </a:pPr>
                      <a:r>
                        <a:rPr lang="en-US" sz="1800" dirty="0">
                          <a:effectLst/>
                        </a:rPr>
                        <a:t>No</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800">
                          <a:effectLst/>
                        </a:rPr>
                        <a:t>259</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rPr>
                        <a:t>86.9</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rPr>
                        <a:t>86.9</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06159802"/>
                  </a:ext>
                </a:extLst>
              </a:tr>
              <a:tr h="370338">
                <a:tc>
                  <a:txBody>
                    <a:bodyPr/>
                    <a:lstStyle/>
                    <a:p>
                      <a:pPr marL="38100" marR="38100">
                        <a:lnSpc>
                          <a:spcPct val="115000"/>
                        </a:lnSpc>
                        <a:spcBef>
                          <a:spcPts val="600"/>
                        </a:spcBef>
                        <a:spcAft>
                          <a:spcPts val="0"/>
                        </a:spcAft>
                      </a:pPr>
                      <a:r>
                        <a:rPr lang="en-US" sz="1800" dirty="0">
                          <a:solidFill>
                            <a:srgbClr val="000000"/>
                          </a:solidFill>
                          <a:effectLst/>
                          <a:latin typeface="+mj-lt"/>
                          <a:ea typeface="Times New Roman" panose="02020603050405020304" pitchFamily="18" charset="0"/>
                          <a:cs typeface="Times New Roman" panose="02020603050405020304" pitchFamily="18" charset="0"/>
                        </a:rPr>
                        <a:t>Yes</a:t>
                      </a:r>
                    </a:p>
                  </a:txBody>
                  <a:tcPr marL="0" marR="0" marT="0" marB="0"/>
                </a:tc>
                <a:tc>
                  <a:txBody>
                    <a:bodyPr/>
                    <a:lstStyle/>
                    <a:p>
                      <a:pPr marL="38100" marR="38100" algn="r">
                        <a:lnSpc>
                          <a:spcPct val="115000"/>
                        </a:lnSpc>
                        <a:spcBef>
                          <a:spcPts val="600"/>
                        </a:spcBef>
                        <a:spcAft>
                          <a:spcPts val="0"/>
                        </a:spcAft>
                      </a:pPr>
                      <a:r>
                        <a:rPr lang="en-US" sz="1800">
                          <a:effectLst/>
                        </a:rPr>
                        <a:t>39</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rPr>
                        <a:t>13.1</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rPr>
                        <a:t>100.0</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90989412"/>
                  </a:ext>
                </a:extLst>
              </a:tr>
              <a:tr h="370338">
                <a:tc>
                  <a:txBody>
                    <a:bodyPr/>
                    <a:lstStyle/>
                    <a:p>
                      <a:pPr marL="38100" marR="38100">
                        <a:lnSpc>
                          <a:spcPct val="115000"/>
                        </a:lnSpc>
                        <a:spcBef>
                          <a:spcPts val="600"/>
                        </a:spcBef>
                        <a:spcAft>
                          <a:spcPts val="0"/>
                        </a:spcAft>
                      </a:pPr>
                      <a:r>
                        <a:rPr lang="en-US" sz="1800" dirty="0">
                          <a:effectLst/>
                        </a:rPr>
                        <a:t>Total</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800">
                          <a:effectLst/>
                        </a:rPr>
                        <a:t>298</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800">
                          <a:effectLst/>
                        </a:rPr>
                        <a:t>100.0</a:t>
                      </a:r>
                      <a:endParaRPr lang="en-US" sz="18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15000"/>
                        </a:lnSpc>
                        <a:spcBef>
                          <a:spcPts val="600"/>
                        </a:spcBef>
                        <a:spcAft>
                          <a:spcPts val="0"/>
                        </a:spcAft>
                      </a:pPr>
                      <a:r>
                        <a:rPr lang="en-US" sz="1800" dirty="0">
                          <a:effectLst/>
                        </a:rPr>
                        <a:t> </a:t>
                      </a:r>
                      <a:endParaRPr lang="en-US" sz="18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13644354"/>
                  </a:ext>
                </a:extLst>
              </a:tr>
            </a:tbl>
          </a:graphicData>
        </a:graphic>
      </p:graphicFrame>
    </p:spTree>
    <p:extLst>
      <p:ext uri="{BB962C8B-B14F-4D97-AF65-F5344CB8AC3E}">
        <p14:creationId xmlns:p14="http://schemas.microsoft.com/office/powerpoint/2010/main" val="331471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F76F-D6CF-964A-A7F0-BBFADB2F16E7}"/>
              </a:ext>
            </a:extLst>
          </p:cNvPr>
          <p:cNvSpPr>
            <a:spLocks noGrp="1"/>
          </p:cNvSpPr>
          <p:nvPr>
            <p:ph type="title"/>
          </p:nvPr>
        </p:nvSpPr>
        <p:spPr>
          <a:xfrm>
            <a:off x="1607052" y="480923"/>
            <a:ext cx="10044332" cy="482040"/>
          </a:xfrm>
        </p:spPr>
        <p:txBody>
          <a:bodyPr/>
          <a:lstStyle/>
          <a:p>
            <a:pPr algn="ctr"/>
            <a:r>
              <a:rPr lang="en-US" sz="2800" dirty="0">
                <a:solidFill>
                  <a:schemeClr val="accent5">
                    <a:lumMod val="50000"/>
                  </a:schemeClr>
                </a:solidFill>
              </a:rPr>
              <a:t>Results - the importance of organized action</a:t>
            </a:r>
          </a:p>
        </p:txBody>
      </p:sp>
      <p:sp>
        <p:nvSpPr>
          <p:cNvPr id="3" name="Subtitle 2">
            <a:extLst>
              <a:ext uri="{FF2B5EF4-FFF2-40B4-BE49-F238E27FC236}">
                <a16:creationId xmlns:a16="http://schemas.microsoft.com/office/drawing/2014/main" id="{20EED549-BE89-184B-9D47-7031EC8DEDBF}"/>
              </a:ext>
            </a:extLst>
          </p:cNvPr>
          <p:cNvSpPr>
            <a:spLocks noGrp="1"/>
          </p:cNvSpPr>
          <p:nvPr>
            <p:ph type="subTitle"/>
          </p:nvPr>
        </p:nvSpPr>
        <p:spPr>
          <a:xfrm>
            <a:off x="490330" y="1147231"/>
            <a:ext cx="11161054" cy="2576630"/>
          </a:xfrm>
        </p:spPr>
        <p:txBody>
          <a:bodyPr anchor="t"/>
          <a:lstStyle/>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That organization is important for collectors of secondary raw materials was confirmed by 70.1% of those surveyed. More precisely, when asked </a:t>
            </a:r>
            <a:r>
              <a:rPr lang="en-US" sz="1800" i="1" dirty="0">
                <a:solidFill>
                  <a:schemeClr val="bg2">
                    <a:lumMod val="50000"/>
                  </a:schemeClr>
                </a:solidFill>
              </a:rPr>
              <a:t>How important is it to you for collectors of secondary raw materials to be organized and to work together as a group?</a:t>
            </a:r>
            <a:r>
              <a:rPr lang="en-US" sz="1800" dirty="0">
                <a:solidFill>
                  <a:schemeClr val="bg2">
                    <a:lumMod val="50000"/>
                  </a:schemeClr>
                </a:solidFill>
              </a:rPr>
              <a:t> 43.3% of respondents stated that it is important, and 26.8% that it is very important. Only 20 respondents (6.7%) stated that organizing is not important at all, and 23.2% have the opinion that it is not very important. </a:t>
            </a:r>
          </a:p>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More than half of the respondents were members of an organization for collectors of secondary raw materials. More precisely, 53% of those surveyed.</a:t>
            </a:r>
          </a:p>
          <a:p>
            <a:pPr marL="285750" indent="-285750" algn="just">
              <a:lnSpc>
                <a:spcPct val="100000"/>
              </a:lnSpc>
              <a:buClr>
                <a:schemeClr val="accent1">
                  <a:lumMod val="50000"/>
                </a:schemeClr>
              </a:buClr>
              <a:buSzPct val="140000"/>
              <a:buFont typeface="Arial" panose="020B0604020202020204" pitchFamily="34" charset="0"/>
              <a:buChar char="•"/>
            </a:pPr>
            <a:r>
              <a:rPr lang="en-US" sz="1800" dirty="0">
                <a:solidFill>
                  <a:schemeClr val="bg2">
                    <a:lumMod val="50000"/>
                  </a:schemeClr>
                </a:solidFill>
              </a:rPr>
              <a:t>Of the 140 respondents who were not members of any organization for collectors of secondary raw materials, 60 of them (42.9%) are considering joining one of the organizations in the future.</a:t>
            </a:r>
          </a:p>
        </p:txBody>
      </p:sp>
      <p:graphicFrame>
        <p:nvGraphicFramePr>
          <p:cNvPr id="4" name="Table 3">
            <a:extLst>
              <a:ext uri="{FF2B5EF4-FFF2-40B4-BE49-F238E27FC236}">
                <a16:creationId xmlns:a16="http://schemas.microsoft.com/office/drawing/2014/main" id="{CF3FA4B1-5377-704E-94C5-A2BC8E7860A6}"/>
              </a:ext>
            </a:extLst>
          </p:cNvPr>
          <p:cNvGraphicFramePr>
            <a:graphicFrameLocks noGrp="1"/>
          </p:cNvGraphicFramePr>
          <p:nvPr>
            <p:extLst>
              <p:ext uri="{D42A27DB-BD31-4B8C-83A1-F6EECF244321}">
                <p14:modId xmlns:p14="http://schemas.microsoft.com/office/powerpoint/2010/main" val="3072361527"/>
              </p:ext>
            </p:extLst>
          </p:nvPr>
        </p:nvGraphicFramePr>
        <p:xfrm>
          <a:off x="602712" y="3723861"/>
          <a:ext cx="5468145" cy="2316417"/>
        </p:xfrm>
        <a:graphic>
          <a:graphicData uri="http://schemas.openxmlformats.org/drawingml/2006/table">
            <a:tbl>
              <a:tblPr>
                <a:tableStyleId>{5C22544A-7EE6-4342-B048-85BDC9FD1C3A}</a:tableStyleId>
              </a:tblPr>
              <a:tblGrid>
                <a:gridCol w="1929644">
                  <a:extLst>
                    <a:ext uri="{9D8B030D-6E8A-4147-A177-3AD203B41FA5}">
                      <a16:colId xmlns:a16="http://schemas.microsoft.com/office/drawing/2014/main" val="2994769619"/>
                    </a:ext>
                  </a:extLst>
                </a:gridCol>
                <a:gridCol w="964822">
                  <a:extLst>
                    <a:ext uri="{9D8B030D-6E8A-4147-A177-3AD203B41FA5}">
                      <a16:colId xmlns:a16="http://schemas.microsoft.com/office/drawing/2014/main" val="2051986258"/>
                    </a:ext>
                  </a:extLst>
                </a:gridCol>
                <a:gridCol w="1064094">
                  <a:extLst>
                    <a:ext uri="{9D8B030D-6E8A-4147-A177-3AD203B41FA5}">
                      <a16:colId xmlns:a16="http://schemas.microsoft.com/office/drawing/2014/main" val="491177337"/>
                    </a:ext>
                  </a:extLst>
                </a:gridCol>
                <a:gridCol w="1509585">
                  <a:extLst>
                    <a:ext uri="{9D8B030D-6E8A-4147-A177-3AD203B41FA5}">
                      <a16:colId xmlns:a16="http://schemas.microsoft.com/office/drawing/2014/main" val="1468043595"/>
                    </a:ext>
                  </a:extLst>
                </a:gridCol>
              </a:tblGrid>
              <a:tr h="767376">
                <a:tc>
                  <a:txBody>
                    <a:bodyPr/>
                    <a:lstStyle/>
                    <a:p>
                      <a:pPr algn="ctr">
                        <a:lnSpc>
                          <a:spcPct val="115000"/>
                        </a:lnSpc>
                        <a:spcBef>
                          <a:spcPts val="600"/>
                        </a:spcBef>
                        <a:spcAft>
                          <a:spcPts val="0"/>
                        </a:spcAft>
                      </a:pPr>
                      <a:r>
                        <a:rPr lang="en-US" sz="1200" i="1" dirty="0">
                          <a:solidFill>
                            <a:schemeClr val="bg2">
                              <a:lumMod val="50000"/>
                            </a:schemeClr>
                          </a:solidFill>
                          <a:latin typeface="+mj-lt"/>
                        </a:rPr>
                        <a:t>How important is it to you for collectors of secondary raw materials to be organized and to work together as a group?</a:t>
                      </a:r>
                      <a:endParaRPr lang="en-US" sz="12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15000"/>
                        </a:lnSpc>
                        <a:spcBef>
                          <a:spcPts val="600"/>
                        </a:spcBef>
                        <a:spcAft>
                          <a:spcPts val="0"/>
                        </a:spcAft>
                      </a:pPr>
                      <a:r>
                        <a:rPr lang="en-US" sz="1600" dirty="0">
                          <a:effectLst/>
                          <a:latin typeface="+mj-lt"/>
                        </a:rPr>
                        <a:t>N</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dirty="0">
                          <a:effectLst/>
                          <a:latin typeface="+mj-lt"/>
                        </a:rPr>
                        <a:t>%</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Cumulative</a:t>
                      </a:r>
                    </a:p>
                  </a:txBody>
                  <a:tcPr marL="0" marR="0" marT="0" marB="0" anchor="ctr"/>
                </a:tc>
                <a:extLst>
                  <a:ext uri="{0D108BD9-81ED-4DB2-BD59-A6C34878D82A}">
                    <a16:rowId xmlns:a16="http://schemas.microsoft.com/office/drawing/2014/main" val="3151780079"/>
                  </a:ext>
                </a:extLst>
              </a:tr>
              <a:tr h="249643">
                <a:tc>
                  <a:txBody>
                    <a:bodyPr/>
                    <a:lstStyle/>
                    <a:p>
                      <a:pPr marL="38100" marR="38100">
                        <a:lnSpc>
                          <a:spcPct val="115000"/>
                        </a:lnSpc>
                        <a:spcBef>
                          <a:spcPts val="600"/>
                        </a:spcBef>
                        <a:spcAft>
                          <a:spcPts val="0"/>
                        </a:spcAft>
                      </a:pPr>
                      <a:r>
                        <a:rPr lang="en-US" sz="1600" dirty="0">
                          <a:effectLst/>
                          <a:latin typeface="+mj-lt"/>
                        </a:rPr>
                        <a:t>Not at all</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600">
                          <a:effectLst/>
                          <a:latin typeface="+mj-lt"/>
                        </a:rPr>
                        <a:t>20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a:effectLst/>
                          <a:latin typeface="+mj-lt"/>
                        </a:rPr>
                        <a:t>6.7</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dirty="0">
                          <a:effectLst/>
                          <a:latin typeface="+mj-lt"/>
                        </a:rPr>
                        <a:t>6.7</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91654704"/>
                  </a:ext>
                </a:extLst>
              </a:tr>
              <a:tr h="249643">
                <a:tc>
                  <a:txBody>
                    <a:bodyPr/>
                    <a:lstStyle/>
                    <a:p>
                      <a:pPr marL="38100" marR="38100">
                        <a:lnSpc>
                          <a:spcPct val="115000"/>
                        </a:lnSpc>
                        <a:spcBef>
                          <a:spcPts val="600"/>
                        </a:spcBef>
                        <a:spcAft>
                          <a:spcPts val="0"/>
                        </a:spcAft>
                      </a:pPr>
                      <a:r>
                        <a:rPr lang="en-US" sz="1600" dirty="0">
                          <a:effectLst/>
                          <a:latin typeface="+mj-lt"/>
                        </a:rPr>
                        <a:t>Not too important</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600">
                          <a:effectLst/>
                          <a:latin typeface="+mj-lt"/>
                        </a:rPr>
                        <a:t>69</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a:effectLst/>
                          <a:latin typeface="+mj-lt"/>
                        </a:rPr>
                        <a:t>23.2</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dirty="0">
                          <a:effectLst/>
                          <a:latin typeface="+mj-lt"/>
                        </a:rPr>
                        <a:t>29.9</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91067937"/>
                  </a:ext>
                </a:extLst>
              </a:tr>
              <a:tr h="249643">
                <a:tc>
                  <a:txBody>
                    <a:bodyPr/>
                    <a:lstStyle/>
                    <a:p>
                      <a:pPr marL="38100" marR="38100">
                        <a:lnSpc>
                          <a:spcPct val="115000"/>
                        </a:lnSpc>
                        <a:spcBef>
                          <a:spcPts val="600"/>
                        </a:spcBef>
                        <a:spcAft>
                          <a:spcPts val="0"/>
                        </a:spcAft>
                      </a:pPr>
                      <a:r>
                        <a:rPr lang="en-US" sz="1600" dirty="0">
                          <a:effectLst/>
                          <a:latin typeface="+mj-lt"/>
                        </a:rPr>
                        <a:t>It is important</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600">
                          <a:effectLst/>
                          <a:latin typeface="+mj-lt"/>
                        </a:rPr>
                        <a:t>129</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a:effectLst/>
                          <a:latin typeface="+mj-lt"/>
                        </a:rPr>
                        <a:t>43.3</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dirty="0">
                          <a:effectLst/>
                          <a:latin typeface="+mj-lt"/>
                        </a:rPr>
                        <a:t>73.2</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56644564"/>
                  </a:ext>
                </a:extLst>
              </a:tr>
              <a:tr h="249643">
                <a:tc>
                  <a:txBody>
                    <a:bodyPr/>
                    <a:lstStyle/>
                    <a:p>
                      <a:pPr marL="38100" marR="38100">
                        <a:lnSpc>
                          <a:spcPct val="115000"/>
                        </a:lnSpc>
                        <a:spcBef>
                          <a:spcPts val="600"/>
                        </a:spcBef>
                        <a:spcAft>
                          <a:spcPts val="0"/>
                        </a:spcAft>
                      </a:pPr>
                      <a:r>
                        <a:rPr lang="en-US" sz="1600" dirty="0">
                          <a:effectLst/>
                          <a:latin typeface="+mj-lt"/>
                        </a:rPr>
                        <a:t>It is very important</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600">
                          <a:effectLst/>
                          <a:latin typeface="+mj-lt"/>
                        </a:rPr>
                        <a:t>80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a:effectLst/>
                          <a:latin typeface="+mj-lt"/>
                        </a:rPr>
                        <a:t>26.8</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dirty="0">
                          <a:effectLst/>
                          <a:latin typeface="+mj-lt"/>
                        </a:rPr>
                        <a:t>100.0</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99777277"/>
                  </a:ext>
                </a:extLst>
              </a:tr>
              <a:tr h="249643">
                <a:tc>
                  <a:txBody>
                    <a:bodyPr/>
                    <a:lstStyle/>
                    <a:p>
                      <a:pPr marL="38100" marR="38100">
                        <a:lnSpc>
                          <a:spcPct val="115000"/>
                        </a:lnSpc>
                        <a:spcBef>
                          <a:spcPts val="600"/>
                        </a:spcBef>
                        <a:spcAft>
                          <a:spcPts val="0"/>
                        </a:spcAft>
                      </a:pPr>
                      <a:r>
                        <a:rPr lang="en-US" sz="1600">
                          <a:effectLst/>
                          <a:latin typeface="+mj-lt"/>
                        </a:rPr>
                        <a:t>Ukupno</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r">
                        <a:lnSpc>
                          <a:spcPct val="115000"/>
                        </a:lnSpc>
                        <a:spcBef>
                          <a:spcPts val="600"/>
                        </a:spcBef>
                        <a:spcAft>
                          <a:spcPts val="0"/>
                        </a:spcAft>
                      </a:pPr>
                      <a:r>
                        <a:rPr lang="en-US" sz="1600">
                          <a:effectLst/>
                          <a:latin typeface="+mj-lt"/>
                        </a:rPr>
                        <a:t>298</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r">
                        <a:lnSpc>
                          <a:spcPct val="115000"/>
                        </a:lnSpc>
                        <a:spcBef>
                          <a:spcPts val="600"/>
                        </a:spcBef>
                        <a:spcAft>
                          <a:spcPts val="0"/>
                        </a:spcAft>
                      </a:pPr>
                      <a:r>
                        <a:rPr lang="en-US" sz="1600">
                          <a:effectLst/>
                          <a:latin typeface="+mj-lt"/>
                        </a:rPr>
                        <a:t>100.0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15000"/>
                        </a:lnSpc>
                        <a:spcBef>
                          <a:spcPts val="600"/>
                        </a:spcBef>
                        <a:spcAft>
                          <a:spcPts val="0"/>
                        </a:spcAft>
                      </a:pPr>
                      <a:r>
                        <a:rPr lang="en-US" sz="1600" dirty="0">
                          <a:effectLst/>
                          <a:latin typeface="+mj-lt"/>
                        </a:rPr>
                        <a:t> </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35238837"/>
                  </a:ext>
                </a:extLst>
              </a:tr>
            </a:tbl>
          </a:graphicData>
        </a:graphic>
      </p:graphicFrame>
      <p:graphicFrame>
        <p:nvGraphicFramePr>
          <p:cNvPr id="5" name="Table 4">
            <a:extLst>
              <a:ext uri="{FF2B5EF4-FFF2-40B4-BE49-F238E27FC236}">
                <a16:creationId xmlns:a16="http://schemas.microsoft.com/office/drawing/2014/main" id="{1461917C-5911-374F-9C52-AD9777FAE748}"/>
              </a:ext>
            </a:extLst>
          </p:cNvPr>
          <p:cNvGraphicFramePr>
            <a:graphicFrameLocks noGrp="1"/>
          </p:cNvGraphicFramePr>
          <p:nvPr>
            <p:extLst>
              <p:ext uri="{D42A27DB-BD31-4B8C-83A1-F6EECF244321}">
                <p14:modId xmlns:p14="http://schemas.microsoft.com/office/powerpoint/2010/main" val="3694549664"/>
              </p:ext>
            </p:extLst>
          </p:nvPr>
        </p:nvGraphicFramePr>
        <p:xfrm>
          <a:off x="6283636" y="3723861"/>
          <a:ext cx="5166241" cy="2384344"/>
        </p:xfrm>
        <a:graphic>
          <a:graphicData uri="http://schemas.openxmlformats.org/drawingml/2006/table">
            <a:tbl>
              <a:tblPr>
                <a:tableStyleId>{5C22544A-7EE6-4342-B048-85BDC9FD1C3A}</a:tableStyleId>
              </a:tblPr>
              <a:tblGrid>
                <a:gridCol w="1162466">
                  <a:extLst>
                    <a:ext uri="{9D8B030D-6E8A-4147-A177-3AD203B41FA5}">
                      <a16:colId xmlns:a16="http://schemas.microsoft.com/office/drawing/2014/main" val="111675764"/>
                    </a:ext>
                  </a:extLst>
                </a:gridCol>
                <a:gridCol w="980364">
                  <a:extLst>
                    <a:ext uri="{9D8B030D-6E8A-4147-A177-3AD203B41FA5}">
                      <a16:colId xmlns:a16="http://schemas.microsoft.com/office/drawing/2014/main" val="3155211548"/>
                    </a:ext>
                  </a:extLst>
                </a:gridCol>
                <a:gridCol w="1105923">
                  <a:extLst>
                    <a:ext uri="{9D8B030D-6E8A-4147-A177-3AD203B41FA5}">
                      <a16:colId xmlns:a16="http://schemas.microsoft.com/office/drawing/2014/main" val="4193314507"/>
                    </a:ext>
                  </a:extLst>
                </a:gridCol>
                <a:gridCol w="1917488">
                  <a:extLst>
                    <a:ext uri="{9D8B030D-6E8A-4147-A177-3AD203B41FA5}">
                      <a16:colId xmlns:a16="http://schemas.microsoft.com/office/drawing/2014/main" val="4082940463"/>
                    </a:ext>
                  </a:extLst>
                </a:gridCol>
              </a:tblGrid>
              <a:tr h="873548">
                <a:tc>
                  <a:txBody>
                    <a:bodyPr/>
                    <a:lstStyle/>
                    <a:p>
                      <a:pPr algn="ctr">
                        <a:lnSpc>
                          <a:spcPct val="115000"/>
                        </a:lnSpc>
                        <a:spcBef>
                          <a:spcPts val="600"/>
                        </a:spcBef>
                        <a:spcAft>
                          <a:spcPts val="0"/>
                        </a:spcAft>
                      </a:pPr>
                      <a:r>
                        <a:rPr lang="en-US" sz="1600" dirty="0">
                          <a:solidFill>
                            <a:schemeClr val="bg2">
                              <a:lumMod val="50000"/>
                            </a:schemeClr>
                          </a:solidFill>
                          <a:latin typeface="+mj-lt"/>
                        </a:rPr>
                        <a:t>Members of an organization </a:t>
                      </a:r>
                      <a:r>
                        <a:rPr lang="en-US" sz="1600" dirty="0">
                          <a:effectLst/>
                          <a:latin typeface="+mj-lt"/>
                        </a:rPr>
                        <a:t> </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b"/>
                </a:tc>
                <a:tc>
                  <a:txBody>
                    <a:bodyPr/>
                    <a:lstStyle/>
                    <a:p>
                      <a:pPr marL="38100" marR="38100" algn="ctr">
                        <a:lnSpc>
                          <a:spcPct val="115000"/>
                        </a:lnSpc>
                        <a:spcBef>
                          <a:spcPts val="600"/>
                        </a:spcBef>
                        <a:spcAft>
                          <a:spcPts val="0"/>
                        </a:spcAft>
                      </a:pPr>
                      <a:r>
                        <a:rPr lang="en-US" sz="1600" dirty="0">
                          <a:effectLst/>
                          <a:latin typeface="+mj-lt"/>
                        </a:rPr>
                        <a:t>N</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dirty="0">
                          <a:effectLst/>
                          <a:latin typeface="+mj-lt"/>
                        </a:rPr>
                        <a:t>%</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Cumulative</a:t>
                      </a:r>
                    </a:p>
                  </a:txBody>
                  <a:tcPr marL="0" marR="0" marT="0" marB="0" anchor="ctr"/>
                </a:tc>
                <a:extLst>
                  <a:ext uri="{0D108BD9-81ED-4DB2-BD59-A6C34878D82A}">
                    <a16:rowId xmlns:a16="http://schemas.microsoft.com/office/drawing/2014/main" val="32355825"/>
                  </a:ext>
                </a:extLst>
              </a:tr>
              <a:tr h="428852">
                <a:tc>
                  <a:txBody>
                    <a:bodyPr/>
                    <a:lstStyle/>
                    <a:p>
                      <a:pPr marL="38100" marR="38100" algn="ctr">
                        <a:lnSpc>
                          <a:spcPct val="115000"/>
                        </a:lnSpc>
                        <a:spcBef>
                          <a:spcPts val="600"/>
                        </a:spcBef>
                        <a:spcAft>
                          <a:spcPts val="0"/>
                        </a:spcAft>
                      </a:pPr>
                      <a:r>
                        <a:rPr lang="en-US" sz="1600" dirty="0">
                          <a:effectLst/>
                          <a:latin typeface="+mj-lt"/>
                        </a:rPr>
                        <a:t>No</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600">
                          <a:effectLst/>
                          <a:latin typeface="+mj-lt"/>
                        </a:rPr>
                        <a:t>140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a:effectLst/>
                          <a:latin typeface="+mj-lt"/>
                        </a:rPr>
                        <a:t>47.0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a:effectLst/>
                          <a:latin typeface="+mj-lt"/>
                        </a:rPr>
                        <a:t>47.0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10099242"/>
                  </a:ext>
                </a:extLst>
              </a:tr>
              <a:tr h="428852">
                <a:tc>
                  <a:txBody>
                    <a:bodyPr/>
                    <a:lstStyle/>
                    <a:p>
                      <a:pPr marL="38100" marR="38100" algn="ctr">
                        <a:lnSpc>
                          <a:spcPct val="115000"/>
                        </a:lnSpc>
                        <a:spcBef>
                          <a:spcPts val="600"/>
                        </a:spcBef>
                        <a:spcAft>
                          <a:spcPts val="0"/>
                        </a:spcAft>
                      </a:pPr>
                      <a:r>
                        <a:rPr lang="en-US" sz="1600" dirty="0">
                          <a:effectLst/>
                          <a:latin typeface="+mj-lt"/>
                        </a:rPr>
                        <a:t>Yes</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600">
                          <a:effectLst/>
                          <a:latin typeface="+mj-lt"/>
                        </a:rPr>
                        <a:t>158</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a:effectLst/>
                          <a:latin typeface="+mj-lt"/>
                        </a:rPr>
                        <a:t>53.0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a:effectLst/>
                          <a:latin typeface="+mj-lt"/>
                        </a:rPr>
                        <a:t>100.0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31105844"/>
                  </a:ext>
                </a:extLst>
              </a:tr>
              <a:tr h="428852">
                <a:tc>
                  <a:txBody>
                    <a:bodyPr/>
                    <a:lstStyle/>
                    <a:p>
                      <a:pPr marL="38100" marR="38100" algn="ctr">
                        <a:lnSpc>
                          <a:spcPct val="115000"/>
                        </a:lnSpc>
                        <a:spcBef>
                          <a:spcPts val="600"/>
                        </a:spcBef>
                        <a:spcAft>
                          <a:spcPts val="0"/>
                        </a:spcAft>
                      </a:pPr>
                      <a:r>
                        <a:rPr lang="en-US" sz="1600" dirty="0">
                          <a:effectLst/>
                          <a:latin typeface="+mj-lt"/>
                        </a:rPr>
                        <a:t>Total</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38100" marR="38100" algn="ctr">
                        <a:lnSpc>
                          <a:spcPct val="115000"/>
                        </a:lnSpc>
                        <a:spcBef>
                          <a:spcPts val="600"/>
                        </a:spcBef>
                        <a:spcAft>
                          <a:spcPts val="0"/>
                        </a:spcAft>
                      </a:pPr>
                      <a:r>
                        <a:rPr lang="en-US" sz="1600">
                          <a:effectLst/>
                          <a:latin typeface="+mj-lt"/>
                        </a:rPr>
                        <a:t>298</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algn="ctr">
                        <a:lnSpc>
                          <a:spcPct val="115000"/>
                        </a:lnSpc>
                        <a:spcBef>
                          <a:spcPts val="600"/>
                        </a:spcBef>
                        <a:spcAft>
                          <a:spcPts val="0"/>
                        </a:spcAft>
                      </a:pPr>
                      <a:r>
                        <a:rPr lang="en-US" sz="1600">
                          <a:effectLst/>
                          <a:latin typeface="+mj-lt"/>
                        </a:rPr>
                        <a:t>100.0</a:t>
                      </a:r>
                      <a:endParaRPr lang="en-US" sz="160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600"/>
                        </a:spcBef>
                        <a:spcAft>
                          <a:spcPts val="0"/>
                        </a:spcAft>
                      </a:pPr>
                      <a:r>
                        <a:rPr lang="en-US" sz="1600" dirty="0">
                          <a:effectLst/>
                          <a:latin typeface="+mj-lt"/>
                        </a:rPr>
                        <a:t> </a:t>
                      </a:r>
                      <a:endParaRPr lang="en-US" sz="16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71622646"/>
                  </a:ext>
                </a:extLst>
              </a:tr>
            </a:tbl>
          </a:graphicData>
        </a:graphic>
      </p:graphicFrame>
    </p:spTree>
    <p:extLst>
      <p:ext uri="{BB962C8B-B14F-4D97-AF65-F5344CB8AC3E}">
        <p14:creationId xmlns:p14="http://schemas.microsoft.com/office/powerpoint/2010/main" val="4294331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6798</TotalTime>
  <Words>1619</Words>
  <Application>Microsoft Macintosh PowerPoint</Application>
  <PresentationFormat>Widescreen</PresentationFormat>
  <Paragraphs>213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Courier New</vt:lpstr>
      <vt:lpstr>DejaVu Sans</vt:lpstr>
      <vt:lpstr>Symbol</vt:lpstr>
      <vt:lpstr>Times New Roman</vt:lpstr>
      <vt:lpstr>Wingdings</vt:lpstr>
      <vt:lpstr>Office Theme</vt:lpstr>
      <vt:lpstr>PowerPoint Presentation</vt:lpstr>
      <vt:lpstr>Motivation and vision</vt:lpstr>
      <vt:lpstr>Why is Waste Management so important?</vt:lpstr>
      <vt:lpstr>Informal waste collectors in Serbia</vt:lpstr>
      <vt:lpstr>Survey on socio-economic status of informal  waste collectors</vt:lpstr>
      <vt:lpstr>Territorial coverage</vt:lpstr>
      <vt:lpstr>Results - Demographics</vt:lpstr>
      <vt:lpstr>Results - Source of income and economic status</vt:lpstr>
      <vt:lpstr>Results - the importance of organized action</vt:lpstr>
      <vt:lpstr>Results - Which form of organization would be most effective in improving the position of collectors of secondary raw materials?</vt:lpstr>
      <vt:lpstr>Conclusion - Measures to improve the organization  of informal collectors of secondary raw materials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Igor Ilić</dc:creator>
  <dc:description/>
  <cp:lastModifiedBy>Jelena Stanković</cp:lastModifiedBy>
  <cp:revision>45</cp:revision>
  <dcterms:created xsi:type="dcterms:W3CDTF">2022-07-08T09:06:27Z</dcterms:created>
  <dcterms:modified xsi:type="dcterms:W3CDTF">2023-05-29T18:25:44Z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