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8" r:id="rId4"/>
    <p:sldId id="269" r:id="rId5"/>
    <p:sldId id="259" r:id="rId6"/>
    <p:sldId id="270" r:id="rId7"/>
    <p:sldId id="261" r:id="rId8"/>
    <p:sldId id="263" r:id="rId9"/>
    <p:sldId id="264" r:id="rId10"/>
    <p:sldId id="265" r:id="rId11"/>
    <p:sldId id="266" r:id="rId12"/>
    <p:sldId id="267" r:id="rId13"/>
    <p:sldId id="271" r:id="rId14"/>
    <p:sldId id="260" r:id="rId15"/>
    <p:sldId id="272" r:id="rId16"/>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ata.stat.gov.rs/?caller=SDGUN&amp;languageCode=en-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50" y="2554813"/>
            <a:ext cx="10657980" cy="954107"/>
          </a:xfrm>
          <a:prstGeom prst="rect">
            <a:avLst/>
          </a:prstGeom>
          <a:noFill/>
        </p:spPr>
        <p:txBody>
          <a:bodyPr wrap="square">
            <a:spAutoFit/>
          </a:bodyPr>
          <a:lstStyle/>
          <a:p>
            <a:pPr algn="ctr"/>
            <a:r>
              <a:rPr lang="en-US" sz="2800" dirty="0">
                <a:solidFill>
                  <a:schemeClr val="bg1"/>
                </a:solidFill>
              </a:rPr>
              <a:t>ADVANCING SUSTAINABLE DEVELOPMENT IN THE REPUBLIC OF SERBIA: CHALLENGES AND OPPORTUNITIES</a:t>
            </a:r>
            <a:endParaRPr lang="sr-Cyrl-RS" sz="2800" dirty="0">
              <a:solidFill>
                <a:schemeClr val="bg1"/>
              </a:solidFill>
            </a:endParaRPr>
          </a:p>
        </p:txBody>
      </p:sp>
      <p:pic>
        <p:nvPicPr>
          <p:cNvPr id="1026" name="Picture 2" descr="Image">
            <a:extLst>
              <a:ext uri="{FF2B5EF4-FFF2-40B4-BE49-F238E27FC236}">
                <a16:creationId xmlns:a16="http://schemas.microsoft.com/office/drawing/2014/main" id="{20CADAA4-5414-2367-4965-AEE0BBB41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8"/>
            <a:ext cx="2551525" cy="2324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1323439"/>
          </a:xfrm>
          <a:prstGeom prst="rect">
            <a:avLst/>
          </a:prstGeom>
          <a:noFill/>
        </p:spPr>
        <p:txBody>
          <a:bodyPr wrap="square">
            <a:spAutoFit/>
          </a:bodyPr>
          <a:lstStyle/>
          <a:p>
            <a:pPr algn="ctr"/>
            <a:r>
              <a:rPr lang="en-US" sz="1600" b="0" i="0" dirty="0">
                <a:solidFill>
                  <a:srgbClr val="FFFFFF"/>
                </a:solidFill>
                <a:effectLst/>
                <a:latin typeface="-apple-system"/>
              </a:rPr>
              <a:t>15th International Conference</a:t>
            </a:r>
            <a:br>
              <a:rPr lang="en-US" sz="1600" b="0" i="0" dirty="0">
                <a:solidFill>
                  <a:srgbClr val="FFFFFF"/>
                </a:solidFill>
                <a:effectLst/>
                <a:latin typeface="-apple-system"/>
              </a:rPr>
            </a:br>
            <a:r>
              <a:rPr lang="en-US" sz="1600" b="0" i="0" dirty="0">
                <a:solidFill>
                  <a:srgbClr val="FFFFFF"/>
                </a:solidFill>
                <a:effectLst/>
                <a:latin typeface="-apple-system"/>
              </a:rPr>
              <a:t>Economies of the Balkan and Eastern European Countries</a:t>
            </a:r>
            <a:br>
              <a:rPr lang="en-US" sz="1600" b="0" i="0" dirty="0">
                <a:solidFill>
                  <a:srgbClr val="FFFFFF"/>
                </a:solidFill>
                <a:effectLst/>
                <a:latin typeface="-apple-system"/>
              </a:rPr>
            </a:br>
            <a:r>
              <a:rPr lang="en-US" sz="1600" b="0" i="0" dirty="0">
                <a:solidFill>
                  <a:srgbClr val="FFFFFF"/>
                </a:solidFill>
                <a:effectLst/>
                <a:latin typeface="-apple-system"/>
              </a:rPr>
              <a:t>ΕΒΕΕC 2023</a:t>
            </a:r>
          </a:p>
          <a:p>
            <a:pPr algn="ctr"/>
            <a:r>
              <a:rPr lang="en-US" sz="1600" b="1" i="0" dirty="0">
                <a:solidFill>
                  <a:srgbClr val="FFFFFF"/>
                </a:solidFill>
                <a:effectLst/>
                <a:latin typeface="-apple-system"/>
              </a:rPr>
              <a:t>May 12-14, 2023</a:t>
            </a:r>
            <a:endParaRPr lang="en-US" sz="1600" b="0" i="0" dirty="0">
              <a:solidFill>
                <a:srgbClr val="FFFFFF"/>
              </a:solidFill>
              <a:effectLst/>
              <a:latin typeface="-apple-system"/>
            </a:endParaRPr>
          </a:p>
          <a:p>
            <a:pPr algn="ctr"/>
            <a:r>
              <a:rPr lang="en-US" sz="1600" b="1" i="0" dirty="0">
                <a:solidFill>
                  <a:srgbClr val="FFFFFF"/>
                </a:solidFill>
                <a:effectLst/>
                <a:latin typeface="-apple-system"/>
              </a:rPr>
              <a:t>Chios, Greece</a:t>
            </a:r>
            <a:endParaRPr lang="en-US"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766350" y="3924839"/>
            <a:ext cx="10501589" cy="769441"/>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Jelena J. </a:t>
            </a:r>
            <a:r>
              <a:rPr lang="en-US" sz="1600" dirty="0" err="1">
                <a:solidFill>
                  <a:schemeClr val="bg1"/>
                </a:solidFill>
                <a:effectLst/>
                <a:ea typeface="Times New Roman" panose="02020603050405020304" pitchFamily="18" charset="0"/>
              </a:rPr>
              <a:t>Stanković</a:t>
            </a:r>
            <a:r>
              <a:rPr lang="en-US" sz="1600" dirty="0">
                <a:solidFill>
                  <a:schemeClr val="bg1"/>
                </a:solidFill>
                <a:effectLst/>
                <a:ea typeface="Times New Roman" panose="02020603050405020304" pitchFamily="18" charset="0"/>
              </a:rPr>
              <a:t>, Ivana </a:t>
            </a:r>
            <a:r>
              <a:rPr lang="en-US" sz="1600" dirty="0" err="1">
                <a:solidFill>
                  <a:schemeClr val="bg1"/>
                </a:solidFill>
                <a:effectLst/>
                <a:ea typeface="Times New Roman" panose="02020603050405020304" pitchFamily="18" charset="0"/>
              </a:rPr>
              <a:t>Marjanović</a:t>
            </a:r>
            <a:r>
              <a:rPr lang="en-US" sz="1600" dirty="0">
                <a:solidFill>
                  <a:schemeClr val="bg1"/>
                </a:solidFill>
                <a:effectLst/>
                <a:ea typeface="Times New Roman" panose="02020603050405020304" pitchFamily="18" charset="0"/>
              </a:rPr>
              <a:t>, </a:t>
            </a:r>
            <a:r>
              <a:rPr lang="en-US" sz="1600" b="1" dirty="0">
                <a:solidFill>
                  <a:schemeClr val="bg1"/>
                </a:solidFill>
                <a:effectLst/>
                <a:ea typeface="Times New Roman" panose="02020603050405020304" pitchFamily="18" charset="0"/>
              </a:rPr>
              <a:t>Sandra Milanović*</a:t>
            </a:r>
            <a:r>
              <a:rPr lang="en-US" sz="1600" dirty="0">
                <a:solidFill>
                  <a:schemeClr val="bg1"/>
                </a:solidFill>
                <a:effectLst/>
                <a:ea typeface="Times New Roman" panose="02020603050405020304" pitchFamily="18" charset="0"/>
              </a:rPr>
              <a:t>,</a:t>
            </a:r>
            <a:r>
              <a:rPr lang="en-US" sz="1600" baseline="30000" dirty="0">
                <a:solidFill>
                  <a:schemeClr val="bg1"/>
                </a:solidFill>
                <a:effectLst/>
                <a:ea typeface="Times New Roman" panose="02020603050405020304" pitchFamily="18" charset="0"/>
              </a:rPr>
              <a:t> </a:t>
            </a:r>
            <a:r>
              <a:rPr lang="en-US" sz="1600" dirty="0" err="1">
                <a:solidFill>
                  <a:schemeClr val="bg1"/>
                </a:solidFill>
                <a:effectLst/>
                <a:ea typeface="Times New Roman" panose="02020603050405020304" pitchFamily="18" charset="0"/>
              </a:rPr>
              <a:t>Milica</a:t>
            </a:r>
            <a:r>
              <a:rPr lang="en-US" sz="1600" dirty="0">
                <a:solidFill>
                  <a:schemeClr val="bg1"/>
                </a:solidFill>
                <a:effectLst/>
                <a:ea typeface="Times New Roman" panose="02020603050405020304" pitchFamily="18" charset="0"/>
              </a:rPr>
              <a:t> Jovanović </a:t>
            </a:r>
            <a:r>
              <a:rPr lang="en-US" sz="1600" dirty="0" err="1">
                <a:solidFill>
                  <a:schemeClr val="bg1"/>
                </a:solidFill>
                <a:effectLst/>
                <a:ea typeface="Times New Roman" panose="02020603050405020304" pitchFamily="18" charset="0"/>
              </a:rPr>
              <a:t>Vujatović</a:t>
            </a:r>
            <a:r>
              <a:rPr lang="en-US" sz="1600" dirty="0">
                <a:solidFill>
                  <a:schemeClr val="bg1"/>
                </a:solidFill>
                <a:effectLst/>
                <a:ea typeface="Times New Roman" panose="02020603050405020304" pitchFamily="18" charset="0"/>
              </a:rPr>
              <a:t>, Marina </a:t>
            </a:r>
            <a:r>
              <a:rPr lang="en-US" sz="1600" dirty="0" err="1">
                <a:solidFill>
                  <a:schemeClr val="bg1"/>
                </a:solidFill>
                <a:effectLst/>
                <a:ea typeface="Times New Roman" panose="02020603050405020304" pitchFamily="18" charset="0"/>
              </a:rPr>
              <a:t>Stanojevi</a:t>
            </a:r>
            <a:r>
              <a:rPr lang="sr-Latn-RS" sz="1600" dirty="0">
                <a:solidFill>
                  <a:schemeClr val="bg1"/>
                </a:solidFill>
                <a:ea typeface="Times New Roman" panose="02020603050405020304" pitchFamily="18" charset="0"/>
              </a:rPr>
              <a:t>ć</a:t>
            </a:r>
            <a:endParaRPr lang="sr-Latn-RS" sz="1600" dirty="0">
              <a:solidFill>
                <a:schemeClr val="bg1"/>
              </a:solidFill>
              <a:effectLst/>
              <a:ea typeface="Times New Roman" panose="02020603050405020304" pitchFamily="18" charset="0"/>
            </a:endParaRPr>
          </a:p>
          <a:p>
            <a:pPr algn="ctr"/>
            <a:r>
              <a:rPr lang="en-US" sz="1400" dirty="0">
                <a:solidFill>
                  <a:schemeClr val="bg1"/>
                </a:solidFill>
                <a:effectLst/>
                <a:ea typeface="Times New Roman" panose="02020603050405020304" pitchFamily="18" charset="0"/>
              </a:rPr>
              <a:t>Faculty of Economics, University of </a:t>
            </a:r>
            <a:r>
              <a:rPr lang="en-US" sz="1400" dirty="0" err="1">
                <a:solidFill>
                  <a:schemeClr val="bg1"/>
                </a:solidFill>
                <a:effectLst/>
                <a:ea typeface="Times New Roman" panose="02020603050405020304" pitchFamily="18" charset="0"/>
              </a:rPr>
              <a:t>Niš</a:t>
            </a:r>
            <a:r>
              <a:rPr lang="en-US" sz="1400" dirty="0">
                <a:solidFill>
                  <a:schemeClr val="bg1"/>
                </a:solidFill>
                <a:effectLst/>
                <a:ea typeface="Times New Roman" panose="02020603050405020304" pitchFamily="18" charset="0"/>
              </a:rPr>
              <a:t>, </a:t>
            </a:r>
            <a:r>
              <a:rPr lang="en-US" sz="1400" dirty="0" err="1">
                <a:solidFill>
                  <a:schemeClr val="bg1"/>
                </a:solidFill>
                <a:effectLst/>
                <a:ea typeface="Times New Roman" panose="02020603050405020304" pitchFamily="18" charset="0"/>
              </a:rPr>
              <a:t>Trg</a:t>
            </a:r>
            <a:r>
              <a:rPr lang="en-US" sz="1400" dirty="0">
                <a:solidFill>
                  <a:schemeClr val="bg1"/>
                </a:solidFill>
                <a:effectLst/>
                <a:ea typeface="Times New Roman" panose="02020603050405020304" pitchFamily="18" charset="0"/>
              </a:rPr>
              <a:t> </a:t>
            </a:r>
            <a:r>
              <a:rPr lang="en-US" sz="1400" dirty="0" err="1">
                <a:solidFill>
                  <a:schemeClr val="bg1"/>
                </a:solidFill>
                <a:effectLst/>
                <a:ea typeface="Times New Roman" panose="02020603050405020304" pitchFamily="18" charset="0"/>
              </a:rPr>
              <a:t>kralja</a:t>
            </a:r>
            <a:r>
              <a:rPr lang="en-US" sz="1400" dirty="0">
                <a:solidFill>
                  <a:schemeClr val="bg1"/>
                </a:solidFill>
                <a:effectLst/>
                <a:ea typeface="Times New Roman" panose="02020603050405020304" pitchFamily="18" charset="0"/>
              </a:rPr>
              <a:t> Aleksandra </a:t>
            </a:r>
            <a:r>
              <a:rPr lang="en-US" sz="1400" dirty="0" err="1">
                <a:solidFill>
                  <a:schemeClr val="bg1"/>
                </a:solidFill>
                <a:effectLst/>
                <a:ea typeface="Times New Roman" panose="02020603050405020304" pitchFamily="18" charset="0"/>
              </a:rPr>
              <a:t>Ujedinitelja</a:t>
            </a:r>
            <a:r>
              <a:rPr lang="en-US" sz="1400" dirty="0">
                <a:solidFill>
                  <a:schemeClr val="bg1"/>
                </a:solidFill>
                <a:effectLst/>
                <a:ea typeface="Times New Roman" panose="02020603050405020304" pitchFamily="18" charset="0"/>
              </a:rPr>
              <a:t> 11, 18000 </a:t>
            </a:r>
            <a:r>
              <a:rPr lang="en-US" sz="1400" dirty="0" err="1">
                <a:solidFill>
                  <a:schemeClr val="bg1"/>
                </a:solidFill>
                <a:effectLst/>
                <a:ea typeface="Times New Roman" panose="02020603050405020304" pitchFamily="18" charset="0"/>
              </a:rPr>
              <a:t>Niš</a:t>
            </a:r>
            <a:r>
              <a:rPr lang="en-US" sz="1400" dirty="0">
                <a:solidFill>
                  <a:schemeClr val="bg1"/>
                </a:solidFill>
                <a:effectLst/>
                <a:ea typeface="Times New Roman" panose="02020603050405020304" pitchFamily="18" charset="0"/>
              </a:rPr>
              <a:t>, Serbia</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err="1">
                <a:solidFill>
                  <a:schemeClr val="bg1"/>
                </a:solidFill>
              </a:rPr>
              <a:t>sandra.milanovic</a:t>
            </a:r>
            <a:r>
              <a:rPr lang="en-US" sz="1400" dirty="0">
                <a:solidFill>
                  <a:schemeClr val="bg1"/>
                </a:solidFill>
              </a:rPr>
              <a:t>@eknfak.ni.ac.rs</a:t>
            </a:r>
            <a:endParaRPr lang="sr-Cyrl-RS"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ED087-AB42-81C5-71A4-C3E44C755C24}"/>
              </a:ext>
            </a:extLst>
          </p:cNvPr>
          <p:cNvSpPr txBox="1"/>
          <p:nvPr/>
        </p:nvSpPr>
        <p:spPr>
          <a:xfrm>
            <a:off x="314960" y="1354574"/>
            <a:ext cx="2915920" cy="31085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dirty="0"/>
              <a:t>SDG 8. Decent work and economic growth:</a:t>
            </a:r>
          </a:p>
          <a:p>
            <a:pPr marL="285750" indent="-285750">
              <a:buFont typeface="Arial" panose="020B0604020202020204" pitchFamily="34" charset="0"/>
              <a:buChar char="•"/>
            </a:pPr>
            <a:r>
              <a:rPr lang="en-US" sz="1600" dirty="0"/>
              <a:t>the per capita economic growth was below the stated 7 per cent until 2021.</a:t>
            </a:r>
          </a:p>
          <a:p>
            <a:pPr marL="285750" indent="-285750">
              <a:buFont typeface="Arial" panose="020B0604020202020204" pitchFamily="34" charset="0"/>
              <a:buChar char="•"/>
            </a:pPr>
            <a:r>
              <a:rPr lang="en-US" sz="1600" dirty="0"/>
              <a:t>The NEET rate recorded a decrease until the coronavirus pandemic, after which it slightly increased, which is an unfavorable trend.</a:t>
            </a:r>
            <a:endParaRPr lang="sr-Cyrl-RS" sz="1600" dirty="0"/>
          </a:p>
        </p:txBody>
      </p:sp>
      <p:pic>
        <p:nvPicPr>
          <p:cNvPr id="4098" name="Picture 2">
            <a:extLst>
              <a:ext uri="{FF2B5EF4-FFF2-40B4-BE49-F238E27FC236}">
                <a16:creationId xmlns:a16="http://schemas.microsoft.com/office/drawing/2014/main" id="{1BD18B9C-45AD-CC1A-1B1F-D481365F9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20" y="9220"/>
            <a:ext cx="4138500"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1423E9F7-693B-C4DD-1938-F8CF9F1F5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720" y="0"/>
            <a:ext cx="4229280"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35416504-36B7-1DA8-F9ED-A504AE8E8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20" y="3184843"/>
            <a:ext cx="4101120"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B971F6C5-CDAD-7E66-DC50-C53DF2DA6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667" y="3213220"/>
            <a:ext cx="4153333"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01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8D86C-7A7C-279B-38C1-215A7078DF6A}"/>
              </a:ext>
            </a:extLst>
          </p:cNvPr>
          <p:cNvSpPr txBox="1"/>
          <p:nvPr/>
        </p:nvSpPr>
        <p:spPr>
          <a:xfrm>
            <a:off x="142241" y="1216075"/>
            <a:ext cx="3610656" cy="49244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dirty="0"/>
              <a:t>SDG 9. Build resilient infrastructure, promote inclusive and sustainable industrialization and foster innovation:</a:t>
            </a:r>
          </a:p>
          <a:p>
            <a:endParaRPr lang="en-GB" dirty="0"/>
          </a:p>
          <a:p>
            <a:pPr marL="285750" indent="-285750">
              <a:buFont typeface="Arial" panose="020B0604020202020204" pitchFamily="34" charset="0"/>
              <a:buChar char="•"/>
            </a:pPr>
            <a:r>
              <a:rPr lang="en-US" sz="1600" dirty="0"/>
              <a:t>Regarding the mode of transport, land transport dominates the air transport, while concerning land transport road transport is more common compared to railway transport.</a:t>
            </a:r>
          </a:p>
          <a:p>
            <a:pPr marL="285750" indent="-285750">
              <a:buFont typeface="Arial" panose="020B0604020202020204" pitchFamily="34" charset="0"/>
              <a:buChar char="•"/>
            </a:pPr>
            <a:r>
              <a:rPr lang="en-US" sz="1600" dirty="0"/>
              <a:t>Manufacturing value added as proportion of GDP is slightly below EU average (which is 14.73%).</a:t>
            </a:r>
          </a:p>
          <a:p>
            <a:pPr marL="285750" indent="-285750">
              <a:buFont typeface="Arial" panose="020B0604020202020204" pitchFamily="34" charset="0"/>
              <a:buChar char="•"/>
            </a:pPr>
            <a:r>
              <a:rPr lang="en-US" sz="1600" dirty="0"/>
              <a:t>Regarding CO2 emissions Republic of Serbia is not on track with the percentage of CO2 emissions from fuel consumption being more than 40%.</a:t>
            </a:r>
            <a:endParaRPr lang="sr-Cyrl-RS" sz="1600" dirty="0"/>
          </a:p>
        </p:txBody>
      </p:sp>
      <p:pic>
        <p:nvPicPr>
          <p:cNvPr id="5122" name="Picture 2">
            <a:extLst>
              <a:ext uri="{FF2B5EF4-FFF2-40B4-BE49-F238E27FC236}">
                <a16:creationId xmlns:a16="http://schemas.microsoft.com/office/drawing/2014/main" id="{7388073D-0C2D-B65E-ADA1-D60C59CC7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88" y="86043"/>
            <a:ext cx="4119437"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8C75BB77-FE44-79AB-8C9A-6512B357C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846" y="3290043"/>
            <a:ext cx="4087861"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4F4B1C9F-BB91-D44D-0DF8-03613B8DE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656" y="3290043"/>
            <a:ext cx="4153344"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96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514868-EE16-4FCC-41DA-BA192825665F}"/>
              </a:ext>
            </a:extLst>
          </p:cNvPr>
          <p:cNvSpPr txBox="1"/>
          <p:nvPr/>
        </p:nvSpPr>
        <p:spPr>
          <a:xfrm>
            <a:off x="924560" y="1277033"/>
            <a:ext cx="30480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dirty="0"/>
              <a:t>SDG 11. Make cities and human settlements inclusive, safe, resilient and sustainable</a:t>
            </a:r>
            <a:endParaRPr lang="sr-Cyrl-RS" dirty="0"/>
          </a:p>
        </p:txBody>
      </p:sp>
      <p:pic>
        <p:nvPicPr>
          <p:cNvPr id="6146" name="Picture 2">
            <a:extLst>
              <a:ext uri="{FF2B5EF4-FFF2-40B4-BE49-F238E27FC236}">
                <a16:creationId xmlns:a16="http://schemas.microsoft.com/office/drawing/2014/main" id="{982E74E9-E7EC-85E4-4D09-567150BB2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 y="2678429"/>
            <a:ext cx="4182931"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8855B68-A4EE-0796-090E-00BBB94412B0}"/>
              </a:ext>
            </a:extLst>
          </p:cNvPr>
          <p:cNvSpPr txBox="1"/>
          <p:nvPr/>
        </p:nvSpPr>
        <p:spPr>
          <a:xfrm>
            <a:off x="7317159" y="1212946"/>
            <a:ext cx="297688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dirty="0"/>
              <a:t>SDG 12. Ensure sustainable consumption and production patterns</a:t>
            </a:r>
            <a:endParaRPr lang="sr-Cyrl-RS" dirty="0"/>
          </a:p>
        </p:txBody>
      </p:sp>
      <p:pic>
        <p:nvPicPr>
          <p:cNvPr id="6147" name="Picture 3">
            <a:extLst>
              <a:ext uri="{FF2B5EF4-FFF2-40B4-BE49-F238E27FC236}">
                <a16:creationId xmlns:a16="http://schemas.microsoft.com/office/drawing/2014/main" id="{9C2A1259-B4A2-179F-C80B-07B02996D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679" y="2678429"/>
            <a:ext cx="420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9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D1154-39E8-2889-7A19-2701231E28CB}"/>
              </a:ext>
            </a:extLst>
          </p:cNvPr>
          <p:cNvSpPr txBox="1"/>
          <p:nvPr/>
        </p:nvSpPr>
        <p:spPr>
          <a:xfrm>
            <a:off x="3037840" y="555675"/>
            <a:ext cx="7680960" cy="400110"/>
          </a:xfrm>
          <a:prstGeom prst="rect">
            <a:avLst/>
          </a:prstGeom>
          <a:noFill/>
        </p:spPr>
        <p:txBody>
          <a:bodyPr wrap="square">
            <a:spAutoFit/>
          </a:bodyPr>
          <a:lstStyle/>
          <a:p>
            <a:pPr marL="285750" indent="-285750">
              <a:buClr>
                <a:schemeClr val="accent1"/>
              </a:buClr>
              <a:buFont typeface="Wingdings" panose="05000000000000000000" pitchFamily="2" charset="2"/>
              <a:buChar char="Ø"/>
            </a:pPr>
            <a:r>
              <a:rPr lang="en-US" sz="2000" dirty="0"/>
              <a:t>Conclusion</a:t>
            </a:r>
          </a:p>
        </p:txBody>
      </p:sp>
      <p:sp>
        <p:nvSpPr>
          <p:cNvPr id="3" name="TextBox 2">
            <a:extLst>
              <a:ext uri="{FF2B5EF4-FFF2-40B4-BE49-F238E27FC236}">
                <a16:creationId xmlns:a16="http://schemas.microsoft.com/office/drawing/2014/main" id="{9C3C4ED6-DC21-A3E1-2B7D-C84D7ECE55CC}"/>
              </a:ext>
            </a:extLst>
          </p:cNvPr>
          <p:cNvSpPr txBox="1"/>
          <p:nvPr/>
        </p:nvSpPr>
        <p:spPr>
          <a:xfrm>
            <a:off x="762000" y="1645920"/>
            <a:ext cx="10627360"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Sustainable development is crucial for the EU's long-term prosperity, competitiveness, and quality of life. The EU has demonstrated its commitment to sustainable development by adopting a comprehensive approach that balances economic, social, and environmental factors. </a:t>
            </a:r>
          </a:p>
          <a:p>
            <a:pPr marL="285750" indent="-285750">
              <a:spcAft>
                <a:spcPts val="1200"/>
              </a:spcAft>
              <a:buFont typeface="Arial" panose="020B0604020202020204" pitchFamily="34" charset="0"/>
              <a:buChar char="•"/>
            </a:pPr>
            <a:r>
              <a:rPr lang="en-US" dirty="0"/>
              <a:t>By continuing to prioritize sustainable development, the EU can ensure a prosperous and sustainable future for its citizens and contribute to global efforts to address pressing environmental and social challenges.</a:t>
            </a:r>
            <a:endParaRPr lang="sr-Latn-RS" dirty="0"/>
          </a:p>
          <a:p>
            <a:pPr marL="285750" indent="-285750">
              <a:spcAft>
                <a:spcPts val="1200"/>
              </a:spcAft>
              <a:buFont typeface="Arial" panose="020B0604020202020204" pitchFamily="34" charset="0"/>
              <a:buChar char="•"/>
            </a:pPr>
            <a:r>
              <a:rPr lang="en-US" dirty="0"/>
              <a:t>On the other hand, Serbian progress toward sustainable development showed that there are still not adequately developed planning documents in terms of SDGs and defined clusters.</a:t>
            </a:r>
          </a:p>
          <a:p>
            <a:pPr marL="285750" indent="-285750">
              <a:spcAft>
                <a:spcPts val="1200"/>
              </a:spcAft>
              <a:buFont typeface="Arial" panose="020B0604020202020204" pitchFamily="34" charset="0"/>
              <a:buChar char="•"/>
            </a:pPr>
            <a:r>
              <a:rPr lang="en-US" dirty="0"/>
              <a:t>Moreover, grouping criterion of SDGs according to Agenda 2030 or negotiation clusters leads to sustainable development in both ways.</a:t>
            </a:r>
          </a:p>
          <a:p>
            <a:pPr marL="285750" indent="-285750">
              <a:spcAft>
                <a:spcPts val="1200"/>
              </a:spcAft>
              <a:buFont typeface="Arial" panose="020B0604020202020204" pitchFamily="34" charset="0"/>
              <a:buChar char="•"/>
            </a:pPr>
            <a:r>
              <a:rPr lang="en-US" dirty="0"/>
              <a:t>Lastly, Serbian progression toward sustainable development is visible and there are still numerous areas for improvement.</a:t>
            </a:r>
            <a:endParaRPr lang="sr-Cyrl-RS" dirty="0"/>
          </a:p>
        </p:txBody>
      </p:sp>
    </p:spTree>
    <p:extLst>
      <p:ext uri="{BB962C8B-B14F-4D97-AF65-F5344CB8AC3E}">
        <p14:creationId xmlns:p14="http://schemas.microsoft.com/office/powerpoint/2010/main" val="340417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98EE9-33F4-3F9A-39D4-B4647E7D50AC}"/>
              </a:ext>
            </a:extLst>
          </p:cNvPr>
          <p:cNvSpPr>
            <a:spLocks noGrp="1"/>
          </p:cNvSpPr>
          <p:nvPr>
            <p:ph type="title"/>
          </p:nvPr>
        </p:nvSpPr>
        <p:spPr/>
        <p:txBody>
          <a:bodyPr/>
          <a:lstStyle/>
          <a:p>
            <a:endParaRPr lang="en-RS"/>
          </a:p>
        </p:txBody>
      </p:sp>
      <p:pic>
        <p:nvPicPr>
          <p:cNvPr id="4" name="Picture 4">
            <a:extLst>
              <a:ext uri="{FF2B5EF4-FFF2-40B4-BE49-F238E27FC236}">
                <a16:creationId xmlns:a16="http://schemas.microsoft.com/office/drawing/2014/main" id="{08327726-AA26-5EC1-3794-85D3025729EB}"/>
              </a:ext>
            </a:extLst>
          </p:cNvPr>
          <p:cNvPicPr/>
          <p:nvPr/>
        </p:nvPicPr>
        <p:blipFill>
          <a:blip r:embed="rId2"/>
          <a:stretch/>
        </p:blipFill>
        <p:spPr>
          <a:xfrm>
            <a:off x="0" y="1080"/>
            <a:ext cx="12191040" cy="6856920"/>
          </a:xfrm>
          <a:prstGeom prst="rect">
            <a:avLst/>
          </a:prstGeom>
          <a:ln w="0">
            <a:noFill/>
          </a:ln>
        </p:spPr>
      </p:pic>
      <p:sp>
        <p:nvSpPr>
          <p:cNvPr id="3" name="TextBox 2">
            <a:extLst>
              <a:ext uri="{FF2B5EF4-FFF2-40B4-BE49-F238E27FC236}">
                <a16:creationId xmlns:a16="http://schemas.microsoft.com/office/drawing/2014/main" id="{6678D765-58A0-900B-5474-946AEEDBFDE1}"/>
              </a:ext>
            </a:extLst>
          </p:cNvPr>
          <p:cNvSpPr txBox="1"/>
          <p:nvPr/>
        </p:nvSpPr>
        <p:spPr>
          <a:xfrm>
            <a:off x="126340" y="5135355"/>
            <a:ext cx="11938000" cy="1200329"/>
          </a:xfrm>
          <a:prstGeom prst="rect">
            <a:avLst/>
          </a:prstGeom>
          <a:noFill/>
        </p:spPr>
        <p:txBody>
          <a:bodyPr wrap="square">
            <a:spAutoFit/>
          </a:bodyPr>
          <a:lstStyle/>
          <a:p>
            <a:pPr algn="just">
              <a:spcBef>
                <a:spcPts val="2400"/>
              </a:spcBef>
              <a:spcAft>
                <a:spcPts val="1200"/>
              </a:spcAft>
            </a:pPr>
            <a:r>
              <a:rPr lang="en-US" dirty="0">
                <a:solidFill>
                  <a:schemeClr val="bg1"/>
                </a:solidFill>
              </a:rPr>
              <a:t>This research is part of the 101059994 – UR-DATA - HORIZON-WIDERA-2021-ACCESS-02 project, 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lang="sr-Latn-RS" dirty="0">
              <a:solidFill>
                <a:schemeClr val="bg1"/>
              </a:solidFill>
            </a:endParaRPr>
          </a:p>
        </p:txBody>
      </p:sp>
    </p:spTree>
    <p:extLst>
      <p:ext uri="{BB962C8B-B14F-4D97-AF65-F5344CB8AC3E}">
        <p14:creationId xmlns:p14="http://schemas.microsoft.com/office/powerpoint/2010/main" val="21370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50" y="2554813"/>
            <a:ext cx="10657980" cy="954107"/>
          </a:xfrm>
          <a:prstGeom prst="rect">
            <a:avLst/>
          </a:prstGeom>
          <a:noFill/>
        </p:spPr>
        <p:txBody>
          <a:bodyPr wrap="square">
            <a:spAutoFit/>
          </a:bodyPr>
          <a:lstStyle/>
          <a:p>
            <a:pPr algn="ctr"/>
            <a:r>
              <a:rPr lang="en-US" sz="2800" dirty="0">
                <a:solidFill>
                  <a:schemeClr val="bg1"/>
                </a:solidFill>
              </a:rPr>
              <a:t>ADVANCING SUSTAINABLE DEVELOPMENT IN THE REPUBLIC OF SERBIA: CHALLENGES AND OPPORTUNITIES</a:t>
            </a:r>
            <a:endParaRPr lang="sr-Cyrl-RS" sz="2800" dirty="0">
              <a:solidFill>
                <a:schemeClr val="bg1"/>
              </a:solidFill>
            </a:endParaRPr>
          </a:p>
        </p:txBody>
      </p:sp>
      <p:pic>
        <p:nvPicPr>
          <p:cNvPr id="1026" name="Picture 2" descr="Image">
            <a:extLst>
              <a:ext uri="{FF2B5EF4-FFF2-40B4-BE49-F238E27FC236}">
                <a16:creationId xmlns:a16="http://schemas.microsoft.com/office/drawing/2014/main" id="{20CADAA4-5414-2367-4965-AEE0BBB41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8"/>
            <a:ext cx="2551525" cy="2324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1323439"/>
          </a:xfrm>
          <a:prstGeom prst="rect">
            <a:avLst/>
          </a:prstGeom>
          <a:noFill/>
        </p:spPr>
        <p:txBody>
          <a:bodyPr wrap="square">
            <a:spAutoFit/>
          </a:bodyPr>
          <a:lstStyle/>
          <a:p>
            <a:pPr algn="ctr"/>
            <a:r>
              <a:rPr lang="en-US" sz="1600" b="0" i="0" dirty="0">
                <a:solidFill>
                  <a:srgbClr val="FFFFFF"/>
                </a:solidFill>
                <a:effectLst/>
                <a:latin typeface="-apple-system"/>
              </a:rPr>
              <a:t>15th International Conference</a:t>
            </a:r>
            <a:br>
              <a:rPr lang="en-US" sz="1600" b="0" i="0" dirty="0">
                <a:solidFill>
                  <a:srgbClr val="FFFFFF"/>
                </a:solidFill>
                <a:effectLst/>
                <a:latin typeface="-apple-system"/>
              </a:rPr>
            </a:br>
            <a:r>
              <a:rPr lang="en-US" sz="1600" b="0" i="0" dirty="0">
                <a:solidFill>
                  <a:srgbClr val="FFFFFF"/>
                </a:solidFill>
                <a:effectLst/>
                <a:latin typeface="-apple-system"/>
              </a:rPr>
              <a:t>Economies of the Balkan and Eastern European Countries</a:t>
            </a:r>
            <a:br>
              <a:rPr lang="en-US" sz="1600" b="0" i="0" dirty="0">
                <a:solidFill>
                  <a:srgbClr val="FFFFFF"/>
                </a:solidFill>
                <a:effectLst/>
                <a:latin typeface="-apple-system"/>
              </a:rPr>
            </a:br>
            <a:r>
              <a:rPr lang="en-US" sz="1600" b="0" i="0" dirty="0">
                <a:solidFill>
                  <a:srgbClr val="FFFFFF"/>
                </a:solidFill>
                <a:effectLst/>
                <a:latin typeface="-apple-system"/>
              </a:rPr>
              <a:t>ΕΒΕΕC 2023</a:t>
            </a:r>
          </a:p>
          <a:p>
            <a:pPr algn="ctr"/>
            <a:r>
              <a:rPr lang="en-US" sz="1600" b="1" i="0" dirty="0">
                <a:solidFill>
                  <a:srgbClr val="FFFFFF"/>
                </a:solidFill>
                <a:effectLst/>
                <a:latin typeface="-apple-system"/>
              </a:rPr>
              <a:t>May 12-14, 2023</a:t>
            </a:r>
            <a:endParaRPr lang="en-US" sz="1600" b="0" i="0" dirty="0">
              <a:solidFill>
                <a:srgbClr val="FFFFFF"/>
              </a:solidFill>
              <a:effectLst/>
              <a:latin typeface="-apple-system"/>
            </a:endParaRPr>
          </a:p>
          <a:p>
            <a:pPr algn="ctr"/>
            <a:r>
              <a:rPr lang="en-US" sz="1600" b="1" i="0" dirty="0">
                <a:solidFill>
                  <a:srgbClr val="FFFFFF"/>
                </a:solidFill>
                <a:effectLst/>
                <a:latin typeface="-apple-system"/>
              </a:rPr>
              <a:t>Chios, Greece</a:t>
            </a:r>
            <a:endParaRPr lang="en-US"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766350" y="3924839"/>
            <a:ext cx="10501589" cy="769441"/>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Jelena J. </a:t>
            </a:r>
            <a:r>
              <a:rPr lang="en-US" sz="1600" dirty="0" err="1">
                <a:solidFill>
                  <a:schemeClr val="bg1"/>
                </a:solidFill>
                <a:effectLst/>
                <a:ea typeface="Times New Roman" panose="02020603050405020304" pitchFamily="18" charset="0"/>
              </a:rPr>
              <a:t>Stanković</a:t>
            </a:r>
            <a:r>
              <a:rPr lang="en-US" sz="1600" dirty="0">
                <a:solidFill>
                  <a:schemeClr val="bg1"/>
                </a:solidFill>
                <a:effectLst/>
                <a:ea typeface="Times New Roman" panose="02020603050405020304" pitchFamily="18" charset="0"/>
              </a:rPr>
              <a:t>, Ivana </a:t>
            </a:r>
            <a:r>
              <a:rPr lang="en-US" sz="1600" dirty="0" err="1">
                <a:solidFill>
                  <a:schemeClr val="bg1"/>
                </a:solidFill>
                <a:effectLst/>
                <a:ea typeface="Times New Roman" panose="02020603050405020304" pitchFamily="18" charset="0"/>
              </a:rPr>
              <a:t>Marjanović</a:t>
            </a:r>
            <a:r>
              <a:rPr lang="en-US" sz="1600" dirty="0">
                <a:solidFill>
                  <a:schemeClr val="bg1"/>
                </a:solidFill>
                <a:effectLst/>
                <a:ea typeface="Times New Roman" panose="02020603050405020304" pitchFamily="18" charset="0"/>
              </a:rPr>
              <a:t>, </a:t>
            </a:r>
            <a:r>
              <a:rPr lang="en-US" sz="1600" b="1" dirty="0">
                <a:solidFill>
                  <a:schemeClr val="bg1"/>
                </a:solidFill>
                <a:effectLst/>
                <a:ea typeface="Times New Roman" panose="02020603050405020304" pitchFamily="18" charset="0"/>
              </a:rPr>
              <a:t>Sandra Milanović*</a:t>
            </a:r>
            <a:r>
              <a:rPr lang="en-US" sz="1600" dirty="0">
                <a:solidFill>
                  <a:schemeClr val="bg1"/>
                </a:solidFill>
                <a:effectLst/>
                <a:ea typeface="Times New Roman" panose="02020603050405020304" pitchFamily="18" charset="0"/>
              </a:rPr>
              <a:t>,</a:t>
            </a:r>
            <a:r>
              <a:rPr lang="en-US" sz="1600" baseline="30000" dirty="0">
                <a:solidFill>
                  <a:schemeClr val="bg1"/>
                </a:solidFill>
                <a:effectLst/>
                <a:ea typeface="Times New Roman" panose="02020603050405020304" pitchFamily="18" charset="0"/>
              </a:rPr>
              <a:t> </a:t>
            </a:r>
            <a:r>
              <a:rPr lang="en-US" sz="1600" dirty="0" err="1">
                <a:solidFill>
                  <a:schemeClr val="bg1"/>
                </a:solidFill>
                <a:effectLst/>
                <a:ea typeface="Times New Roman" panose="02020603050405020304" pitchFamily="18" charset="0"/>
              </a:rPr>
              <a:t>Milica</a:t>
            </a:r>
            <a:r>
              <a:rPr lang="en-US" sz="1600" dirty="0">
                <a:solidFill>
                  <a:schemeClr val="bg1"/>
                </a:solidFill>
                <a:effectLst/>
                <a:ea typeface="Times New Roman" panose="02020603050405020304" pitchFamily="18" charset="0"/>
              </a:rPr>
              <a:t> Jovanović </a:t>
            </a:r>
            <a:r>
              <a:rPr lang="en-US" sz="1600" dirty="0" err="1">
                <a:solidFill>
                  <a:schemeClr val="bg1"/>
                </a:solidFill>
                <a:effectLst/>
                <a:ea typeface="Times New Roman" panose="02020603050405020304" pitchFamily="18" charset="0"/>
              </a:rPr>
              <a:t>Vujatović</a:t>
            </a:r>
            <a:r>
              <a:rPr lang="en-US" sz="1600" dirty="0">
                <a:solidFill>
                  <a:schemeClr val="bg1"/>
                </a:solidFill>
                <a:effectLst/>
                <a:ea typeface="Times New Roman" panose="02020603050405020304" pitchFamily="18" charset="0"/>
              </a:rPr>
              <a:t>, Marina </a:t>
            </a:r>
            <a:r>
              <a:rPr lang="en-US" sz="1600" dirty="0" err="1">
                <a:solidFill>
                  <a:schemeClr val="bg1"/>
                </a:solidFill>
                <a:effectLst/>
                <a:ea typeface="Times New Roman" panose="02020603050405020304" pitchFamily="18" charset="0"/>
              </a:rPr>
              <a:t>Stanojevi</a:t>
            </a:r>
            <a:r>
              <a:rPr lang="sr-Latn-RS" sz="1600" dirty="0">
                <a:solidFill>
                  <a:schemeClr val="bg1"/>
                </a:solidFill>
                <a:ea typeface="Times New Roman" panose="02020603050405020304" pitchFamily="18" charset="0"/>
              </a:rPr>
              <a:t>ć</a:t>
            </a:r>
            <a:endParaRPr lang="sr-Latn-RS" sz="1600" dirty="0">
              <a:solidFill>
                <a:schemeClr val="bg1"/>
              </a:solidFill>
              <a:effectLst/>
              <a:ea typeface="Times New Roman" panose="02020603050405020304" pitchFamily="18" charset="0"/>
            </a:endParaRPr>
          </a:p>
          <a:p>
            <a:pPr algn="ctr"/>
            <a:r>
              <a:rPr lang="en-US" sz="1400" dirty="0">
                <a:solidFill>
                  <a:schemeClr val="bg1"/>
                </a:solidFill>
                <a:effectLst/>
                <a:ea typeface="Times New Roman" panose="02020603050405020304" pitchFamily="18" charset="0"/>
              </a:rPr>
              <a:t>Faculty of Economics, University of </a:t>
            </a:r>
            <a:r>
              <a:rPr lang="en-US" sz="1400" dirty="0" err="1">
                <a:solidFill>
                  <a:schemeClr val="bg1"/>
                </a:solidFill>
                <a:effectLst/>
                <a:ea typeface="Times New Roman" panose="02020603050405020304" pitchFamily="18" charset="0"/>
              </a:rPr>
              <a:t>Niš</a:t>
            </a:r>
            <a:r>
              <a:rPr lang="en-US" sz="1400" dirty="0">
                <a:solidFill>
                  <a:schemeClr val="bg1"/>
                </a:solidFill>
                <a:effectLst/>
                <a:ea typeface="Times New Roman" panose="02020603050405020304" pitchFamily="18" charset="0"/>
              </a:rPr>
              <a:t>, </a:t>
            </a:r>
            <a:r>
              <a:rPr lang="en-US" sz="1400" dirty="0" err="1">
                <a:solidFill>
                  <a:schemeClr val="bg1"/>
                </a:solidFill>
                <a:effectLst/>
                <a:ea typeface="Times New Roman" panose="02020603050405020304" pitchFamily="18" charset="0"/>
              </a:rPr>
              <a:t>Trg</a:t>
            </a:r>
            <a:r>
              <a:rPr lang="en-US" sz="1400" dirty="0">
                <a:solidFill>
                  <a:schemeClr val="bg1"/>
                </a:solidFill>
                <a:effectLst/>
                <a:ea typeface="Times New Roman" panose="02020603050405020304" pitchFamily="18" charset="0"/>
              </a:rPr>
              <a:t> </a:t>
            </a:r>
            <a:r>
              <a:rPr lang="en-US" sz="1400" dirty="0" err="1">
                <a:solidFill>
                  <a:schemeClr val="bg1"/>
                </a:solidFill>
                <a:effectLst/>
                <a:ea typeface="Times New Roman" panose="02020603050405020304" pitchFamily="18" charset="0"/>
              </a:rPr>
              <a:t>kralja</a:t>
            </a:r>
            <a:r>
              <a:rPr lang="en-US" sz="1400" dirty="0">
                <a:solidFill>
                  <a:schemeClr val="bg1"/>
                </a:solidFill>
                <a:effectLst/>
                <a:ea typeface="Times New Roman" panose="02020603050405020304" pitchFamily="18" charset="0"/>
              </a:rPr>
              <a:t> Aleksandra </a:t>
            </a:r>
            <a:r>
              <a:rPr lang="en-US" sz="1400" dirty="0" err="1">
                <a:solidFill>
                  <a:schemeClr val="bg1"/>
                </a:solidFill>
                <a:effectLst/>
                <a:ea typeface="Times New Roman" panose="02020603050405020304" pitchFamily="18" charset="0"/>
              </a:rPr>
              <a:t>Ujedinitelja</a:t>
            </a:r>
            <a:r>
              <a:rPr lang="en-US" sz="1400" dirty="0">
                <a:solidFill>
                  <a:schemeClr val="bg1"/>
                </a:solidFill>
                <a:effectLst/>
                <a:ea typeface="Times New Roman" panose="02020603050405020304" pitchFamily="18" charset="0"/>
              </a:rPr>
              <a:t> 11, 18000 </a:t>
            </a:r>
            <a:r>
              <a:rPr lang="en-US" sz="1400" dirty="0" err="1">
                <a:solidFill>
                  <a:schemeClr val="bg1"/>
                </a:solidFill>
                <a:effectLst/>
                <a:ea typeface="Times New Roman" panose="02020603050405020304" pitchFamily="18" charset="0"/>
              </a:rPr>
              <a:t>Niš</a:t>
            </a:r>
            <a:r>
              <a:rPr lang="en-US" sz="1400" dirty="0">
                <a:solidFill>
                  <a:schemeClr val="bg1"/>
                </a:solidFill>
                <a:effectLst/>
                <a:ea typeface="Times New Roman" panose="02020603050405020304" pitchFamily="18" charset="0"/>
              </a:rPr>
              <a:t>, Serbia</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err="1">
                <a:solidFill>
                  <a:schemeClr val="bg1"/>
                </a:solidFill>
              </a:rPr>
              <a:t>sandra.milanovic</a:t>
            </a:r>
            <a:r>
              <a:rPr lang="en-US" sz="1400" dirty="0">
                <a:solidFill>
                  <a:schemeClr val="bg1"/>
                </a:solidFill>
              </a:rPr>
              <a:t>@eknfak.ni.ac.rs</a:t>
            </a:r>
            <a:endParaRPr lang="sr-Cyrl-RS" sz="1400" dirty="0">
              <a:solidFill>
                <a:schemeClr val="bg1"/>
              </a:solidFill>
            </a:endParaRPr>
          </a:p>
        </p:txBody>
      </p:sp>
    </p:spTree>
    <p:extLst>
      <p:ext uri="{BB962C8B-B14F-4D97-AF65-F5344CB8AC3E}">
        <p14:creationId xmlns:p14="http://schemas.microsoft.com/office/powerpoint/2010/main" val="320499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F139A-1E1C-B819-DA5C-4AFE263E086D}"/>
              </a:ext>
            </a:extLst>
          </p:cNvPr>
          <p:cNvSpPr txBox="1"/>
          <p:nvPr/>
        </p:nvSpPr>
        <p:spPr>
          <a:xfrm>
            <a:off x="690880" y="1564640"/>
            <a:ext cx="10830560" cy="3053400"/>
          </a:xfrm>
          <a:prstGeom prst="rect">
            <a:avLst/>
          </a:prstGeom>
          <a:noFill/>
        </p:spPr>
        <p:txBody>
          <a:bodyPr wrap="square" rtlCol="0">
            <a:spAutoFit/>
          </a:bodyPr>
          <a:lstStyle/>
          <a:p>
            <a:pPr>
              <a:lnSpc>
                <a:spcPct val="150000"/>
              </a:lnSpc>
            </a:pPr>
            <a:r>
              <a:rPr lang="en-US" b="1" dirty="0"/>
              <a:t>Presentation outline:</a:t>
            </a:r>
          </a:p>
          <a:p>
            <a:pPr>
              <a:lnSpc>
                <a:spcPct val="150000"/>
              </a:lnSpc>
            </a:pPr>
            <a:endParaRPr lang="en-US" dirty="0"/>
          </a:p>
          <a:p>
            <a:pPr marL="285750" indent="-285750">
              <a:lnSpc>
                <a:spcPct val="200000"/>
              </a:lnSpc>
              <a:buClr>
                <a:schemeClr val="accent1"/>
              </a:buClr>
              <a:buFont typeface="Wingdings" panose="05000000000000000000" pitchFamily="2" charset="2"/>
              <a:buChar char="Ø"/>
            </a:pPr>
            <a:r>
              <a:rPr lang="en-US" dirty="0"/>
              <a:t>Introduction</a:t>
            </a:r>
          </a:p>
          <a:p>
            <a:pPr marL="285750" indent="-285750">
              <a:lnSpc>
                <a:spcPct val="200000"/>
              </a:lnSpc>
              <a:buClr>
                <a:schemeClr val="accent1"/>
              </a:buClr>
              <a:buFont typeface="Wingdings" panose="05000000000000000000" pitchFamily="2" charset="2"/>
              <a:buChar char="Ø"/>
            </a:pPr>
            <a:r>
              <a:rPr lang="en-US" dirty="0"/>
              <a:t>The Concept of Sustainable Development in the European Union</a:t>
            </a:r>
          </a:p>
          <a:p>
            <a:pPr marL="285750" indent="-285750">
              <a:lnSpc>
                <a:spcPct val="200000"/>
              </a:lnSpc>
              <a:buClr>
                <a:schemeClr val="accent1"/>
              </a:buClr>
              <a:buFont typeface="Wingdings" panose="05000000000000000000" pitchFamily="2" charset="2"/>
              <a:buChar char="Ø"/>
            </a:pPr>
            <a:r>
              <a:rPr lang="en-US" dirty="0"/>
              <a:t>Progress and Challenges Towards Achieving the Sustainable Development Goals in Serbia</a:t>
            </a:r>
          </a:p>
          <a:p>
            <a:pPr marL="285750" indent="-285750">
              <a:lnSpc>
                <a:spcPct val="200000"/>
              </a:lnSpc>
              <a:buClr>
                <a:schemeClr val="accent1"/>
              </a:buClr>
              <a:buFont typeface="Wingdings" panose="05000000000000000000" pitchFamily="2" charset="2"/>
              <a:buChar char="Ø"/>
            </a:pPr>
            <a:r>
              <a:rPr lang="en-US" dirty="0"/>
              <a:t>Conclusion</a:t>
            </a:r>
          </a:p>
        </p:txBody>
      </p:sp>
    </p:spTree>
    <p:extLst>
      <p:ext uri="{BB962C8B-B14F-4D97-AF65-F5344CB8AC3E}">
        <p14:creationId xmlns:p14="http://schemas.microsoft.com/office/powerpoint/2010/main" val="87480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289C-CD56-53B7-141C-417232CC2641}"/>
              </a:ext>
            </a:extLst>
          </p:cNvPr>
          <p:cNvSpPr>
            <a:spLocks noGrp="1"/>
          </p:cNvSpPr>
          <p:nvPr>
            <p:ph type="title"/>
          </p:nvPr>
        </p:nvSpPr>
        <p:spPr>
          <a:xfrm>
            <a:off x="2814200" y="488874"/>
            <a:ext cx="2844920" cy="381200"/>
          </a:xfrm>
        </p:spPr>
        <p:txBody>
          <a:bodyPr/>
          <a:lstStyle/>
          <a:p>
            <a:pPr marL="342900" indent="-342900">
              <a:buClr>
                <a:schemeClr val="accent1"/>
              </a:buClr>
              <a:buFont typeface="Wingdings" panose="05000000000000000000" pitchFamily="2" charset="2"/>
              <a:buChar char="Ø"/>
            </a:pPr>
            <a:r>
              <a:rPr lang="en-US" sz="1800" dirty="0"/>
              <a:t>Introduction</a:t>
            </a:r>
            <a:endParaRPr lang="sr-Cyrl-RS" sz="4000" dirty="0"/>
          </a:p>
        </p:txBody>
      </p:sp>
      <p:sp>
        <p:nvSpPr>
          <p:cNvPr id="3" name="TextBox 2">
            <a:extLst>
              <a:ext uri="{FF2B5EF4-FFF2-40B4-BE49-F238E27FC236}">
                <a16:creationId xmlns:a16="http://schemas.microsoft.com/office/drawing/2014/main" id="{F19DC653-CDCE-4C68-A913-C08950CCB9F4}"/>
              </a:ext>
            </a:extLst>
          </p:cNvPr>
          <p:cNvSpPr txBox="1"/>
          <p:nvPr/>
        </p:nvSpPr>
        <p:spPr>
          <a:xfrm>
            <a:off x="385960" y="1142800"/>
            <a:ext cx="10911960"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As the Republic of </a:t>
            </a:r>
            <a:r>
              <a:rPr lang="en-US" dirty="0" err="1"/>
              <a:t>Serbi</a:t>
            </a:r>
            <a:r>
              <a:rPr lang="sr-Latn-RS" dirty="0"/>
              <a:t>a</a:t>
            </a:r>
            <a:r>
              <a:rPr lang="en-US" dirty="0"/>
              <a:t> is in the process of negotiations in order to be admitted to the European Union (EU), it strives to the successful implementation of reforms together with the implementation of the concept of sustainable development (</a:t>
            </a:r>
            <a:r>
              <a:rPr lang="en-US" dirty="0" err="1"/>
              <a:t>Jelisavac</a:t>
            </a:r>
            <a:r>
              <a:rPr lang="en-US" dirty="0"/>
              <a:t> </a:t>
            </a:r>
            <a:r>
              <a:rPr lang="en-US" dirty="0" err="1"/>
              <a:t>Trošić</a:t>
            </a:r>
            <a:r>
              <a:rPr lang="en-US" dirty="0"/>
              <a:t>, 2018).</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In 2008, Serbia has adopted strategy of sustainable development, while currently having mapped all SDGs through various documents.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All SDGs are incorporated in various Serbian strategies </a:t>
            </a:r>
            <a:r>
              <a:rPr lang="sr-Latn-RS" dirty="0" err="1"/>
              <a:t>could</a:t>
            </a:r>
            <a:r>
              <a:rPr lang="sr-Latn-RS" dirty="0"/>
              <a:t> be </a:t>
            </a:r>
            <a:r>
              <a:rPr lang="sr-Latn-RS" dirty="0" err="1"/>
              <a:t>related</a:t>
            </a:r>
            <a:r>
              <a:rPr lang="sr-Latn-RS" dirty="0"/>
              <a:t> to </a:t>
            </a:r>
            <a:r>
              <a:rPr lang="sr-Latn-RS" dirty="0" err="1"/>
              <a:t>the</a:t>
            </a:r>
            <a:r>
              <a:rPr lang="sr-Latn-RS" dirty="0"/>
              <a:t> </a:t>
            </a:r>
            <a:r>
              <a:rPr lang="sr-Latn-RS" dirty="0" err="1"/>
              <a:t>negotiation’s</a:t>
            </a:r>
            <a:r>
              <a:rPr lang="sr-Latn-RS" dirty="0"/>
              <a:t> </a:t>
            </a:r>
            <a:r>
              <a:rPr lang="sr-Latn-RS" dirty="0" err="1"/>
              <a:t>chapters</a:t>
            </a:r>
            <a:r>
              <a:rPr lang="sr-Latn-RS" dirty="0"/>
              <a:t> </a:t>
            </a:r>
            <a:r>
              <a:rPr lang="sr-Latn-RS" dirty="0" err="1"/>
              <a:t>such</a:t>
            </a:r>
            <a:r>
              <a:rPr lang="sr-Latn-RS" dirty="0"/>
              <a:t> as:</a:t>
            </a:r>
          </a:p>
        </p:txBody>
      </p:sp>
      <p:graphicFrame>
        <p:nvGraphicFramePr>
          <p:cNvPr id="6" name="Table 6">
            <a:extLst>
              <a:ext uri="{FF2B5EF4-FFF2-40B4-BE49-F238E27FC236}">
                <a16:creationId xmlns:a16="http://schemas.microsoft.com/office/drawing/2014/main" id="{A7FA8873-9F89-A474-D5CC-ABB9DC5207A8}"/>
              </a:ext>
            </a:extLst>
          </p:cNvPr>
          <p:cNvGraphicFramePr>
            <a:graphicFrameLocks noGrp="1"/>
          </p:cNvGraphicFramePr>
          <p:nvPr>
            <p:extLst>
              <p:ext uri="{D42A27DB-BD31-4B8C-83A1-F6EECF244321}">
                <p14:modId xmlns:p14="http://schemas.microsoft.com/office/powerpoint/2010/main" val="974125318"/>
              </p:ext>
            </p:extLst>
          </p:nvPr>
        </p:nvGraphicFramePr>
        <p:xfrm>
          <a:off x="2032000" y="3728123"/>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01045952"/>
                    </a:ext>
                  </a:extLst>
                </a:gridCol>
                <a:gridCol w="4064000">
                  <a:extLst>
                    <a:ext uri="{9D8B030D-6E8A-4147-A177-3AD203B41FA5}">
                      <a16:colId xmlns:a16="http://schemas.microsoft.com/office/drawing/2014/main" val="2952542264"/>
                    </a:ext>
                  </a:extLst>
                </a:gridCol>
              </a:tblGrid>
              <a:tr h="370840">
                <a:tc>
                  <a:txBody>
                    <a:bodyPr/>
                    <a:lstStyle/>
                    <a:p>
                      <a:r>
                        <a:rPr lang="sr-Latn-RS" sz="1400" dirty="0" err="1"/>
                        <a:t>Negotiating</a:t>
                      </a:r>
                      <a:r>
                        <a:rPr lang="sr-Latn-RS" sz="1400" dirty="0"/>
                        <a:t> </a:t>
                      </a:r>
                      <a:r>
                        <a:rPr lang="sr-Latn-RS" sz="1400" dirty="0" err="1"/>
                        <a:t>chapter</a:t>
                      </a:r>
                      <a:endParaRPr lang="sr-Cyrl-RS" sz="1400" dirty="0"/>
                    </a:p>
                  </a:txBody>
                  <a:tcPr/>
                </a:tc>
                <a:tc>
                  <a:txBody>
                    <a:bodyPr/>
                    <a:lstStyle/>
                    <a:p>
                      <a:r>
                        <a:rPr lang="en-US" sz="1400" dirty="0"/>
                        <a:t>SDGs</a:t>
                      </a:r>
                      <a:endParaRPr lang="sr-Cyrl-RS" sz="1400" dirty="0"/>
                    </a:p>
                  </a:txBody>
                  <a:tcPr/>
                </a:tc>
                <a:extLst>
                  <a:ext uri="{0D108BD9-81ED-4DB2-BD59-A6C34878D82A}">
                    <a16:rowId xmlns:a16="http://schemas.microsoft.com/office/drawing/2014/main" val="3104035942"/>
                  </a:ext>
                </a:extLst>
              </a:tr>
              <a:tr h="370840">
                <a:tc>
                  <a:txBody>
                    <a:bodyPr/>
                    <a:lstStyle/>
                    <a:p>
                      <a:r>
                        <a:rPr lang="en-US" sz="1400" dirty="0"/>
                        <a:t>Fundamentals</a:t>
                      </a:r>
                      <a:endParaRPr lang="sr-Cyrl-RS" sz="1400" dirty="0"/>
                    </a:p>
                  </a:txBody>
                  <a:tcPr/>
                </a:tc>
                <a:tc>
                  <a:txBody>
                    <a:bodyPr/>
                    <a:lstStyle/>
                    <a:p>
                      <a:r>
                        <a:rPr lang="en-US" sz="1400" dirty="0"/>
                        <a:t>16</a:t>
                      </a:r>
                      <a:endParaRPr lang="sr-Cyrl-RS" sz="1400" dirty="0"/>
                    </a:p>
                  </a:txBody>
                  <a:tcPr/>
                </a:tc>
                <a:extLst>
                  <a:ext uri="{0D108BD9-81ED-4DB2-BD59-A6C34878D82A}">
                    <a16:rowId xmlns:a16="http://schemas.microsoft.com/office/drawing/2014/main" val="2967755132"/>
                  </a:ext>
                </a:extLst>
              </a:tr>
              <a:tr h="370840">
                <a:tc>
                  <a:txBody>
                    <a:bodyPr/>
                    <a:lstStyle/>
                    <a:p>
                      <a:r>
                        <a:rPr lang="en-US" sz="1400" dirty="0"/>
                        <a:t>Internal market</a:t>
                      </a:r>
                      <a:endParaRPr lang="sr-Cyrl-RS" sz="1400" dirty="0"/>
                    </a:p>
                  </a:txBody>
                  <a:tcPr/>
                </a:tc>
                <a:tc>
                  <a:txBody>
                    <a:bodyPr/>
                    <a:lstStyle/>
                    <a:p>
                      <a:r>
                        <a:rPr lang="en-US" sz="1400" dirty="0"/>
                        <a:t>3</a:t>
                      </a:r>
                      <a:endParaRPr lang="sr-Cyrl-RS" sz="1400" dirty="0"/>
                    </a:p>
                  </a:txBody>
                  <a:tcPr/>
                </a:tc>
                <a:extLst>
                  <a:ext uri="{0D108BD9-81ED-4DB2-BD59-A6C34878D82A}">
                    <a16:rowId xmlns:a16="http://schemas.microsoft.com/office/drawing/2014/main" val="1924405609"/>
                  </a:ext>
                </a:extLst>
              </a:tr>
              <a:tr h="370840">
                <a:tc>
                  <a:txBody>
                    <a:bodyPr/>
                    <a:lstStyle/>
                    <a:p>
                      <a:r>
                        <a:rPr lang="en-US" sz="1400" dirty="0"/>
                        <a:t>Competitiveness and inclusive growth</a:t>
                      </a:r>
                      <a:endParaRPr lang="sr-Cyrl-RS" sz="1400" dirty="0"/>
                    </a:p>
                  </a:txBody>
                  <a:tcPr/>
                </a:tc>
                <a:tc>
                  <a:txBody>
                    <a:bodyPr/>
                    <a:lstStyle/>
                    <a:p>
                      <a:r>
                        <a:rPr lang="en-US" sz="1400" dirty="0"/>
                        <a:t>1, 4, 5, 8, 9, 10</a:t>
                      </a:r>
                      <a:endParaRPr lang="sr-Cyrl-RS" sz="1400" dirty="0"/>
                    </a:p>
                  </a:txBody>
                  <a:tcPr/>
                </a:tc>
                <a:extLst>
                  <a:ext uri="{0D108BD9-81ED-4DB2-BD59-A6C34878D82A}">
                    <a16:rowId xmlns:a16="http://schemas.microsoft.com/office/drawing/2014/main" val="3015980642"/>
                  </a:ext>
                </a:extLst>
              </a:tr>
              <a:tr h="370840">
                <a:tc>
                  <a:txBody>
                    <a:bodyPr/>
                    <a:lstStyle/>
                    <a:p>
                      <a:r>
                        <a:rPr lang="en-US" sz="1400" dirty="0"/>
                        <a:t>Green Deal and Sustainable Connectivity</a:t>
                      </a:r>
                      <a:endParaRPr lang="sr-Cyrl-RS" sz="1400" dirty="0"/>
                    </a:p>
                  </a:txBody>
                  <a:tcPr/>
                </a:tc>
                <a:tc>
                  <a:txBody>
                    <a:bodyPr/>
                    <a:lstStyle/>
                    <a:p>
                      <a:r>
                        <a:rPr lang="en-US" sz="1400" dirty="0"/>
                        <a:t>6, 7, 11, 12, 13, 15</a:t>
                      </a:r>
                      <a:endParaRPr lang="sr-Cyrl-RS" sz="1400" dirty="0"/>
                    </a:p>
                  </a:txBody>
                  <a:tcPr/>
                </a:tc>
                <a:extLst>
                  <a:ext uri="{0D108BD9-81ED-4DB2-BD59-A6C34878D82A}">
                    <a16:rowId xmlns:a16="http://schemas.microsoft.com/office/drawing/2014/main" val="1703578530"/>
                  </a:ext>
                </a:extLst>
              </a:tr>
              <a:tr h="370840">
                <a:tc>
                  <a:txBody>
                    <a:bodyPr/>
                    <a:lstStyle/>
                    <a:p>
                      <a:r>
                        <a:rPr lang="en-US" sz="1400" dirty="0"/>
                        <a:t>Resources, agriculture and cohesion</a:t>
                      </a:r>
                      <a:endParaRPr lang="sr-Cyrl-RS" sz="1400" dirty="0"/>
                    </a:p>
                  </a:txBody>
                  <a:tcPr/>
                </a:tc>
                <a:tc>
                  <a:txBody>
                    <a:bodyPr/>
                    <a:lstStyle/>
                    <a:p>
                      <a:r>
                        <a:rPr lang="en-US" sz="1400" dirty="0"/>
                        <a:t>2</a:t>
                      </a:r>
                      <a:endParaRPr lang="sr-Cyrl-RS" sz="1400" dirty="0"/>
                    </a:p>
                  </a:txBody>
                  <a:tcPr/>
                </a:tc>
                <a:extLst>
                  <a:ext uri="{0D108BD9-81ED-4DB2-BD59-A6C34878D82A}">
                    <a16:rowId xmlns:a16="http://schemas.microsoft.com/office/drawing/2014/main" val="3173162820"/>
                  </a:ext>
                </a:extLst>
              </a:tr>
              <a:tr h="370840">
                <a:tc>
                  <a:txBody>
                    <a:bodyPr/>
                    <a:lstStyle/>
                    <a:p>
                      <a:r>
                        <a:rPr lang="en-US" sz="1400" dirty="0"/>
                        <a:t>External relations</a:t>
                      </a:r>
                      <a:endParaRPr lang="sr-Cyrl-RS" sz="1400" dirty="0"/>
                    </a:p>
                  </a:txBody>
                  <a:tcPr/>
                </a:tc>
                <a:tc>
                  <a:txBody>
                    <a:bodyPr/>
                    <a:lstStyle/>
                    <a:p>
                      <a:r>
                        <a:rPr lang="en-US" sz="1400" dirty="0"/>
                        <a:t>17</a:t>
                      </a:r>
                      <a:endParaRPr lang="sr-Cyrl-RS" sz="1400" dirty="0"/>
                    </a:p>
                  </a:txBody>
                  <a:tcPr/>
                </a:tc>
                <a:extLst>
                  <a:ext uri="{0D108BD9-81ED-4DB2-BD59-A6C34878D82A}">
                    <a16:rowId xmlns:a16="http://schemas.microsoft.com/office/drawing/2014/main" val="3045841943"/>
                  </a:ext>
                </a:extLst>
              </a:tr>
            </a:tbl>
          </a:graphicData>
        </a:graphic>
      </p:graphicFrame>
    </p:spTree>
    <p:extLst>
      <p:ext uri="{BB962C8B-B14F-4D97-AF65-F5344CB8AC3E}">
        <p14:creationId xmlns:p14="http://schemas.microsoft.com/office/powerpoint/2010/main" val="2685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E7E6D-1826-4775-E7EB-38BD44239DAF}"/>
              </a:ext>
            </a:extLst>
          </p:cNvPr>
          <p:cNvSpPr txBox="1"/>
          <p:nvPr/>
        </p:nvSpPr>
        <p:spPr>
          <a:xfrm>
            <a:off x="2976880" y="515035"/>
            <a:ext cx="7680960" cy="369332"/>
          </a:xfrm>
          <a:prstGeom prst="rect">
            <a:avLst/>
          </a:prstGeom>
          <a:noFill/>
        </p:spPr>
        <p:txBody>
          <a:bodyPr wrap="square">
            <a:spAutoFit/>
          </a:bodyPr>
          <a:lstStyle/>
          <a:p>
            <a:pPr marL="285750" indent="-285750">
              <a:buClr>
                <a:schemeClr val="accent1"/>
              </a:buClr>
              <a:buFont typeface="Wingdings" panose="05000000000000000000" pitchFamily="2" charset="2"/>
              <a:buChar char="Ø"/>
            </a:pPr>
            <a:r>
              <a:rPr lang="en-US" dirty="0"/>
              <a:t>The Concept of Sustainable Development in the European Union</a:t>
            </a:r>
          </a:p>
        </p:txBody>
      </p:sp>
      <p:sp>
        <p:nvSpPr>
          <p:cNvPr id="5" name="TextBox 4">
            <a:extLst>
              <a:ext uri="{FF2B5EF4-FFF2-40B4-BE49-F238E27FC236}">
                <a16:creationId xmlns:a16="http://schemas.microsoft.com/office/drawing/2014/main" id="{EF7853E6-B18B-445C-C99E-EACCFE524169}"/>
              </a:ext>
            </a:extLst>
          </p:cNvPr>
          <p:cNvSpPr txBox="1"/>
          <p:nvPr/>
        </p:nvSpPr>
        <p:spPr>
          <a:xfrm>
            <a:off x="690880" y="1458298"/>
            <a:ext cx="10993120" cy="4247317"/>
          </a:xfrm>
          <a:prstGeom prst="rect">
            <a:avLst/>
          </a:prstGeom>
          <a:noFill/>
        </p:spPr>
        <p:txBody>
          <a:bodyPr wrap="square">
            <a:spAutoFit/>
          </a:bodyPr>
          <a:lstStyle/>
          <a:p>
            <a:pPr marL="285750" indent="-285750">
              <a:buFont typeface="Arial" panose="020B0604020202020204" pitchFamily="34" charset="0"/>
              <a:buChar char="•"/>
            </a:pPr>
            <a:r>
              <a:rPr lang="en-US" dirty="0"/>
              <a:t>As the EU works to strike a balance between economic growth, social advancement, and environmental protection, as the sustainable development is a key objective. The idea of sustainable development recognizes that social justice and environmental degradation cannot be sacrificed in the sake of economic growth.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Covered by numerous regulations such as: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600" i="1" dirty="0"/>
              <a:t>European Green Deal </a:t>
            </a:r>
            <a:r>
              <a:rPr lang="en-US" sz="1600" dirty="0"/>
              <a:t>- a new growth strategy to create inclusive and healthy society with a knowledge-driven, resource-efficient and competitive economy, without emissions of greenhouse gases in 2050 (the transition towards the goal of a climate-neutral economy by reducing carbon emissions by at least 50% by 2030 and achieving carbon neutrality by 2050); </a:t>
            </a:r>
          </a:p>
          <a:p>
            <a:pPr marL="742950" lvl="1" indent="-285750">
              <a:buFont typeface="Arial" panose="020B0604020202020204" pitchFamily="34" charset="0"/>
              <a:buChar char="•"/>
            </a:pPr>
            <a:r>
              <a:rPr lang="en-US" sz="1600" i="1" dirty="0"/>
              <a:t>Creating a legal framework making the EU climate neutral by 2050</a:t>
            </a:r>
            <a:r>
              <a:rPr lang="en-US" sz="1600" dirty="0"/>
              <a:t>; </a:t>
            </a:r>
          </a:p>
          <a:p>
            <a:pPr marL="742950" lvl="1" indent="-285750">
              <a:buFont typeface="Arial" panose="020B0604020202020204" pitchFamily="34" charset="0"/>
              <a:buChar char="•"/>
            </a:pPr>
            <a:r>
              <a:rPr lang="en-US" sz="1600" i="1" dirty="0"/>
              <a:t>Gender Equality Strategy 2020-2025; </a:t>
            </a:r>
          </a:p>
          <a:p>
            <a:pPr marL="742950" lvl="1" indent="-285750">
              <a:buFont typeface="Arial" panose="020B0604020202020204" pitchFamily="34" charset="0"/>
              <a:buChar char="•"/>
            </a:pPr>
            <a:r>
              <a:rPr lang="en-US" sz="1600" i="1" dirty="0"/>
              <a:t>New Industrial Strategy for Europe; </a:t>
            </a:r>
          </a:p>
          <a:p>
            <a:pPr marL="742950" lvl="1" indent="-285750">
              <a:buFont typeface="Arial" panose="020B0604020202020204" pitchFamily="34" charset="0"/>
              <a:buChar char="•"/>
            </a:pPr>
            <a:r>
              <a:rPr lang="en-US" sz="1600" i="1" dirty="0"/>
              <a:t>A new Circular Economy Action Plan for a cleaner and more competitive Europe; </a:t>
            </a:r>
          </a:p>
          <a:p>
            <a:pPr marL="742950" lvl="1" indent="-285750">
              <a:buFont typeface="Arial" panose="020B0604020202020204" pitchFamily="34" charset="0"/>
              <a:buChar char="•"/>
            </a:pPr>
            <a:r>
              <a:rPr lang="en-US" sz="1600" i="1" dirty="0"/>
              <a:t>European Skills Agenda for sustainable competitiveness etc. </a:t>
            </a:r>
            <a:r>
              <a:rPr lang="en-US" sz="1600" dirty="0"/>
              <a:t>(European Commission, 2023).</a:t>
            </a:r>
            <a:endParaRPr lang="sr-Cyrl-RS" sz="1600" dirty="0"/>
          </a:p>
        </p:txBody>
      </p:sp>
    </p:spTree>
    <p:extLst>
      <p:ext uri="{BB962C8B-B14F-4D97-AF65-F5344CB8AC3E}">
        <p14:creationId xmlns:p14="http://schemas.microsoft.com/office/powerpoint/2010/main" val="30076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E3AD63-4D13-7A6A-FF68-EF397F7015E5}"/>
              </a:ext>
            </a:extLst>
          </p:cNvPr>
          <p:cNvPicPr>
            <a:picLocks noChangeAspect="1"/>
          </p:cNvPicPr>
          <p:nvPr/>
        </p:nvPicPr>
        <p:blipFill rotWithShape="1">
          <a:blip r:embed="rId2"/>
          <a:srcRect l="35416" t="26370" r="37250" b="29037"/>
          <a:stretch/>
        </p:blipFill>
        <p:spPr>
          <a:xfrm>
            <a:off x="8465223" y="2066105"/>
            <a:ext cx="3726777" cy="3420000"/>
          </a:xfrm>
          <a:prstGeom prst="rect">
            <a:avLst/>
          </a:prstGeom>
        </p:spPr>
      </p:pic>
      <p:sp>
        <p:nvSpPr>
          <p:cNvPr id="11" name="TextBox 10">
            <a:extLst>
              <a:ext uri="{FF2B5EF4-FFF2-40B4-BE49-F238E27FC236}">
                <a16:creationId xmlns:a16="http://schemas.microsoft.com/office/drawing/2014/main" id="{DA7F65D1-3E35-AA5D-F3D9-19C3B6CC4A94}"/>
              </a:ext>
            </a:extLst>
          </p:cNvPr>
          <p:cNvSpPr txBox="1"/>
          <p:nvPr/>
        </p:nvSpPr>
        <p:spPr>
          <a:xfrm>
            <a:off x="4872856" y="1444643"/>
            <a:ext cx="7061200" cy="369332"/>
          </a:xfrm>
          <a:prstGeom prst="rect">
            <a:avLst/>
          </a:prstGeom>
          <a:noFill/>
        </p:spPr>
        <p:txBody>
          <a:bodyPr wrap="square" rtlCol="0">
            <a:spAutoFit/>
          </a:bodyPr>
          <a:lstStyle/>
          <a:p>
            <a:r>
              <a:rPr lang="en-US" dirty="0"/>
              <a:t>Comparison of coverage</a:t>
            </a:r>
            <a:r>
              <a:rPr lang="sr-Latn-RS" dirty="0"/>
              <a:t> </a:t>
            </a:r>
            <a:r>
              <a:rPr lang="en-US" dirty="0"/>
              <a:t>of</a:t>
            </a:r>
            <a:r>
              <a:rPr lang="sr-Latn-RS" dirty="0"/>
              <a:t> </a:t>
            </a:r>
            <a:r>
              <a:rPr lang="sr-Latn-RS" dirty="0" err="1"/>
              <a:t>SDGs</a:t>
            </a:r>
            <a:r>
              <a:rPr lang="sr-Latn-RS" dirty="0"/>
              <a:t> </a:t>
            </a:r>
            <a:r>
              <a:rPr lang="en-US" dirty="0"/>
              <a:t>by</a:t>
            </a:r>
            <a:r>
              <a:rPr lang="sr-Latn-RS" dirty="0"/>
              <a:t> </a:t>
            </a:r>
            <a:r>
              <a:rPr lang="en-US" dirty="0"/>
              <a:t>Serbian</a:t>
            </a:r>
            <a:r>
              <a:rPr lang="sr-Latn-RS" dirty="0"/>
              <a:t> </a:t>
            </a:r>
            <a:r>
              <a:rPr lang="en-US" dirty="0"/>
              <a:t>strategies 2017-2022</a:t>
            </a:r>
          </a:p>
        </p:txBody>
      </p:sp>
      <p:sp>
        <p:nvSpPr>
          <p:cNvPr id="12" name="TextBox 11">
            <a:extLst>
              <a:ext uri="{FF2B5EF4-FFF2-40B4-BE49-F238E27FC236}">
                <a16:creationId xmlns:a16="http://schemas.microsoft.com/office/drawing/2014/main" id="{2512606C-1D3A-3869-4AAA-26F9EDF457D6}"/>
              </a:ext>
            </a:extLst>
          </p:cNvPr>
          <p:cNvSpPr txBox="1"/>
          <p:nvPr/>
        </p:nvSpPr>
        <p:spPr>
          <a:xfrm>
            <a:off x="7499927" y="5579455"/>
            <a:ext cx="2394896" cy="261610"/>
          </a:xfrm>
          <a:prstGeom prst="rect">
            <a:avLst/>
          </a:prstGeom>
          <a:noFill/>
        </p:spPr>
        <p:txBody>
          <a:bodyPr wrap="square" rtlCol="0">
            <a:spAutoFit/>
          </a:bodyPr>
          <a:lstStyle/>
          <a:p>
            <a:r>
              <a:rPr lang="sr-Latn-RS" sz="1100" i="1" dirty="0" err="1"/>
              <a:t>Source</a:t>
            </a:r>
            <a:r>
              <a:rPr lang="sr-Latn-RS" sz="1100" dirty="0"/>
              <a:t>: GIZ (</a:t>
            </a:r>
            <a:r>
              <a:rPr lang="en-US" sz="1100" dirty="0"/>
              <a:t>2017, </a:t>
            </a:r>
            <a:r>
              <a:rPr lang="sr-Latn-RS" sz="1100" dirty="0"/>
              <a:t>2022)</a:t>
            </a:r>
            <a:r>
              <a:rPr lang="en-US" sz="1100" dirty="0"/>
              <a:t> </a:t>
            </a:r>
            <a:endParaRPr lang="sr-Cyrl-RS" sz="1100" dirty="0"/>
          </a:p>
        </p:txBody>
      </p:sp>
      <p:sp>
        <p:nvSpPr>
          <p:cNvPr id="15" name="TextBox 14">
            <a:extLst>
              <a:ext uri="{FF2B5EF4-FFF2-40B4-BE49-F238E27FC236}">
                <a16:creationId xmlns:a16="http://schemas.microsoft.com/office/drawing/2014/main" id="{7F2EFDC5-3779-B67D-0B9F-41EB42E10305}"/>
              </a:ext>
            </a:extLst>
          </p:cNvPr>
          <p:cNvSpPr txBox="1"/>
          <p:nvPr/>
        </p:nvSpPr>
        <p:spPr>
          <a:xfrm>
            <a:off x="715172" y="1805672"/>
            <a:ext cx="5264016" cy="3754874"/>
          </a:xfrm>
          <a:prstGeom prst="rect">
            <a:avLst/>
          </a:prstGeom>
          <a:noFill/>
        </p:spPr>
        <p:txBody>
          <a:bodyPr wrap="square">
            <a:spAutoFit/>
          </a:bodyPr>
          <a:lstStyle/>
          <a:p>
            <a:r>
              <a:rPr lang="en-US" sz="1400" dirty="0"/>
              <a:t>1. No poverty</a:t>
            </a:r>
          </a:p>
          <a:p>
            <a:r>
              <a:rPr lang="en-US" sz="1400" dirty="0"/>
              <a:t>2. Zero hunger</a:t>
            </a:r>
          </a:p>
          <a:p>
            <a:r>
              <a:rPr lang="en-US" sz="1400" dirty="0"/>
              <a:t>3. Good health</a:t>
            </a:r>
          </a:p>
          <a:p>
            <a:r>
              <a:rPr lang="en-US" sz="1400" dirty="0"/>
              <a:t>4. Quality education</a:t>
            </a:r>
          </a:p>
          <a:p>
            <a:r>
              <a:rPr lang="en-US" sz="1400" dirty="0"/>
              <a:t>5. Gender equality</a:t>
            </a:r>
          </a:p>
          <a:p>
            <a:r>
              <a:rPr lang="en-US" sz="1400" dirty="0"/>
              <a:t>6. Clean water and sanitation</a:t>
            </a:r>
          </a:p>
          <a:p>
            <a:r>
              <a:rPr lang="en-US" sz="1400" dirty="0"/>
              <a:t>7. Affordable and renewable energy</a:t>
            </a:r>
          </a:p>
          <a:p>
            <a:r>
              <a:rPr lang="en-US" sz="1400" dirty="0"/>
              <a:t>8. Decent work and economic growth</a:t>
            </a:r>
          </a:p>
          <a:p>
            <a:r>
              <a:rPr lang="en-US" sz="1400" dirty="0"/>
              <a:t>9. Industry, innovation and infrastructure</a:t>
            </a:r>
          </a:p>
          <a:p>
            <a:r>
              <a:rPr lang="en-US" sz="1400" dirty="0"/>
              <a:t>10. Reduced inequalities</a:t>
            </a:r>
          </a:p>
          <a:p>
            <a:r>
              <a:rPr lang="en-US" sz="1400" dirty="0"/>
              <a:t>11. Sustainable cities and communities</a:t>
            </a:r>
          </a:p>
          <a:p>
            <a:r>
              <a:rPr lang="en-US" sz="1400" dirty="0"/>
              <a:t>12. Responsible consumption and production</a:t>
            </a:r>
          </a:p>
          <a:p>
            <a:r>
              <a:rPr lang="en-US" sz="1400" dirty="0"/>
              <a:t>13. Climate action</a:t>
            </a:r>
          </a:p>
          <a:p>
            <a:r>
              <a:rPr lang="en-US" sz="1400" dirty="0"/>
              <a:t>14. Life below water</a:t>
            </a:r>
          </a:p>
          <a:p>
            <a:r>
              <a:rPr lang="en-US" sz="1400" dirty="0"/>
              <a:t>15. Life on land</a:t>
            </a:r>
          </a:p>
          <a:p>
            <a:r>
              <a:rPr lang="en-US" sz="1400" dirty="0"/>
              <a:t>16. Peace, justice and strong institutions</a:t>
            </a:r>
          </a:p>
          <a:p>
            <a:r>
              <a:rPr lang="en-US" sz="1400" dirty="0"/>
              <a:t>17. Partnership for the Goals</a:t>
            </a:r>
            <a:endParaRPr lang="sr-Cyrl-RS" sz="1400" dirty="0"/>
          </a:p>
        </p:txBody>
      </p:sp>
      <p:pic>
        <p:nvPicPr>
          <p:cNvPr id="17" name="Picture 16">
            <a:extLst>
              <a:ext uri="{FF2B5EF4-FFF2-40B4-BE49-F238E27FC236}">
                <a16:creationId xmlns:a16="http://schemas.microsoft.com/office/drawing/2014/main" id="{9EAE5E9D-DE12-9902-27B0-EB0473C21E02}"/>
              </a:ext>
            </a:extLst>
          </p:cNvPr>
          <p:cNvPicPr>
            <a:picLocks noChangeAspect="1"/>
          </p:cNvPicPr>
          <p:nvPr/>
        </p:nvPicPr>
        <p:blipFill rotWithShape="1">
          <a:blip r:embed="rId3"/>
          <a:srcRect l="25750" t="35704" r="42083" b="16889"/>
          <a:stretch/>
        </p:blipFill>
        <p:spPr>
          <a:xfrm>
            <a:off x="4572000" y="2066105"/>
            <a:ext cx="4125375" cy="3420000"/>
          </a:xfrm>
          <a:prstGeom prst="rect">
            <a:avLst/>
          </a:prstGeom>
        </p:spPr>
      </p:pic>
      <p:sp>
        <p:nvSpPr>
          <p:cNvPr id="18" name="TextBox 17">
            <a:extLst>
              <a:ext uri="{FF2B5EF4-FFF2-40B4-BE49-F238E27FC236}">
                <a16:creationId xmlns:a16="http://schemas.microsoft.com/office/drawing/2014/main" id="{3E1C42B6-6A76-BE7A-7E6C-60A096FE05CE}"/>
              </a:ext>
            </a:extLst>
          </p:cNvPr>
          <p:cNvSpPr txBox="1"/>
          <p:nvPr/>
        </p:nvSpPr>
        <p:spPr>
          <a:xfrm>
            <a:off x="2631440" y="407844"/>
            <a:ext cx="9662160" cy="707886"/>
          </a:xfrm>
          <a:prstGeom prst="rect">
            <a:avLst/>
          </a:prstGeom>
          <a:noFill/>
        </p:spPr>
        <p:txBody>
          <a:bodyPr wrap="square">
            <a:spAutoFit/>
          </a:bodyPr>
          <a:lstStyle/>
          <a:p>
            <a:pPr marL="285750" indent="-457200">
              <a:buClr>
                <a:schemeClr val="accent1"/>
              </a:buClr>
              <a:buFont typeface="Wingdings" panose="05000000000000000000" pitchFamily="2" charset="2"/>
              <a:buChar char="Ø"/>
            </a:pPr>
            <a:r>
              <a:rPr lang="en-US" sz="2000" dirty="0"/>
              <a:t>Progress and Challenges Towards Achieving the Sustainable Development Goals in Serbia</a:t>
            </a:r>
          </a:p>
        </p:txBody>
      </p:sp>
    </p:spTree>
    <p:extLst>
      <p:ext uri="{BB962C8B-B14F-4D97-AF65-F5344CB8AC3E}">
        <p14:creationId xmlns:p14="http://schemas.microsoft.com/office/powerpoint/2010/main" val="339925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9F2A1-23C0-1460-FD4B-D7372B8F2FE5}"/>
              </a:ext>
            </a:extLst>
          </p:cNvPr>
          <p:cNvSpPr txBox="1"/>
          <p:nvPr/>
        </p:nvSpPr>
        <p:spPr>
          <a:xfrm>
            <a:off x="751840" y="4288026"/>
            <a:ext cx="5344160"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Serbia has embarked on the road towards achieving </a:t>
            </a:r>
            <a:r>
              <a:rPr lang="sr-Latn-RS" dirty="0"/>
              <a:t>17</a:t>
            </a:r>
            <a:r>
              <a:rPr lang="en-US" dirty="0"/>
              <a:t> SDGs, and the progress in each SDG is primary analyzed in details based on the data of the Statistical Office of the Republic of Serbia (Available at: </a:t>
            </a:r>
            <a:r>
              <a:rPr lang="en-US" dirty="0">
                <a:hlinkClick r:id="rId2"/>
              </a:rPr>
              <a:t>https://data.stat.gov.rs/?caller=SDGUN&amp;languageCode=en-US</a:t>
            </a:r>
            <a:r>
              <a:rPr lang="en-US" dirty="0"/>
              <a:t>)</a:t>
            </a:r>
          </a:p>
        </p:txBody>
      </p:sp>
      <p:sp>
        <p:nvSpPr>
          <p:cNvPr id="8" name="TextBox 7">
            <a:extLst>
              <a:ext uri="{FF2B5EF4-FFF2-40B4-BE49-F238E27FC236}">
                <a16:creationId xmlns:a16="http://schemas.microsoft.com/office/drawing/2014/main" id="{BA3E84AC-7288-75F8-3828-9FAF57F6370E}"/>
              </a:ext>
            </a:extLst>
          </p:cNvPr>
          <p:cNvSpPr txBox="1"/>
          <p:nvPr/>
        </p:nvSpPr>
        <p:spPr>
          <a:xfrm>
            <a:off x="812800" y="1537236"/>
            <a:ext cx="10779760"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Clr>
                <a:schemeClr val="accent1"/>
              </a:buClr>
              <a:buFont typeface="Arial" panose="020B0604020202020204" pitchFamily="34" charset="0"/>
              <a:buChar char="•"/>
            </a:pPr>
            <a:r>
              <a:rPr lang="sr-Latn-RS" dirty="0"/>
              <a:t>One</a:t>
            </a:r>
            <a:r>
              <a:rPr lang="en-US" dirty="0"/>
              <a:t> analysis's findings revealed that there are only minor variations between the mapping of the SDG</a:t>
            </a:r>
            <a:r>
              <a:rPr lang="sr-Latn-RS" dirty="0"/>
              <a:t> </a:t>
            </a:r>
            <a:r>
              <a:rPr lang="en-US" dirty="0"/>
              <a:t>strategic framework during Serbia's EU</a:t>
            </a:r>
            <a:r>
              <a:rPr lang="sr-Latn-RS" dirty="0"/>
              <a:t> </a:t>
            </a:r>
            <a:r>
              <a:rPr lang="en-US" dirty="0"/>
              <a:t>joining</a:t>
            </a:r>
            <a:r>
              <a:rPr lang="sr-Latn-RS" dirty="0"/>
              <a:t> </a:t>
            </a:r>
            <a:r>
              <a:rPr lang="en-US" dirty="0"/>
              <a:t>membership process and the more comprehensive approach taken by Agenda 2030. In actuality, the SDGs related to </a:t>
            </a:r>
            <a:r>
              <a:rPr lang="en-US" u="sng" dirty="0"/>
              <a:t>fundamental and existential components</a:t>
            </a:r>
            <a:r>
              <a:rPr lang="en-US" dirty="0"/>
              <a:t> received the highest ranking, followed by environmental and social values</a:t>
            </a:r>
            <a:r>
              <a:rPr lang="sr-Latn-RS" dirty="0"/>
              <a:t> (Ristović, 2022)</a:t>
            </a:r>
            <a:r>
              <a:rPr lang="en-US" dirty="0"/>
              <a:t>.</a:t>
            </a:r>
            <a:endParaRPr lang="sr-Latn-RS" dirty="0"/>
          </a:p>
          <a:p>
            <a:pPr marL="285750" indent="-285750">
              <a:buClr>
                <a:schemeClr val="accent1"/>
              </a:buClr>
              <a:buFont typeface="Arial" panose="020B0604020202020204" pitchFamily="34" charset="0"/>
              <a:buChar char="•"/>
            </a:pPr>
            <a:endParaRPr lang="sr-Latn-RS" dirty="0"/>
          </a:p>
          <a:p>
            <a:pPr marL="285750" indent="-285750">
              <a:buClr>
                <a:schemeClr val="accent1"/>
              </a:buClr>
              <a:buFont typeface="Arial" panose="020B0604020202020204" pitchFamily="34" charset="0"/>
              <a:buChar char="•"/>
            </a:pPr>
            <a:r>
              <a:rPr lang="en-US" dirty="0"/>
              <a:t>The outcomes also demonstrated that adopting the new methodology, which involves combining the chapters into clusters and relocating the </a:t>
            </a:r>
            <a:r>
              <a:rPr lang="sr-Latn-RS" dirty="0" err="1"/>
              <a:t>SDGs</a:t>
            </a:r>
            <a:r>
              <a:rPr lang="sr-Latn-RS" dirty="0"/>
              <a:t> </a:t>
            </a:r>
            <a:r>
              <a:rPr lang="en-US" dirty="0"/>
              <a:t>indicators as necessary, produced improved outcomes</a:t>
            </a:r>
            <a:r>
              <a:rPr lang="sr-Latn-RS" dirty="0"/>
              <a:t> (Ristović, 2022)</a:t>
            </a:r>
            <a:r>
              <a:rPr lang="en-US" dirty="0"/>
              <a:t>.</a:t>
            </a:r>
            <a:endParaRPr lang="sr-Latn-RS" dirty="0"/>
          </a:p>
        </p:txBody>
      </p:sp>
      <p:sp>
        <p:nvSpPr>
          <p:cNvPr id="12" name="TextBox 11">
            <a:extLst>
              <a:ext uri="{FF2B5EF4-FFF2-40B4-BE49-F238E27FC236}">
                <a16:creationId xmlns:a16="http://schemas.microsoft.com/office/drawing/2014/main" id="{2512606C-1D3A-3869-4AAA-26F9EDF457D6}"/>
              </a:ext>
            </a:extLst>
          </p:cNvPr>
          <p:cNvSpPr txBox="1"/>
          <p:nvPr/>
        </p:nvSpPr>
        <p:spPr>
          <a:xfrm>
            <a:off x="8913184" y="6188546"/>
            <a:ext cx="2394896" cy="261610"/>
          </a:xfrm>
          <a:prstGeom prst="rect">
            <a:avLst/>
          </a:prstGeom>
          <a:noFill/>
        </p:spPr>
        <p:txBody>
          <a:bodyPr wrap="square" rtlCol="0">
            <a:spAutoFit/>
          </a:bodyPr>
          <a:lstStyle/>
          <a:p>
            <a:r>
              <a:rPr lang="sr-Latn-RS" sz="1100" i="1" dirty="0" err="1"/>
              <a:t>Source</a:t>
            </a:r>
            <a:r>
              <a:rPr lang="sr-Latn-RS" sz="1100" dirty="0"/>
              <a:t>: GIZ (2022)</a:t>
            </a:r>
            <a:endParaRPr lang="sr-Cyrl-RS" sz="1100" dirty="0"/>
          </a:p>
        </p:txBody>
      </p:sp>
      <p:sp>
        <p:nvSpPr>
          <p:cNvPr id="13" name="TextBox 12">
            <a:extLst>
              <a:ext uri="{FF2B5EF4-FFF2-40B4-BE49-F238E27FC236}">
                <a16:creationId xmlns:a16="http://schemas.microsoft.com/office/drawing/2014/main" id="{8477AA67-E12A-91E0-CB08-ACC3CD9152A8}"/>
              </a:ext>
            </a:extLst>
          </p:cNvPr>
          <p:cNvSpPr txBox="1"/>
          <p:nvPr/>
        </p:nvSpPr>
        <p:spPr>
          <a:xfrm>
            <a:off x="2631440" y="407844"/>
            <a:ext cx="9662160" cy="707886"/>
          </a:xfrm>
          <a:prstGeom prst="rect">
            <a:avLst/>
          </a:prstGeom>
          <a:noFill/>
        </p:spPr>
        <p:txBody>
          <a:bodyPr wrap="square">
            <a:spAutoFit/>
          </a:bodyPr>
          <a:lstStyle/>
          <a:p>
            <a:pPr marL="285750" indent="-457200">
              <a:buClr>
                <a:schemeClr val="accent1"/>
              </a:buClr>
              <a:buFont typeface="Wingdings" panose="05000000000000000000" pitchFamily="2" charset="2"/>
              <a:buChar char="Ø"/>
            </a:pPr>
            <a:r>
              <a:rPr lang="en-US" sz="2000" dirty="0"/>
              <a:t>Progress and Challenges Towards Achieving the Sustainable Development Goals in Serbia</a:t>
            </a:r>
          </a:p>
        </p:txBody>
      </p:sp>
    </p:spTree>
    <p:extLst>
      <p:ext uri="{BB962C8B-B14F-4D97-AF65-F5344CB8AC3E}">
        <p14:creationId xmlns:p14="http://schemas.microsoft.com/office/powerpoint/2010/main" val="133406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7ACDA3-291D-9BDF-2B62-5348EA0C0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602" y="38138"/>
            <a:ext cx="3955343" cy="33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DD4651BD-153C-03D0-BCCA-82C61F66F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603" y="3475038"/>
            <a:ext cx="3987922" cy="33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C8567F8-D02A-FEA8-82D0-D40709BFB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865" y="38137"/>
            <a:ext cx="4315904" cy="33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B009DE68-F04A-B588-39AE-56BC5BED6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865" y="3475038"/>
            <a:ext cx="4315904" cy="33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282BA50-8B0A-CA52-C132-183556D0A025}"/>
              </a:ext>
            </a:extLst>
          </p:cNvPr>
          <p:cNvSpPr txBox="1"/>
          <p:nvPr/>
        </p:nvSpPr>
        <p:spPr>
          <a:xfrm>
            <a:off x="132080" y="1387384"/>
            <a:ext cx="3142162"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SDG 1. End poverty in all its forms everywhere:</a:t>
            </a:r>
          </a:p>
          <a:p>
            <a:endParaRPr lang="en-US" dirty="0"/>
          </a:p>
          <a:p>
            <a:r>
              <a:rPr lang="en-US" dirty="0"/>
              <a:t>*</a:t>
            </a:r>
            <a:r>
              <a:rPr lang="en-US" sz="1600" dirty="0"/>
              <a:t>The proportion of population living below the national poverty line has declined over the years but is still among the highest in Europe. </a:t>
            </a:r>
            <a:endParaRPr lang="sr-Latn-RS" sz="1600" dirty="0"/>
          </a:p>
          <a:p>
            <a:r>
              <a:rPr lang="sr-Latn-RS" sz="1600" dirty="0"/>
              <a:t>* </a:t>
            </a:r>
            <a:r>
              <a:rPr lang="en-US" sz="1600" dirty="0"/>
              <a:t>Average</a:t>
            </a:r>
            <a:r>
              <a:rPr lang="sr-Latn-RS" sz="1600" dirty="0"/>
              <a:t> pension </a:t>
            </a:r>
            <a:r>
              <a:rPr lang="en-US" sz="1600" dirty="0"/>
              <a:t>for march 2023 is 322e.</a:t>
            </a:r>
            <a:endParaRPr lang="sr-Cyrl-RS" dirty="0"/>
          </a:p>
        </p:txBody>
      </p:sp>
    </p:spTree>
    <p:extLst>
      <p:ext uri="{BB962C8B-B14F-4D97-AF65-F5344CB8AC3E}">
        <p14:creationId xmlns:p14="http://schemas.microsoft.com/office/powerpoint/2010/main" val="307715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20B2F-E4E6-2EFC-C900-E7A424290E22}"/>
              </a:ext>
            </a:extLst>
          </p:cNvPr>
          <p:cNvSpPr txBox="1"/>
          <p:nvPr/>
        </p:nvSpPr>
        <p:spPr>
          <a:xfrm>
            <a:off x="223520" y="1226363"/>
            <a:ext cx="29464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SDG 5. Achieve gender equality and empower all women and girls</a:t>
            </a:r>
            <a:r>
              <a:rPr lang="sr-Latn-RS" dirty="0"/>
              <a:t>:</a:t>
            </a:r>
          </a:p>
          <a:p>
            <a:endParaRPr lang="sr-Latn-RS" dirty="0"/>
          </a:p>
        </p:txBody>
      </p:sp>
      <p:pic>
        <p:nvPicPr>
          <p:cNvPr id="2050" name="Picture 2">
            <a:extLst>
              <a:ext uri="{FF2B5EF4-FFF2-40B4-BE49-F238E27FC236}">
                <a16:creationId xmlns:a16="http://schemas.microsoft.com/office/drawing/2014/main" id="{210FD299-5CEF-268E-4C3C-78E15FEB2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438" y="68028"/>
            <a:ext cx="4789562"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BDF16806-7CB7-E18E-875B-C3A115239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989" y="3515735"/>
            <a:ext cx="4560011"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61B0CAF5-2212-0EBB-98CE-2C054C9B3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000" y="3515735"/>
            <a:ext cx="4628000"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19DD1E4-7311-DA3C-29D7-754B83F656BF}"/>
              </a:ext>
            </a:extLst>
          </p:cNvPr>
          <p:cNvSpPr txBox="1"/>
          <p:nvPr/>
        </p:nvSpPr>
        <p:spPr>
          <a:xfrm>
            <a:off x="3403600" y="628918"/>
            <a:ext cx="4160400" cy="2800767"/>
          </a:xfrm>
          <a:prstGeom prst="rect">
            <a:avLst/>
          </a:prstGeom>
          <a:noFill/>
        </p:spPr>
        <p:txBody>
          <a:bodyPr wrap="square">
            <a:spAutoFit/>
          </a:bodyPr>
          <a:lstStyle/>
          <a:p>
            <a:r>
              <a:rPr lang="sr-Latn-RS" sz="1600" dirty="0"/>
              <a:t>* </a:t>
            </a:r>
            <a:r>
              <a:rPr lang="en-US" sz="1600" dirty="0"/>
              <a:t>It can be seen that the Republic of Serbia has made progress in promoting gender equality, particularly in the area of education. </a:t>
            </a:r>
          </a:p>
          <a:p>
            <a:r>
              <a:rPr lang="sr-Latn-RS" sz="1600" dirty="0"/>
              <a:t>* </a:t>
            </a:r>
            <a:r>
              <a:rPr lang="en-US" sz="1600" dirty="0"/>
              <a:t>The country has achieved gender parity in primary and secondary education and has made progress in increasing the number of women in parliament.</a:t>
            </a:r>
          </a:p>
          <a:p>
            <a:r>
              <a:rPr lang="sr-Latn-RS" sz="1600" dirty="0"/>
              <a:t>* </a:t>
            </a:r>
            <a:r>
              <a:rPr lang="en-US" sz="1600" dirty="0"/>
              <a:t>The Global Gender Gap Index for 2022 indicates that Serbia is 23rd place out of 146 ranked countries</a:t>
            </a:r>
          </a:p>
        </p:txBody>
      </p:sp>
    </p:spTree>
    <p:extLst>
      <p:ext uri="{BB962C8B-B14F-4D97-AF65-F5344CB8AC3E}">
        <p14:creationId xmlns:p14="http://schemas.microsoft.com/office/powerpoint/2010/main" val="329435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8C7806-006D-C81E-9BD2-02074EF784BF}"/>
              </a:ext>
            </a:extLst>
          </p:cNvPr>
          <p:cNvSpPr txBox="1"/>
          <p:nvPr/>
        </p:nvSpPr>
        <p:spPr>
          <a:xfrm>
            <a:off x="286462" y="1140335"/>
            <a:ext cx="3698240" cy="298543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SDG 6. Ensure availability and sustainable management of water and sanitation for all:</a:t>
            </a:r>
          </a:p>
          <a:p>
            <a:endParaRPr lang="en-US" dirty="0"/>
          </a:p>
          <a:p>
            <a:r>
              <a:rPr lang="en-US" dirty="0"/>
              <a:t>*</a:t>
            </a:r>
            <a:r>
              <a:rPr lang="en-US" sz="1600" dirty="0"/>
              <a:t>Republic of Serbia faces several challenges in achieving SDG 6, including the need for improved water management, infrastructure development, and water quality monitoring. </a:t>
            </a:r>
          </a:p>
          <a:p>
            <a:r>
              <a:rPr lang="en-US" sz="1600" dirty="0"/>
              <a:t>* Especially in rural areas.</a:t>
            </a:r>
            <a:endParaRPr lang="en-US" dirty="0"/>
          </a:p>
        </p:txBody>
      </p:sp>
      <p:pic>
        <p:nvPicPr>
          <p:cNvPr id="3074" name="Picture 2">
            <a:extLst>
              <a:ext uri="{FF2B5EF4-FFF2-40B4-BE49-F238E27FC236}">
                <a16:creationId xmlns:a16="http://schemas.microsoft.com/office/drawing/2014/main" id="{9D6626DB-CA46-3430-ACAE-8009C9763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281" y="139100"/>
            <a:ext cx="4119437"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F5A5064B-A06E-37E9-A2CC-F2049D75E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563" y="0"/>
            <a:ext cx="4119437"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1FA6BC3C-EE6A-614C-5876-58B906810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702" y="3654000"/>
            <a:ext cx="4087861"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15BABC55-0EB2-904B-CAC4-08D64F244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2563" y="3568100"/>
            <a:ext cx="4119437"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69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1328</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Symbol</vt:lpstr>
      <vt:lpstr>Times New Roman</vt:lpstr>
      <vt:lpstr>Wingdings</vt:lpstr>
      <vt:lpstr>Office Theme</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Igor Ilić</dc:creator>
  <dc:description/>
  <cp:lastModifiedBy>Sandra Milanović</cp:lastModifiedBy>
  <cp:revision>31</cp:revision>
  <dcterms:created xsi:type="dcterms:W3CDTF">2022-07-08T09:06:27Z</dcterms:created>
  <dcterms:modified xsi:type="dcterms:W3CDTF">2023-05-23T09:50:25Z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